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1242" r:id="rId3"/>
    <p:sldId id="465" r:id="rId4"/>
    <p:sldId id="637" r:id="rId5"/>
    <p:sldId id="901" r:id="rId6"/>
    <p:sldId id="902" r:id="rId7"/>
    <p:sldId id="1066" r:id="rId8"/>
    <p:sldId id="1068" r:id="rId9"/>
    <p:sldId id="1082" r:id="rId10"/>
    <p:sldId id="1080" r:id="rId11"/>
    <p:sldId id="1083" r:id="rId12"/>
    <p:sldId id="1069" r:id="rId13"/>
    <p:sldId id="1070" r:id="rId14"/>
    <p:sldId id="1071" r:id="rId15"/>
    <p:sldId id="1072" r:id="rId16"/>
    <p:sldId id="1073" r:id="rId17"/>
    <p:sldId id="1074" r:id="rId18"/>
    <p:sldId id="1075" r:id="rId19"/>
    <p:sldId id="1076" r:id="rId20"/>
    <p:sldId id="1077" r:id="rId21"/>
    <p:sldId id="1078" r:id="rId22"/>
    <p:sldId id="1079" r:id="rId23"/>
    <p:sldId id="1084" r:id="rId24"/>
    <p:sldId id="1085" r:id="rId25"/>
    <p:sldId id="1086" r:id="rId26"/>
    <p:sldId id="937" r:id="rId27"/>
    <p:sldId id="1188" r:id="rId28"/>
    <p:sldId id="1143" r:id="rId29"/>
    <p:sldId id="1087" r:id="rId30"/>
    <p:sldId id="1088" r:id="rId31"/>
    <p:sldId id="1145" r:id="rId32"/>
    <p:sldId id="1089" r:id="rId33"/>
    <p:sldId id="1189" r:id="rId34"/>
    <p:sldId id="1090" r:id="rId35"/>
    <p:sldId id="1190" r:id="rId36"/>
    <p:sldId id="1091" r:id="rId37"/>
    <p:sldId id="1191" r:id="rId38"/>
    <p:sldId id="1192" r:id="rId39"/>
    <p:sldId id="1193" r:id="rId40"/>
    <p:sldId id="1194" r:id="rId41"/>
    <p:sldId id="1199" r:id="rId42"/>
    <p:sldId id="1200" r:id="rId43"/>
    <p:sldId id="1201" r:id="rId44"/>
    <p:sldId id="1202" r:id="rId45"/>
    <p:sldId id="1093" r:id="rId46"/>
    <p:sldId id="1094" r:id="rId47"/>
    <p:sldId id="1095" r:id="rId48"/>
    <p:sldId id="1099" r:id="rId49"/>
    <p:sldId id="1096" r:id="rId50"/>
    <p:sldId id="1100" r:id="rId51"/>
    <p:sldId id="1108" r:id="rId52"/>
    <p:sldId id="1107" r:id="rId53"/>
    <p:sldId id="1097" r:id="rId54"/>
    <p:sldId id="1102" r:id="rId55"/>
    <p:sldId id="1206" r:id="rId56"/>
    <p:sldId id="1098" r:id="rId57"/>
    <p:sldId id="1101" r:id="rId58"/>
    <p:sldId id="1103" r:id="rId59"/>
    <p:sldId id="1104" r:id="rId60"/>
    <p:sldId id="1105" r:id="rId61"/>
    <p:sldId id="1106" r:id="rId62"/>
    <p:sldId id="1109" r:id="rId63"/>
    <p:sldId id="1112" r:id="rId64"/>
    <p:sldId id="1113" r:id="rId65"/>
    <p:sldId id="1114" r:id="rId66"/>
    <p:sldId id="1115" r:id="rId67"/>
    <p:sldId id="1116" r:id="rId68"/>
    <p:sldId id="1117" r:id="rId69"/>
    <p:sldId id="1123" r:id="rId70"/>
    <p:sldId id="1118" r:id="rId71"/>
    <p:sldId id="1121" r:id="rId72"/>
    <p:sldId id="1122" r:id="rId73"/>
    <p:sldId id="1124" r:id="rId74"/>
    <p:sldId id="1127" r:id="rId75"/>
    <p:sldId id="1320" r:id="rId76"/>
    <p:sldId id="1126" r:id="rId77"/>
    <p:sldId id="1128" r:id="rId78"/>
    <p:sldId id="1129" r:id="rId79"/>
    <p:sldId id="1130" r:id="rId80"/>
    <p:sldId id="982" r:id="rId81"/>
  </p:sldIdLst>
  <p:sldSz cx="12192000" cy="6858000"/>
  <p:notesSz cx="6858000" cy="9144000"/>
  <p:custDataLst>
    <p:tags r:id="rId87"/>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79" userDrawn="1">
          <p15:clr>
            <a:srgbClr val="A4A3A4"/>
          </p15:clr>
        </p15:guide>
        <p15:guide id="2" pos="38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FF0000"/>
    <a:srgbClr val="333399"/>
    <a:srgbClr val="000099"/>
    <a:srgbClr val="CC00CC"/>
    <a:srgbClr val="6600FF"/>
    <a:srgbClr val="0033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8"/>
    <p:restoredTop sz="86251"/>
  </p:normalViewPr>
  <p:slideViewPr>
    <p:cSldViewPr showGuides="1">
      <p:cViewPr varScale="1">
        <p:scale>
          <a:sx n="78" d="100"/>
          <a:sy n="78" d="100"/>
        </p:scale>
        <p:origin x="-90" y="-96"/>
      </p:cViewPr>
      <p:guideLst>
        <p:guide orient="horz" pos="2179"/>
        <p:guide pos="3861"/>
      </p:guideLst>
    </p:cSldViewPr>
  </p:slideViewPr>
  <p:outlineViewPr>
    <p:cViewPr>
      <p:scale>
        <a:sx n="33" d="100"/>
        <a:sy n="33" d="100"/>
      </p:scale>
      <p:origin x="0" y="13950"/>
    </p:cViewPr>
  </p:outlin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7" Type="http://schemas.openxmlformats.org/officeDocument/2006/relationships/tags" Target="tags/tag41.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notesMaster" Target="notesMasters/notesMaster1.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9460" name="Rectangle 4"/>
          <p:cNvSpPr>
            <a:spLocks noRo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2867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2867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8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6" name="Line 26"/>
          <p:cNvSpPr>
            <a:spLocks noChangeShapeType="1"/>
          </p:cNvSpPr>
          <p:nvPr userDrawn="1"/>
        </p:nvSpPr>
        <p:spPr bwMode="auto">
          <a:xfrm>
            <a:off x="0" y="3657600"/>
            <a:ext cx="12192000" cy="0"/>
          </a:xfrm>
          <a:prstGeom prst="line">
            <a:avLst/>
          </a:prstGeom>
          <a:noFill/>
          <a:ln w="38100">
            <a:solidFill>
              <a:srgbClr val="FFFFFF"/>
            </a:solidFill>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Line 27"/>
          <p:cNvSpPr>
            <a:spLocks noChangeShapeType="1"/>
          </p:cNvSpPr>
          <p:nvPr userDrawn="1"/>
        </p:nvSpPr>
        <p:spPr bwMode="auto">
          <a:xfrm>
            <a:off x="0" y="2590800"/>
            <a:ext cx="12192000" cy="0"/>
          </a:xfrm>
          <a:prstGeom prst="line">
            <a:avLst/>
          </a:prstGeom>
          <a:noFill/>
          <a:ln w="38100">
            <a:solidFill>
              <a:srgbClr val="FFFFFF"/>
            </a:solidFill>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2" name="图片 1"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7" name="图片 6"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21800" y="152400"/>
            <a:ext cx="2667000" cy="5867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320800" y="152400"/>
            <a:ext cx="7797800" cy="5867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7" name="图片 6"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7" name="图片 6"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7" name="图片 6"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1320800" y="838200"/>
            <a:ext cx="5232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756400" y="838200"/>
            <a:ext cx="5232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8" name="图片 7"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10" name="图片 9"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6" name="图片 5"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5" name="图片 4"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8" name="图片 7"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8" name="图片 7" descr="01VM[S$@Y_6}TO3@O@NEJGR"/>
          <p:cNvPicPr>
            <a:picLocks noChangeAspect="1"/>
          </p:cNvPicPr>
          <p:nvPr userDrawn="1">
            <p:custDataLst>
              <p:tags r:id="rId2"/>
            </p:custDataLst>
          </p:nvPr>
        </p:nvPicPr>
        <p:blipFill>
          <a:blip r:embed="rId3"/>
          <a:stretch>
            <a:fillRect/>
          </a:stretch>
        </p:blipFill>
        <p:spPr>
          <a:xfrm>
            <a:off x="0" y="0"/>
            <a:ext cx="12230735" cy="691959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tags" Target="../tags/tag12.xml"/><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57" name="Rectangle 33"/>
          <p:cNvSpPr>
            <a:spLocks noChangeArrowheads="1"/>
          </p:cNvSpPr>
          <p:nvPr userDrawn="1"/>
        </p:nvSpPr>
        <p:spPr bwMode="gray">
          <a:xfrm>
            <a:off x="1117600" y="685800"/>
            <a:ext cx="11074400" cy="5562600"/>
          </a:xfrm>
          <a:prstGeom prst="rect">
            <a:avLst/>
          </a:prstGeom>
          <a:gradFill rotWithShape="1">
            <a:gsLst>
              <a:gs pos="0">
                <a:srgbClr val="81CFEB">
                  <a:alpha val="19000"/>
                </a:srgbClr>
              </a:gs>
              <a:gs pos="100000">
                <a:srgbClr val="81CFEB">
                  <a:gamma/>
                  <a:tint val="0"/>
                  <a:invGamma/>
                </a:srgbClr>
              </a:gs>
            </a:gsLst>
            <a:lin ang="5400000" scaled="1"/>
          </a:gradFill>
          <a:ln w="0"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47" name="Rectangle 3"/>
          <p:cNvSpPr>
            <a:spLocks noGrp="1"/>
          </p:cNvSpPr>
          <p:nvPr>
            <p:ph type="body"/>
          </p:nvPr>
        </p:nvSpPr>
        <p:spPr>
          <a:xfrm>
            <a:off x="1320800" y="1371600"/>
            <a:ext cx="10668000" cy="4724400"/>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759200" y="6245225"/>
            <a:ext cx="48768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护理教育学-西安交大医学院吕爱莉</a:t>
            </a:r>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8737600" y="6248400"/>
            <a:ext cx="28448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altLang="zh-CN" strike="noStrike" noProof="1">
                <a:latin typeface="Arial" panose="020B0604020202020204" pitchFamily="34" charset="0"/>
                <a:ea typeface="宋体" panose="02010600030101010101" pitchFamily="2" charset="-122"/>
                <a:cs typeface="+mn-cs"/>
              </a:rPr>
            </a:fld>
            <a:endParaRPr lang="en-US" altLang="zh-CN" strike="noStrike" noProof="1">
              <a:latin typeface="Arial" panose="020B0604020202020204" pitchFamily="34" charset="0"/>
            </a:endParaRPr>
          </a:p>
        </p:txBody>
      </p:sp>
      <p:pic>
        <p:nvPicPr>
          <p:cNvPr id="1035" name="Picture 11" descr="a_1"/>
          <p:cNvPicPr>
            <a:picLocks noChangeAspect="1"/>
          </p:cNvPicPr>
          <p:nvPr userDrawn="1"/>
        </p:nvPicPr>
        <p:blipFill>
          <a:blip r:embed="rId12"/>
          <a:srcRect l="2174"/>
          <a:stretch>
            <a:fillRect/>
          </a:stretch>
        </p:blipFill>
        <p:spPr>
          <a:xfrm>
            <a:off x="914400" y="685800"/>
            <a:ext cx="11277600" cy="5192713"/>
          </a:xfrm>
          <a:prstGeom prst="rect">
            <a:avLst/>
          </a:prstGeom>
          <a:noFill/>
          <a:ln w="9525">
            <a:noFill/>
          </a:ln>
        </p:spPr>
      </p:pic>
      <p:sp>
        <p:nvSpPr>
          <p:cNvPr id="1037" name="Rectangle 13"/>
          <p:cNvSpPr>
            <a:spLocks noChangeArrowheads="1"/>
          </p:cNvSpPr>
          <p:nvPr userDrawn="1"/>
        </p:nvSpPr>
        <p:spPr bwMode="gray">
          <a:xfrm>
            <a:off x="0" y="0"/>
            <a:ext cx="12192000" cy="685800"/>
          </a:xfrm>
          <a:prstGeom prst="rect">
            <a:avLst/>
          </a:prstGeom>
          <a:gradFill rotWithShape="1">
            <a:gsLst>
              <a:gs pos="0">
                <a:srgbClr val="81CFEB"/>
              </a:gs>
              <a:gs pos="100000">
                <a:srgbClr val="81CFEB">
                  <a:gamma/>
                  <a:tint val="0"/>
                  <a:invGamma/>
                </a:srgbClr>
              </a:gs>
            </a:gsLst>
            <a:lin ang="5400000" scaled="1"/>
          </a:gradFill>
          <a:ln w="0"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53" name="Rectangle 2"/>
          <p:cNvSpPr>
            <a:spLocks noGrp="1"/>
          </p:cNvSpPr>
          <p:nvPr>
            <p:ph type="title"/>
          </p:nvPr>
        </p:nvSpPr>
        <p:spPr>
          <a:xfrm>
            <a:off x="1422400" y="457200"/>
            <a:ext cx="8128000" cy="381000"/>
          </a:xfrm>
          <a:prstGeom prst="rect">
            <a:avLst/>
          </a:prstGeom>
          <a:noFill/>
          <a:ln w="9525">
            <a:noFill/>
          </a:ln>
        </p:spPr>
        <p:txBody>
          <a:bodyPr anchor="ctr" anchorCtr="0"/>
          <a:p>
            <a:pPr lvl="0"/>
            <a:r>
              <a:rPr lang="zh-CN" altLang="en-US" dirty="0"/>
              <a:t>单击此处编辑母版标题样式</a:t>
            </a:r>
            <a:endParaRPr lang="zh-CN" altLang="en-US" dirty="0"/>
          </a:p>
        </p:txBody>
      </p:sp>
      <p:grpSp>
        <p:nvGrpSpPr>
          <p:cNvPr id="6154" name="Group 31"/>
          <p:cNvGrpSpPr/>
          <p:nvPr userDrawn="1"/>
        </p:nvGrpSpPr>
        <p:grpSpPr>
          <a:xfrm rot="10800000">
            <a:off x="11176000" y="0"/>
            <a:ext cx="1016000" cy="685800"/>
            <a:chOff x="5216" y="628"/>
            <a:chExt cx="546" cy="543"/>
          </a:xfrm>
        </p:grpSpPr>
        <p:sp>
          <p:nvSpPr>
            <p:cNvPr id="1038" name="Rectangle 14"/>
            <p:cNvSpPr>
              <a:spLocks noChangeArrowheads="1"/>
            </p:cNvSpPr>
            <p:nvPr/>
          </p:nvSpPr>
          <p:spPr bwMode="gray">
            <a:xfrm rot="-5400000">
              <a:off x="5209" y="616"/>
              <a:ext cx="165" cy="168"/>
            </a:xfrm>
            <a:prstGeom prst="rect">
              <a:avLst/>
            </a:prstGeom>
            <a:solidFill>
              <a:srgbClr val="297CDD">
                <a:alpha val="89999"/>
              </a:srgbClr>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9" name="Rectangle 15"/>
            <p:cNvSpPr>
              <a:spLocks noChangeArrowheads="1"/>
            </p:cNvSpPr>
            <p:nvPr/>
          </p:nvSpPr>
          <p:spPr bwMode="gray">
            <a:xfrm rot="-5400000">
              <a:off x="5398" y="616"/>
              <a:ext cx="165" cy="168"/>
            </a:xfrm>
            <a:prstGeom prst="rect">
              <a:avLst/>
            </a:prstGeom>
            <a:solidFill>
              <a:srgbClr val="297CDD">
                <a:alpha val="60001"/>
              </a:srgbClr>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0" name="Rectangle 16"/>
            <p:cNvSpPr>
              <a:spLocks noChangeArrowheads="1"/>
            </p:cNvSpPr>
            <p:nvPr/>
          </p:nvSpPr>
          <p:spPr bwMode="gray">
            <a:xfrm rot="-5400000">
              <a:off x="5585" y="616"/>
              <a:ext cx="165" cy="168"/>
            </a:xfrm>
            <a:prstGeom prst="rect">
              <a:avLst/>
            </a:prstGeom>
            <a:solidFill>
              <a:srgbClr val="297CDD">
                <a:alpha val="85001"/>
              </a:srgbClr>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1" name="Rectangle 17"/>
            <p:cNvSpPr>
              <a:spLocks noChangeArrowheads="1"/>
            </p:cNvSpPr>
            <p:nvPr/>
          </p:nvSpPr>
          <p:spPr bwMode="gray">
            <a:xfrm rot="-5400000">
              <a:off x="5406" y="815"/>
              <a:ext cx="166" cy="168"/>
            </a:xfrm>
            <a:prstGeom prst="rect">
              <a:avLst/>
            </a:prstGeom>
            <a:solidFill>
              <a:srgbClr val="297CDD"/>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2" name="Rectangle 18"/>
            <p:cNvSpPr>
              <a:spLocks noChangeArrowheads="1"/>
            </p:cNvSpPr>
            <p:nvPr/>
          </p:nvSpPr>
          <p:spPr bwMode="gray">
            <a:xfrm rot="-5400000">
              <a:off x="5217" y="818"/>
              <a:ext cx="166" cy="168"/>
            </a:xfrm>
            <a:prstGeom prst="rect">
              <a:avLst/>
            </a:prstGeom>
            <a:solidFill>
              <a:srgbClr val="297CDD">
                <a:alpha val="60001"/>
              </a:srgbClr>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3" name="Rectangle 19"/>
            <p:cNvSpPr>
              <a:spLocks noChangeArrowheads="1"/>
            </p:cNvSpPr>
            <p:nvPr/>
          </p:nvSpPr>
          <p:spPr bwMode="gray">
            <a:xfrm rot="-5400000">
              <a:off x="5218" y="1008"/>
              <a:ext cx="166" cy="168"/>
            </a:xfrm>
            <a:prstGeom prst="rect">
              <a:avLst/>
            </a:prstGeom>
            <a:solidFill>
              <a:srgbClr val="297CDD">
                <a:alpha val="89999"/>
              </a:srgbClr>
            </a:solidFill>
            <a:ln w="19050" algn="ctr">
              <a:solidFill>
                <a:schemeClr val="bg1">
                  <a:alpha val="70000"/>
                </a:schemeClr>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1050" name="Rectangle 26"/>
          <p:cNvSpPr>
            <a:spLocks noChangeArrowheads="1"/>
          </p:cNvSpPr>
          <p:nvPr userDrawn="1"/>
        </p:nvSpPr>
        <p:spPr bwMode="gray">
          <a:xfrm>
            <a:off x="360363" y="0"/>
            <a:ext cx="377825" cy="6889750"/>
          </a:xfrm>
          <a:prstGeom prst="rect">
            <a:avLst/>
          </a:prstGeom>
          <a:solidFill>
            <a:srgbClr val="4A9ACC">
              <a:alpha val="80000"/>
            </a:srgbClr>
          </a:solidFill>
          <a:ln w="2857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1" name="Rectangle 27"/>
          <p:cNvSpPr>
            <a:spLocks noChangeArrowheads="1"/>
          </p:cNvSpPr>
          <p:nvPr userDrawn="1"/>
        </p:nvSpPr>
        <p:spPr bwMode="gray">
          <a:xfrm>
            <a:off x="-17462" y="0"/>
            <a:ext cx="441325" cy="6884988"/>
          </a:xfrm>
          <a:prstGeom prst="rect">
            <a:avLst/>
          </a:prstGeom>
          <a:gradFill rotWithShape="1">
            <a:gsLst>
              <a:gs pos="0">
                <a:srgbClr val="4A9ACC">
                  <a:gamma/>
                  <a:shade val="28627"/>
                  <a:invGamma/>
                </a:srgbClr>
              </a:gs>
              <a:gs pos="100000">
                <a:srgbClr val="4A9ACC"/>
              </a:gs>
            </a:gsLst>
            <a:lin ang="18900000" scaled="1"/>
          </a:gradFill>
          <a:ln w="2857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2" name="Rectangle 28"/>
          <p:cNvSpPr>
            <a:spLocks noChangeArrowheads="1"/>
          </p:cNvSpPr>
          <p:nvPr userDrawn="1"/>
        </p:nvSpPr>
        <p:spPr bwMode="gray">
          <a:xfrm>
            <a:off x="998538" y="23813"/>
            <a:ext cx="95250" cy="6872288"/>
          </a:xfrm>
          <a:prstGeom prst="rect">
            <a:avLst/>
          </a:prstGeom>
          <a:solidFill>
            <a:srgbClr val="4A9ACC">
              <a:alpha val="20000"/>
            </a:srgbClr>
          </a:solidFill>
          <a:ln w="2857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3" name="Rectangle 29"/>
          <p:cNvSpPr>
            <a:spLocks noChangeArrowheads="1"/>
          </p:cNvSpPr>
          <p:nvPr userDrawn="1"/>
        </p:nvSpPr>
        <p:spPr bwMode="gray">
          <a:xfrm>
            <a:off x="677863" y="0"/>
            <a:ext cx="223838" cy="6865938"/>
          </a:xfrm>
          <a:prstGeom prst="rect">
            <a:avLst/>
          </a:prstGeom>
          <a:solidFill>
            <a:srgbClr val="4A9ACC">
              <a:alpha val="53999"/>
            </a:srgbClr>
          </a:solidFill>
          <a:ln w="2857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4" name="Rectangle 30"/>
          <p:cNvSpPr>
            <a:spLocks noChangeArrowheads="1"/>
          </p:cNvSpPr>
          <p:nvPr userDrawn="1"/>
        </p:nvSpPr>
        <p:spPr bwMode="gray">
          <a:xfrm>
            <a:off x="914400" y="0"/>
            <a:ext cx="152400" cy="6872288"/>
          </a:xfrm>
          <a:prstGeom prst="rect">
            <a:avLst/>
          </a:prstGeom>
          <a:solidFill>
            <a:srgbClr val="4A9ACC">
              <a:alpha val="37000"/>
            </a:srgbClr>
          </a:solidFill>
          <a:ln w="28575" algn="ctr">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6166" name="Picture 24" descr="logo"/>
          <p:cNvPicPr>
            <a:picLocks noChangeAspect="1"/>
          </p:cNvPicPr>
          <p:nvPr userDrawn="1"/>
        </p:nvPicPr>
        <p:blipFill>
          <a:blip r:embed="rId13"/>
          <a:stretch>
            <a:fillRect/>
          </a:stretch>
        </p:blipFill>
        <p:spPr>
          <a:xfrm>
            <a:off x="9753600" y="6299200"/>
            <a:ext cx="1828800" cy="303213"/>
          </a:xfrm>
          <a:prstGeom prst="rect">
            <a:avLst/>
          </a:prstGeom>
          <a:noFill/>
          <a:ln w="9525">
            <a:noFill/>
          </a:ln>
        </p:spPr>
      </p:pic>
      <p:pic>
        <p:nvPicPr>
          <p:cNvPr id="3" name="图片 2" descr="01VM[S$@Y_6}TO3@O@NEJGR"/>
          <p:cNvPicPr>
            <a:picLocks noChangeAspect="1"/>
          </p:cNvPicPr>
          <p:nvPr userDrawn="1">
            <p:custDataLst>
              <p:tags r:id="rId14"/>
            </p:custDataLst>
          </p:nvPr>
        </p:nvPicPr>
        <p:blipFill>
          <a:blip r:embed="rId15"/>
          <a:stretch>
            <a:fillRect/>
          </a:stretch>
        </p:blipFill>
        <p:spPr>
          <a:xfrm>
            <a:off x="0" y="0"/>
            <a:ext cx="12230735" cy="69195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wipe(up)">
                                      <p:cBhvr>
                                        <p:cTn id="7"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panose="020B0604020202020204" pitchFamily="34" charset="0"/>
          <a:ea typeface="华文中宋" panose="02010600040101010101" pitchFamily="2" charset="-122"/>
        </a:defRPr>
      </a:lvl2pPr>
      <a:lvl3pPr algn="l" rtl="0" eaLnBrk="0" fontAlgn="base" hangingPunct="0">
        <a:spcBef>
          <a:spcPct val="0"/>
        </a:spcBef>
        <a:spcAft>
          <a:spcPct val="0"/>
        </a:spcAft>
        <a:defRPr sz="3200" b="1">
          <a:solidFill>
            <a:schemeClr val="tx2"/>
          </a:solidFill>
          <a:latin typeface="Arial" panose="020B0604020202020204" pitchFamily="34" charset="0"/>
          <a:ea typeface="华文中宋" panose="02010600040101010101" pitchFamily="2" charset="-122"/>
        </a:defRPr>
      </a:lvl3pPr>
      <a:lvl4pPr algn="l" rtl="0" eaLnBrk="0" fontAlgn="base" hangingPunct="0">
        <a:spcBef>
          <a:spcPct val="0"/>
        </a:spcBef>
        <a:spcAft>
          <a:spcPct val="0"/>
        </a:spcAft>
        <a:defRPr sz="3200" b="1">
          <a:solidFill>
            <a:schemeClr val="tx2"/>
          </a:solidFill>
          <a:latin typeface="Arial" panose="020B0604020202020204" pitchFamily="34" charset="0"/>
          <a:ea typeface="华文中宋" panose="02010600040101010101" pitchFamily="2" charset="-122"/>
        </a:defRPr>
      </a:lvl4pPr>
      <a:lvl5pPr algn="l" rtl="0" eaLnBrk="0" fontAlgn="base" hangingPunct="0">
        <a:spcBef>
          <a:spcPct val="0"/>
        </a:spcBef>
        <a:spcAft>
          <a:spcPct val="0"/>
        </a:spcAft>
        <a:defRPr sz="3200" b="1">
          <a:solidFill>
            <a:schemeClr val="tx2"/>
          </a:solidFill>
          <a:latin typeface="Arial" panose="020B0604020202020204" pitchFamily="34" charset="0"/>
          <a:ea typeface="华文中宋" panose="02010600040101010101" pitchFamily="2" charset="-122"/>
        </a:defRPr>
      </a:lvl5pPr>
      <a:lvl6pPr marL="457200" algn="l" rtl="0" fontAlgn="base">
        <a:spcBef>
          <a:spcPct val="0"/>
        </a:spcBef>
        <a:spcAft>
          <a:spcPct val="0"/>
        </a:spcAft>
        <a:defRPr sz="3200" b="1">
          <a:solidFill>
            <a:schemeClr val="tx2"/>
          </a:solidFill>
          <a:latin typeface="Arial" panose="020B0604020202020204" pitchFamily="34" charset="0"/>
          <a:ea typeface="华文中宋" panose="02010600040101010101" pitchFamily="2" charset="-122"/>
        </a:defRPr>
      </a:lvl6pPr>
      <a:lvl7pPr marL="914400" algn="l" rtl="0" fontAlgn="base">
        <a:spcBef>
          <a:spcPct val="0"/>
        </a:spcBef>
        <a:spcAft>
          <a:spcPct val="0"/>
        </a:spcAft>
        <a:defRPr sz="3200" b="1">
          <a:solidFill>
            <a:schemeClr val="tx2"/>
          </a:solidFill>
          <a:latin typeface="Arial" panose="020B0604020202020204" pitchFamily="34" charset="0"/>
          <a:ea typeface="华文中宋" panose="02010600040101010101" pitchFamily="2" charset="-122"/>
        </a:defRPr>
      </a:lvl7pPr>
      <a:lvl8pPr marL="1371600" algn="l" rtl="0" fontAlgn="base">
        <a:spcBef>
          <a:spcPct val="0"/>
        </a:spcBef>
        <a:spcAft>
          <a:spcPct val="0"/>
        </a:spcAft>
        <a:defRPr sz="3200" b="1">
          <a:solidFill>
            <a:schemeClr val="tx2"/>
          </a:solidFill>
          <a:latin typeface="Arial" panose="020B0604020202020204" pitchFamily="34" charset="0"/>
          <a:ea typeface="华文中宋" panose="02010600040101010101" pitchFamily="2" charset="-122"/>
        </a:defRPr>
      </a:lvl8pPr>
      <a:lvl9pPr marL="1828800" algn="l" rtl="0" fontAlgn="base">
        <a:spcBef>
          <a:spcPct val="0"/>
        </a:spcBef>
        <a:spcAft>
          <a:spcPct val="0"/>
        </a:spcAft>
        <a:defRPr sz="3200" b="1">
          <a:solidFill>
            <a:schemeClr val="tx2"/>
          </a:solidFill>
          <a:latin typeface="Arial" panose="020B0604020202020204" pitchFamily="34" charset="0"/>
          <a:ea typeface="华文中宋" panose="0201060004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image" Target="../media/image11.jpe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9" Type="http://schemas.openxmlformats.org/officeDocument/2006/relationships/slideLayout" Target="../slideLayouts/slideLayout7.xml"/><Relationship Id="rId18" Type="http://schemas.openxmlformats.org/officeDocument/2006/relationships/image" Target="../media/image21.jpeg"/><Relationship Id="rId17" Type="http://schemas.openxmlformats.org/officeDocument/2006/relationships/image" Target="../media/image20.jpeg"/><Relationship Id="rId16" Type="http://schemas.openxmlformats.org/officeDocument/2006/relationships/image" Target="../media/image19.jpeg"/><Relationship Id="rId15" Type="http://schemas.openxmlformats.org/officeDocument/2006/relationships/image" Target="../media/image18.jpeg"/><Relationship Id="rId14" Type="http://schemas.openxmlformats.org/officeDocument/2006/relationships/image" Target="../media/image17.jpeg"/><Relationship Id="rId13" Type="http://schemas.openxmlformats.org/officeDocument/2006/relationships/image" Target="../media/image16.jpeg"/><Relationship Id="rId12" Type="http://schemas.openxmlformats.org/officeDocument/2006/relationships/image" Target="../media/image15.jpeg"/><Relationship Id="rId11" Type="http://schemas.openxmlformats.org/officeDocument/2006/relationships/image" Target="../media/image14.jpeg"/><Relationship Id="rId10" Type="http://schemas.openxmlformats.org/officeDocument/2006/relationships/image" Target="../media/image13.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tags" Target="../tags/tag17.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jpeg"/><Relationship Id="rId3" Type="http://schemas.openxmlformats.org/officeDocument/2006/relationships/tags" Target="../tags/tag18.xml"/><Relationship Id="rId2" Type="http://schemas.openxmlformats.org/officeDocument/2006/relationships/hyperlink" Target="16&#29256;&#22521;&#20859;&#26041;&#26696;/16&#29256;&#22521;&#20859;&#26041;&#26696;/&#19987;&#21319;&#26412;&#25252;&#29702;.docx" TargetMode="Externa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jpe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jpe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4.png"/><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5.png"/><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jpeg"/><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tags" Target="../tags/tag3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tags" Target="../tags/tag3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jpeg"/><Relationship Id="rId1"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jpeg"/><Relationship Id="rId1" Type="http://schemas.openxmlformats.org/officeDocument/2006/relationships/image" Target="../media/image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tags" Target="../tags/tag1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jpeg"/><Relationship Id="rId1"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1.png"/></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5.jpeg"/><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1.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png"/><Relationship Id="rId1" Type="http://schemas.openxmlformats.org/officeDocument/2006/relationships/image" Target="../media/image1.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房间的摆设布局&#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16234" r="16266"/>
          <a:stretch>
            <a:fillRect/>
          </a:stretch>
        </p:blipFill>
        <p:spPr>
          <a:xfrm>
            <a:off x="2465053" y="-2179050"/>
            <a:ext cx="3240000" cy="2160000"/>
          </a:xfrm>
          <a:prstGeom prst="rect">
            <a:avLst/>
          </a:prstGeom>
        </p:spPr>
      </p:pic>
      <p:pic>
        <p:nvPicPr>
          <p:cNvPr id="5" name="图片 4" descr="房间里的沙发和桌椅&#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5561" b="5550"/>
          <a:stretch>
            <a:fillRect/>
          </a:stretch>
        </p:blipFill>
        <p:spPr>
          <a:xfrm>
            <a:off x="-2420128" y="6858000"/>
            <a:ext cx="3240000" cy="2160000"/>
          </a:xfrm>
          <a:prstGeom prst="rect">
            <a:avLst/>
          </a:prstGeom>
        </p:spPr>
      </p:pic>
      <p:pic>
        <p:nvPicPr>
          <p:cNvPr id="7" name="图片 6" descr="房间里有桌子和椅子&#10;&#10;低可信度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t="5561" b="5550"/>
          <a:stretch>
            <a:fillRect/>
          </a:stretch>
        </p:blipFill>
        <p:spPr>
          <a:xfrm>
            <a:off x="12350934" y="6296990"/>
            <a:ext cx="3240000" cy="2160000"/>
          </a:xfrm>
          <a:prstGeom prst="rect">
            <a:avLst/>
          </a:prstGeom>
        </p:spPr>
      </p:pic>
      <p:pic>
        <p:nvPicPr>
          <p:cNvPr id="9" name="图片 8" descr="一群人在厨房里&#10;&#10;描述已自动生成"/>
          <p:cNvPicPr>
            <a:picLocks noChangeAspect="1"/>
          </p:cNvPicPr>
          <p:nvPr/>
        </p:nvPicPr>
        <p:blipFill rotWithShape="1">
          <a:blip r:embed="rId4">
            <a:extLst>
              <a:ext uri="{28A0092B-C50C-407E-A947-70E740481C1C}">
                <a14:useLocalDpi xmlns:a14="http://schemas.microsoft.com/office/drawing/2010/main" val="0"/>
              </a:ext>
            </a:extLst>
          </a:blip>
          <a:srcRect t="39" b="39"/>
          <a:stretch>
            <a:fillRect/>
          </a:stretch>
        </p:blipFill>
        <p:spPr>
          <a:xfrm>
            <a:off x="8543023" y="-4553662"/>
            <a:ext cx="4320000" cy="2880000"/>
          </a:xfrm>
          <a:prstGeom prst="rect">
            <a:avLst/>
          </a:prstGeom>
        </p:spPr>
      </p:pic>
      <p:pic>
        <p:nvPicPr>
          <p:cNvPr id="11" name="图片 10" descr="图片包含 室内, 病房, 房间, 桌子&#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561" b="5550"/>
          <a:stretch>
            <a:fillRect/>
          </a:stretch>
        </p:blipFill>
        <p:spPr>
          <a:xfrm>
            <a:off x="-3298571" y="3967266"/>
            <a:ext cx="3240000" cy="2160000"/>
          </a:xfrm>
          <a:prstGeom prst="rect">
            <a:avLst/>
          </a:prstGeom>
        </p:spPr>
      </p:pic>
      <p:pic>
        <p:nvPicPr>
          <p:cNvPr id="13" name="图片 12" descr="商店的玻璃橱窗&#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t="5561" b="5550"/>
          <a:stretch>
            <a:fillRect/>
          </a:stretch>
        </p:blipFill>
        <p:spPr>
          <a:xfrm>
            <a:off x="3034270" y="6858000"/>
            <a:ext cx="3240000" cy="2160000"/>
          </a:xfrm>
          <a:prstGeom prst="rect">
            <a:avLst/>
          </a:prstGeom>
        </p:spPr>
      </p:pic>
      <p:pic>
        <p:nvPicPr>
          <p:cNvPr id="15" name="图片 14" descr="图片包含 室内, 桌子, 病房, 行李&#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t="5561" b="5550"/>
          <a:stretch>
            <a:fillRect/>
          </a:stretch>
        </p:blipFill>
        <p:spPr>
          <a:xfrm>
            <a:off x="6491882" y="-2324883"/>
            <a:ext cx="3240000" cy="2160000"/>
          </a:xfrm>
          <a:prstGeom prst="rect">
            <a:avLst/>
          </a:prstGeom>
        </p:spPr>
      </p:pic>
      <p:pic>
        <p:nvPicPr>
          <p:cNvPr id="21" name="图片 20" descr="一群人在房间里&#10;&#10;低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234947" y="7163823"/>
            <a:ext cx="4320000" cy="2880000"/>
          </a:xfrm>
          <a:prstGeom prst="rect">
            <a:avLst/>
          </a:prstGeom>
        </p:spPr>
      </p:pic>
      <p:pic>
        <p:nvPicPr>
          <p:cNvPr id="25" name="图片 24" descr="图片包含 室内, 绿色, 房间, 桌子&#10;&#10;描述已自动生成"/>
          <p:cNvPicPr>
            <a:picLocks noChangeAspect="1"/>
          </p:cNvPicPr>
          <p:nvPr/>
        </p:nvPicPr>
        <p:blipFill rotWithShape="1">
          <a:blip r:embed="rId9" cstate="print">
            <a:extLst>
              <a:ext uri="{28A0092B-C50C-407E-A947-70E740481C1C}">
                <a14:useLocalDpi xmlns:a14="http://schemas.microsoft.com/office/drawing/2010/main" val="0"/>
              </a:ext>
            </a:extLst>
          </a:blip>
          <a:srcRect t="5561" b="5550"/>
          <a:stretch>
            <a:fillRect/>
          </a:stretch>
        </p:blipFill>
        <p:spPr>
          <a:xfrm>
            <a:off x="12238844" y="1477947"/>
            <a:ext cx="3240000" cy="2160000"/>
          </a:xfrm>
          <a:prstGeom prst="rect">
            <a:avLst/>
          </a:prstGeom>
        </p:spPr>
      </p:pic>
      <p:pic>
        <p:nvPicPr>
          <p:cNvPr id="27" name="图片 26" descr="一群小孩在草地上&#10;&#10;描述已自动生成"/>
          <p:cNvPicPr>
            <a:picLocks noChangeAspect="1"/>
          </p:cNvPicPr>
          <p:nvPr/>
        </p:nvPicPr>
        <p:blipFill rotWithShape="1">
          <a:blip r:embed="rId10" cstate="print">
            <a:extLst>
              <a:ext uri="{28A0092B-C50C-407E-A947-70E740481C1C}">
                <a14:useLocalDpi xmlns:a14="http://schemas.microsoft.com/office/drawing/2010/main" val="0"/>
              </a:ext>
            </a:extLst>
          </a:blip>
          <a:srcRect t="5561" b="5550"/>
          <a:stretch>
            <a:fillRect/>
          </a:stretch>
        </p:blipFill>
        <p:spPr>
          <a:xfrm>
            <a:off x="12863023" y="3637947"/>
            <a:ext cx="4320000" cy="2880000"/>
          </a:xfrm>
          <a:prstGeom prst="rect">
            <a:avLst/>
          </a:prstGeom>
        </p:spPr>
      </p:pic>
      <p:pic>
        <p:nvPicPr>
          <p:cNvPr id="29" name="图片 28" descr="图片包含 室内, 人, 病房, 房间&#10;&#10;描述已自动生成"/>
          <p:cNvPicPr>
            <a:picLocks noChangeAspect="1"/>
          </p:cNvPicPr>
          <p:nvPr/>
        </p:nvPicPr>
        <p:blipFill rotWithShape="1">
          <a:blip r:embed="rId11" cstate="print">
            <a:extLst>
              <a:ext uri="{28A0092B-C50C-407E-A947-70E740481C1C}">
                <a14:useLocalDpi xmlns:a14="http://schemas.microsoft.com/office/drawing/2010/main" val="0"/>
              </a:ext>
            </a:extLst>
          </a:blip>
          <a:srcRect/>
          <a:stretch>
            <a:fillRect/>
          </a:stretch>
        </p:blipFill>
        <p:spPr>
          <a:xfrm>
            <a:off x="-4014947" y="-5571961"/>
            <a:ext cx="4320000" cy="2880000"/>
          </a:xfrm>
          <a:prstGeom prst="rect">
            <a:avLst/>
          </a:prstGeom>
        </p:spPr>
      </p:pic>
      <p:pic>
        <p:nvPicPr>
          <p:cNvPr id="31" name="图片 30" descr="图片包含 人, 室内, 桌子, 男人&#10;&#10;描述已自动生成"/>
          <p:cNvPicPr>
            <a:picLocks noChangeAspect="1"/>
          </p:cNvPicPr>
          <p:nvPr/>
        </p:nvPicPr>
        <p:blipFill rotWithShape="1">
          <a:blip r:embed="rId12" cstate="print">
            <a:extLst>
              <a:ext uri="{28A0092B-C50C-407E-A947-70E740481C1C}">
                <a14:useLocalDpi xmlns:a14="http://schemas.microsoft.com/office/drawing/2010/main" val="0"/>
              </a:ext>
            </a:extLst>
          </a:blip>
          <a:srcRect/>
          <a:stretch>
            <a:fillRect/>
          </a:stretch>
        </p:blipFill>
        <p:spPr>
          <a:xfrm>
            <a:off x="-234947" y="-4247839"/>
            <a:ext cx="4320000" cy="2880000"/>
          </a:xfrm>
          <a:prstGeom prst="rect">
            <a:avLst/>
          </a:prstGeom>
        </p:spPr>
      </p:pic>
      <p:pic>
        <p:nvPicPr>
          <p:cNvPr id="35" name="图片 34" descr="人们在看台上的人在厨房里工作&#10;&#10;低可信度描述已自动生成"/>
          <p:cNvPicPr>
            <a:picLocks noChangeAspect="1"/>
          </p:cNvPicPr>
          <p:nvPr/>
        </p:nvPicPr>
        <p:blipFill rotWithShape="1">
          <a:blip r:embed="rId13" cstate="print">
            <a:extLst>
              <a:ext uri="{28A0092B-C50C-407E-A947-70E740481C1C}">
                <a14:useLocalDpi xmlns:a14="http://schemas.microsoft.com/office/drawing/2010/main" val="0"/>
              </a:ext>
            </a:extLst>
          </a:blip>
          <a:srcRect/>
          <a:stretch>
            <a:fillRect/>
          </a:stretch>
        </p:blipFill>
        <p:spPr>
          <a:xfrm>
            <a:off x="12569852" y="-3113662"/>
            <a:ext cx="4320000" cy="2880000"/>
          </a:xfrm>
          <a:prstGeom prst="rect">
            <a:avLst/>
          </a:prstGeom>
        </p:spPr>
      </p:pic>
      <p:pic>
        <p:nvPicPr>
          <p:cNvPr id="37" name="图片 36" descr="图片包含 人, 室内, 男人, 女人&#10;&#10;描述已自动生成"/>
          <p:cNvPicPr>
            <a:picLocks noChangeAspect="1"/>
          </p:cNvPicPr>
          <p:nvPr/>
        </p:nvPicPr>
        <p:blipFill rotWithShape="1">
          <a:blip r:embed="rId14" cstate="print">
            <a:extLst>
              <a:ext uri="{28A0092B-C50C-407E-A947-70E740481C1C}">
                <a14:useLocalDpi xmlns:a14="http://schemas.microsoft.com/office/drawing/2010/main" val="0"/>
              </a:ext>
            </a:extLst>
          </a:blip>
          <a:srcRect/>
          <a:stretch>
            <a:fillRect/>
          </a:stretch>
        </p:blipFill>
        <p:spPr>
          <a:xfrm>
            <a:off x="13318844" y="180078"/>
            <a:ext cx="4320000" cy="2880000"/>
          </a:xfrm>
          <a:prstGeom prst="rect">
            <a:avLst/>
          </a:prstGeom>
        </p:spPr>
      </p:pic>
      <p:pic>
        <p:nvPicPr>
          <p:cNvPr id="39" name="图片 38" descr="图片包含 建筑, 路, 院子, 地毯&#10;&#10;描述已自动生成"/>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17033" y="-4553662"/>
            <a:ext cx="4320000" cy="2880000"/>
          </a:xfrm>
          <a:prstGeom prst="rect">
            <a:avLst/>
          </a:prstGeom>
        </p:spPr>
      </p:pic>
      <p:pic>
        <p:nvPicPr>
          <p:cNvPr id="41" name="图片 40" descr="图片包含 桌子, 室内, 建筑, 亮&#10;&#10;描述已自动生成"/>
          <p:cNvPicPr>
            <a:picLocks noChangeAspect="1"/>
          </p:cNvPicPr>
          <p:nvPr/>
        </p:nvPicPr>
        <p:blipFill rotWithShape="1">
          <a:blip r:embed="rId16" cstate="print">
            <a:extLst>
              <a:ext uri="{28A0092B-C50C-407E-A947-70E740481C1C}">
                <a14:useLocalDpi xmlns:a14="http://schemas.microsoft.com/office/drawing/2010/main" val="0"/>
              </a:ext>
            </a:extLst>
          </a:blip>
          <a:srcRect/>
          <a:stretch>
            <a:fillRect/>
          </a:stretch>
        </p:blipFill>
        <p:spPr>
          <a:xfrm>
            <a:off x="-4546117" y="-2539050"/>
            <a:ext cx="4320000" cy="2880000"/>
          </a:xfrm>
          <a:prstGeom prst="rect">
            <a:avLst/>
          </a:prstGeom>
        </p:spPr>
      </p:pic>
      <p:pic>
        <p:nvPicPr>
          <p:cNvPr id="4" name="图片 3" descr="一群人在房间里的电视&#10;&#10;中度可信度描述已自动生成"/>
          <p:cNvPicPr>
            <a:picLocks noChangeAspect="1"/>
          </p:cNvPicPr>
          <p:nvPr/>
        </p:nvPicPr>
        <p:blipFill rotWithShape="1">
          <a:blip r:embed="rId17" cstate="print">
            <a:extLst>
              <a:ext uri="{28A0092B-C50C-407E-A947-70E740481C1C}">
                <a14:useLocalDpi xmlns:a14="http://schemas.microsoft.com/office/drawing/2010/main" val="0"/>
              </a:ext>
            </a:extLst>
          </a:blip>
          <a:srcRect t="5561" b="5550"/>
          <a:stretch>
            <a:fillRect/>
          </a:stretch>
        </p:blipFill>
        <p:spPr>
          <a:xfrm>
            <a:off x="-3273225" y="730734"/>
            <a:ext cx="3240000" cy="2160000"/>
          </a:xfrm>
          <a:prstGeom prst="rect">
            <a:avLst/>
          </a:prstGeom>
        </p:spPr>
      </p:pic>
      <p:pic>
        <p:nvPicPr>
          <p:cNvPr id="8" name="图片 7" descr="图片包含 人, 室内, 病房, 男人&#10;&#10;描述已自动生成"/>
          <p:cNvPicPr>
            <a:picLocks noChangeAspect="1"/>
          </p:cNvPicPr>
          <p:nvPr/>
        </p:nvPicPr>
        <p:blipFill rotWithShape="1">
          <a:blip r:embed="rId18" cstate="print">
            <a:extLst>
              <a:ext uri="{28A0092B-C50C-407E-A947-70E740481C1C}">
                <a14:useLocalDpi xmlns:a14="http://schemas.microsoft.com/office/drawing/2010/main" val="0"/>
              </a:ext>
            </a:extLst>
          </a:blip>
          <a:srcRect t="5561" b="5550"/>
          <a:stretch>
            <a:fillRect/>
          </a:stretch>
        </p:blipFill>
        <p:spPr>
          <a:xfrm>
            <a:off x="7693766" y="6858000"/>
            <a:ext cx="3240000" cy="2160000"/>
          </a:xfrm>
          <a:prstGeom prst="rect">
            <a:avLst/>
          </a:prstGeom>
        </p:spPr>
      </p:pic>
      <p:sp>
        <p:nvSpPr>
          <p:cNvPr id="2" name="矩形 1"/>
          <p:cNvSpPr/>
          <p:nvPr/>
        </p:nvSpPr>
        <p:spPr>
          <a:xfrm>
            <a:off x="1460759" y="2967335"/>
            <a:ext cx="9270487" cy="923330"/>
          </a:xfrm>
          <a:prstGeom prst="rect">
            <a:avLst/>
          </a:prstGeom>
          <a:noFill/>
        </p:spPr>
        <p:txBody>
          <a:bodyPr wrap="none" lIns="91440" tIns="45720" rIns="91440" bIns="45720">
            <a:spAutoFit/>
          </a:bodyPr>
          <a:lstStyle/>
          <a:p>
            <a:pPr algn="ctr"/>
            <a:r>
              <a:rPr lang="zh-CN" altLang="en-US" sz="5400" b="1" spc="50" dirty="0">
                <a:ln w="9525" cmpd="sng">
                  <a:noFill/>
                  <a:prstDash val="solid"/>
                </a:ln>
                <a:effectLst>
                  <a:glow rad="38100">
                    <a:schemeClr val="accent1">
                      <a:alpha val="40000"/>
                    </a:schemeClr>
                  </a:glow>
                </a:effectLst>
                <a:latin typeface="华光行楷_CNKI" panose="02000500000000000000" pitchFamily="2" charset="-122"/>
                <a:ea typeface="华光行楷_CNKI" panose="02000500000000000000" pitchFamily="2" charset="-122"/>
              </a:rPr>
              <a:t>新乡医学院三全学院护理学院</a:t>
            </a:r>
            <a:endParaRPr lang="zh-CN" altLang="en-US" sz="5400" b="1" cap="none" spc="50" dirty="0">
              <a:ln w="9525" cmpd="sng">
                <a:noFill/>
                <a:prstDash val="solid"/>
              </a:ln>
              <a:effectLst>
                <a:glow rad="38100">
                  <a:schemeClr val="accent1">
                    <a:alpha val="40000"/>
                  </a:schemeClr>
                </a:glow>
              </a:effectLst>
              <a:latin typeface="华光行楷_CNKI" panose="02000500000000000000" pitchFamily="2" charset="-122"/>
              <a:ea typeface="华光行楷_CNKI" panose="02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544" fill="hold" nodeType="withEffect">
                                  <p:stCondLst>
                                    <p:cond delay="200"/>
                                  </p:stCondLst>
                                  <p:childTnLst>
                                    <p:anim calcmode="lin" valueType="num">
                                      <p:cBhvr>
                                        <p:cTn id="6" dur="3000"/>
                                        <p:tgtEl>
                                          <p:spTgt spid="15"/>
                                        </p:tgtEl>
                                        <p:attrNameLst>
                                          <p:attrName>ppt_w</p:attrName>
                                        </p:attrNameLst>
                                      </p:cBhvr>
                                      <p:tavLst>
                                        <p:tav tm="0">
                                          <p:val>
                                            <p:strVal val="ppt_w"/>
                                          </p:val>
                                        </p:tav>
                                        <p:tav tm="100000">
                                          <p:val>
                                            <p:fltVal val="0"/>
                                          </p:val>
                                        </p:tav>
                                      </p:tavLst>
                                    </p:anim>
                                    <p:anim calcmode="lin" valueType="num">
                                      <p:cBhvr>
                                        <p:cTn id="7" dur="3000"/>
                                        <p:tgtEl>
                                          <p:spTgt spid="15"/>
                                        </p:tgtEl>
                                        <p:attrNameLst>
                                          <p:attrName>ppt_h</p:attrName>
                                        </p:attrNameLst>
                                      </p:cBhvr>
                                      <p:tavLst>
                                        <p:tav tm="0">
                                          <p:val>
                                            <p:strVal val="ppt_h"/>
                                          </p:val>
                                        </p:tav>
                                        <p:tav tm="100000">
                                          <p:val>
                                            <p:fltVal val="0"/>
                                          </p:val>
                                        </p:tav>
                                      </p:tavLst>
                                    </p:anim>
                                    <p:animEffect transition="out" filter="fade">
                                      <p:cBhvr>
                                        <p:cTn id="8" dur="3000"/>
                                        <p:tgtEl>
                                          <p:spTgt spid="15"/>
                                        </p:tgtEl>
                                      </p:cBhvr>
                                    </p:animEffect>
                                    <p:anim calcmode="lin" valueType="num">
                                      <p:cBhvr>
                                        <p:cTn id="9" dur="3000"/>
                                        <p:tgtEl>
                                          <p:spTgt spid="15"/>
                                        </p:tgtEl>
                                        <p:attrNameLst>
                                          <p:attrName>ppt_x</p:attrName>
                                        </p:attrNameLst>
                                      </p:cBhvr>
                                      <p:tavLst>
                                        <p:tav tm="0">
                                          <p:val>
                                            <p:strVal val="ppt_x"/>
                                          </p:val>
                                        </p:tav>
                                        <p:tav tm="100000">
                                          <p:val>
                                            <p:fltVal val="0.5"/>
                                          </p:val>
                                        </p:tav>
                                      </p:tavLst>
                                    </p:anim>
                                    <p:anim calcmode="lin" valueType="num">
                                      <p:cBhvr>
                                        <p:cTn id="10" dur="3000"/>
                                        <p:tgtEl>
                                          <p:spTgt spid="15"/>
                                        </p:tgtEl>
                                        <p:attrNameLst>
                                          <p:attrName>ppt_y</p:attrName>
                                        </p:attrNameLst>
                                      </p:cBhvr>
                                      <p:tavLst>
                                        <p:tav tm="0">
                                          <p:val>
                                            <p:strVal val="ppt_y"/>
                                          </p:val>
                                        </p:tav>
                                        <p:tav tm="100000">
                                          <p:val>
                                            <p:fltVal val="0.5"/>
                                          </p:val>
                                        </p:tav>
                                      </p:tavLst>
                                    </p:anim>
                                    <p:set>
                                      <p:cBhvr>
                                        <p:cTn id="11" dur="1" fill="hold">
                                          <p:stCondLst>
                                            <p:cond delay="2999"/>
                                          </p:stCondLst>
                                        </p:cTn>
                                        <p:tgtEl>
                                          <p:spTgt spid="15"/>
                                        </p:tgtEl>
                                        <p:attrNameLst>
                                          <p:attrName>style.visibility</p:attrName>
                                        </p:attrNameLst>
                                      </p:cBhvr>
                                      <p:to>
                                        <p:strVal val="hidden"/>
                                      </p:to>
                                    </p:set>
                                  </p:childTnLst>
                                </p:cTn>
                              </p:par>
                              <p:par>
                                <p:cTn id="12" presetID="53" presetClass="exit" presetSubtype="544" fill="hold" nodeType="withEffect">
                                  <p:stCondLst>
                                    <p:cond delay="900"/>
                                  </p:stCondLst>
                                  <p:childTnLst>
                                    <p:anim calcmode="lin" valueType="num">
                                      <p:cBhvr>
                                        <p:cTn id="13" dur="3000"/>
                                        <p:tgtEl>
                                          <p:spTgt spid="4"/>
                                        </p:tgtEl>
                                        <p:attrNameLst>
                                          <p:attrName>ppt_w</p:attrName>
                                        </p:attrNameLst>
                                      </p:cBhvr>
                                      <p:tavLst>
                                        <p:tav tm="0">
                                          <p:val>
                                            <p:strVal val="ppt_w"/>
                                          </p:val>
                                        </p:tav>
                                        <p:tav tm="100000">
                                          <p:val>
                                            <p:fltVal val="0"/>
                                          </p:val>
                                        </p:tav>
                                      </p:tavLst>
                                    </p:anim>
                                    <p:anim calcmode="lin" valueType="num">
                                      <p:cBhvr>
                                        <p:cTn id="14" dur="3000"/>
                                        <p:tgtEl>
                                          <p:spTgt spid="4"/>
                                        </p:tgtEl>
                                        <p:attrNameLst>
                                          <p:attrName>ppt_h</p:attrName>
                                        </p:attrNameLst>
                                      </p:cBhvr>
                                      <p:tavLst>
                                        <p:tav tm="0">
                                          <p:val>
                                            <p:strVal val="ppt_h"/>
                                          </p:val>
                                        </p:tav>
                                        <p:tav tm="100000">
                                          <p:val>
                                            <p:fltVal val="0"/>
                                          </p:val>
                                        </p:tav>
                                      </p:tavLst>
                                    </p:anim>
                                    <p:animEffect transition="out" filter="fade">
                                      <p:cBhvr>
                                        <p:cTn id="15" dur="3000"/>
                                        <p:tgtEl>
                                          <p:spTgt spid="4"/>
                                        </p:tgtEl>
                                      </p:cBhvr>
                                    </p:animEffect>
                                    <p:anim calcmode="lin" valueType="num">
                                      <p:cBhvr>
                                        <p:cTn id="16" dur="3000"/>
                                        <p:tgtEl>
                                          <p:spTgt spid="4"/>
                                        </p:tgtEl>
                                        <p:attrNameLst>
                                          <p:attrName>ppt_x</p:attrName>
                                        </p:attrNameLst>
                                      </p:cBhvr>
                                      <p:tavLst>
                                        <p:tav tm="0">
                                          <p:val>
                                            <p:strVal val="ppt_x"/>
                                          </p:val>
                                        </p:tav>
                                        <p:tav tm="100000">
                                          <p:val>
                                            <p:fltVal val="0.5"/>
                                          </p:val>
                                        </p:tav>
                                      </p:tavLst>
                                    </p:anim>
                                    <p:anim calcmode="lin" valueType="num">
                                      <p:cBhvr>
                                        <p:cTn id="17" dur="3000"/>
                                        <p:tgtEl>
                                          <p:spTgt spid="4"/>
                                        </p:tgtEl>
                                        <p:attrNameLst>
                                          <p:attrName>ppt_y</p:attrName>
                                        </p:attrNameLst>
                                      </p:cBhvr>
                                      <p:tavLst>
                                        <p:tav tm="0">
                                          <p:val>
                                            <p:strVal val="ppt_y"/>
                                          </p:val>
                                        </p:tav>
                                        <p:tav tm="100000">
                                          <p:val>
                                            <p:fltVal val="0.5"/>
                                          </p:val>
                                        </p:tav>
                                      </p:tavLst>
                                    </p:anim>
                                    <p:set>
                                      <p:cBhvr>
                                        <p:cTn id="18" dur="1" fill="hold">
                                          <p:stCondLst>
                                            <p:cond delay="2999"/>
                                          </p:stCondLst>
                                        </p:cTn>
                                        <p:tgtEl>
                                          <p:spTgt spid="4"/>
                                        </p:tgtEl>
                                        <p:attrNameLst>
                                          <p:attrName>style.visibility</p:attrName>
                                        </p:attrNameLst>
                                      </p:cBhvr>
                                      <p:to>
                                        <p:strVal val="hidden"/>
                                      </p:to>
                                    </p:set>
                                  </p:childTnLst>
                                </p:cTn>
                              </p:par>
                              <p:par>
                                <p:cTn id="19" presetID="53" presetClass="exit" presetSubtype="544" fill="hold" nodeType="withEffect">
                                  <p:stCondLst>
                                    <p:cond delay="1600"/>
                                  </p:stCondLst>
                                  <p:childTnLst>
                                    <p:anim calcmode="lin" valueType="num">
                                      <p:cBhvr>
                                        <p:cTn id="20" dur="3000"/>
                                        <p:tgtEl>
                                          <p:spTgt spid="3"/>
                                        </p:tgtEl>
                                        <p:attrNameLst>
                                          <p:attrName>ppt_w</p:attrName>
                                        </p:attrNameLst>
                                      </p:cBhvr>
                                      <p:tavLst>
                                        <p:tav tm="0">
                                          <p:val>
                                            <p:strVal val="ppt_w"/>
                                          </p:val>
                                        </p:tav>
                                        <p:tav tm="100000">
                                          <p:val>
                                            <p:fltVal val="0"/>
                                          </p:val>
                                        </p:tav>
                                      </p:tavLst>
                                    </p:anim>
                                    <p:anim calcmode="lin" valueType="num">
                                      <p:cBhvr>
                                        <p:cTn id="21" dur="3000"/>
                                        <p:tgtEl>
                                          <p:spTgt spid="3"/>
                                        </p:tgtEl>
                                        <p:attrNameLst>
                                          <p:attrName>ppt_h</p:attrName>
                                        </p:attrNameLst>
                                      </p:cBhvr>
                                      <p:tavLst>
                                        <p:tav tm="0">
                                          <p:val>
                                            <p:strVal val="ppt_h"/>
                                          </p:val>
                                        </p:tav>
                                        <p:tav tm="100000">
                                          <p:val>
                                            <p:fltVal val="0"/>
                                          </p:val>
                                        </p:tav>
                                      </p:tavLst>
                                    </p:anim>
                                    <p:animEffect transition="out" filter="fade">
                                      <p:cBhvr>
                                        <p:cTn id="22" dur="3000"/>
                                        <p:tgtEl>
                                          <p:spTgt spid="3"/>
                                        </p:tgtEl>
                                      </p:cBhvr>
                                    </p:animEffect>
                                    <p:anim calcmode="lin" valueType="num">
                                      <p:cBhvr>
                                        <p:cTn id="23" dur="3000"/>
                                        <p:tgtEl>
                                          <p:spTgt spid="3"/>
                                        </p:tgtEl>
                                        <p:attrNameLst>
                                          <p:attrName>ppt_x</p:attrName>
                                        </p:attrNameLst>
                                      </p:cBhvr>
                                      <p:tavLst>
                                        <p:tav tm="0">
                                          <p:val>
                                            <p:strVal val="ppt_x"/>
                                          </p:val>
                                        </p:tav>
                                        <p:tav tm="100000">
                                          <p:val>
                                            <p:fltVal val="0.5"/>
                                          </p:val>
                                        </p:tav>
                                      </p:tavLst>
                                    </p:anim>
                                    <p:anim calcmode="lin" valueType="num">
                                      <p:cBhvr>
                                        <p:cTn id="24" dur="3000"/>
                                        <p:tgtEl>
                                          <p:spTgt spid="3"/>
                                        </p:tgtEl>
                                        <p:attrNameLst>
                                          <p:attrName>ppt_y</p:attrName>
                                        </p:attrNameLst>
                                      </p:cBhvr>
                                      <p:tavLst>
                                        <p:tav tm="0">
                                          <p:val>
                                            <p:strVal val="ppt_y"/>
                                          </p:val>
                                        </p:tav>
                                        <p:tav tm="100000">
                                          <p:val>
                                            <p:fltVal val="0.5"/>
                                          </p:val>
                                        </p:tav>
                                      </p:tavLst>
                                    </p:anim>
                                    <p:set>
                                      <p:cBhvr>
                                        <p:cTn id="25" dur="1" fill="hold">
                                          <p:stCondLst>
                                            <p:cond delay="2999"/>
                                          </p:stCondLst>
                                        </p:cTn>
                                        <p:tgtEl>
                                          <p:spTgt spid="3"/>
                                        </p:tgtEl>
                                        <p:attrNameLst>
                                          <p:attrName>style.visibility</p:attrName>
                                        </p:attrNameLst>
                                      </p:cBhvr>
                                      <p:to>
                                        <p:strVal val="hidden"/>
                                      </p:to>
                                    </p:set>
                                  </p:childTnLst>
                                </p:cTn>
                              </p:par>
                              <p:par>
                                <p:cTn id="26" presetID="53" presetClass="exit" presetSubtype="544" fill="hold" nodeType="withEffect">
                                  <p:stCondLst>
                                    <p:cond delay="2200"/>
                                  </p:stCondLst>
                                  <p:childTnLst>
                                    <p:anim calcmode="lin" valueType="num">
                                      <p:cBhvr>
                                        <p:cTn id="27" dur="3000"/>
                                        <p:tgtEl>
                                          <p:spTgt spid="5"/>
                                        </p:tgtEl>
                                        <p:attrNameLst>
                                          <p:attrName>ppt_w</p:attrName>
                                        </p:attrNameLst>
                                      </p:cBhvr>
                                      <p:tavLst>
                                        <p:tav tm="0">
                                          <p:val>
                                            <p:strVal val="ppt_w"/>
                                          </p:val>
                                        </p:tav>
                                        <p:tav tm="100000">
                                          <p:val>
                                            <p:fltVal val="0"/>
                                          </p:val>
                                        </p:tav>
                                      </p:tavLst>
                                    </p:anim>
                                    <p:anim calcmode="lin" valueType="num">
                                      <p:cBhvr>
                                        <p:cTn id="28" dur="3000"/>
                                        <p:tgtEl>
                                          <p:spTgt spid="5"/>
                                        </p:tgtEl>
                                        <p:attrNameLst>
                                          <p:attrName>ppt_h</p:attrName>
                                        </p:attrNameLst>
                                      </p:cBhvr>
                                      <p:tavLst>
                                        <p:tav tm="0">
                                          <p:val>
                                            <p:strVal val="ppt_h"/>
                                          </p:val>
                                        </p:tav>
                                        <p:tav tm="100000">
                                          <p:val>
                                            <p:fltVal val="0"/>
                                          </p:val>
                                        </p:tav>
                                      </p:tavLst>
                                    </p:anim>
                                    <p:animEffect transition="out" filter="fade">
                                      <p:cBhvr>
                                        <p:cTn id="29" dur="3000"/>
                                        <p:tgtEl>
                                          <p:spTgt spid="5"/>
                                        </p:tgtEl>
                                      </p:cBhvr>
                                    </p:animEffect>
                                    <p:anim calcmode="lin" valueType="num">
                                      <p:cBhvr>
                                        <p:cTn id="30" dur="3000"/>
                                        <p:tgtEl>
                                          <p:spTgt spid="5"/>
                                        </p:tgtEl>
                                        <p:attrNameLst>
                                          <p:attrName>ppt_x</p:attrName>
                                        </p:attrNameLst>
                                      </p:cBhvr>
                                      <p:tavLst>
                                        <p:tav tm="0">
                                          <p:val>
                                            <p:strVal val="ppt_x"/>
                                          </p:val>
                                        </p:tav>
                                        <p:tav tm="100000">
                                          <p:val>
                                            <p:fltVal val="0.5"/>
                                          </p:val>
                                        </p:tav>
                                      </p:tavLst>
                                    </p:anim>
                                    <p:anim calcmode="lin" valueType="num">
                                      <p:cBhvr>
                                        <p:cTn id="31" dur="3000"/>
                                        <p:tgtEl>
                                          <p:spTgt spid="5"/>
                                        </p:tgtEl>
                                        <p:attrNameLst>
                                          <p:attrName>ppt_y</p:attrName>
                                        </p:attrNameLst>
                                      </p:cBhvr>
                                      <p:tavLst>
                                        <p:tav tm="0">
                                          <p:val>
                                            <p:strVal val="ppt_y"/>
                                          </p:val>
                                        </p:tav>
                                        <p:tav tm="100000">
                                          <p:val>
                                            <p:fltVal val="0.5"/>
                                          </p:val>
                                        </p:tav>
                                      </p:tavLst>
                                    </p:anim>
                                    <p:set>
                                      <p:cBhvr>
                                        <p:cTn id="32" dur="1" fill="hold">
                                          <p:stCondLst>
                                            <p:cond delay="2999"/>
                                          </p:stCondLst>
                                        </p:cTn>
                                        <p:tgtEl>
                                          <p:spTgt spid="5"/>
                                        </p:tgtEl>
                                        <p:attrNameLst>
                                          <p:attrName>style.visibility</p:attrName>
                                        </p:attrNameLst>
                                      </p:cBhvr>
                                      <p:to>
                                        <p:strVal val="hidden"/>
                                      </p:to>
                                    </p:set>
                                  </p:childTnLst>
                                </p:cTn>
                              </p:par>
                              <p:par>
                                <p:cTn id="33" presetID="53" presetClass="exit" presetSubtype="544" fill="hold" nodeType="withEffect">
                                  <p:stCondLst>
                                    <p:cond delay="2600"/>
                                  </p:stCondLst>
                                  <p:childTnLst>
                                    <p:anim calcmode="lin" valueType="num">
                                      <p:cBhvr>
                                        <p:cTn id="34" dur="3000"/>
                                        <p:tgtEl>
                                          <p:spTgt spid="11"/>
                                        </p:tgtEl>
                                        <p:attrNameLst>
                                          <p:attrName>ppt_w</p:attrName>
                                        </p:attrNameLst>
                                      </p:cBhvr>
                                      <p:tavLst>
                                        <p:tav tm="0">
                                          <p:val>
                                            <p:strVal val="ppt_w"/>
                                          </p:val>
                                        </p:tav>
                                        <p:tav tm="100000">
                                          <p:val>
                                            <p:fltVal val="0"/>
                                          </p:val>
                                        </p:tav>
                                      </p:tavLst>
                                    </p:anim>
                                    <p:anim calcmode="lin" valueType="num">
                                      <p:cBhvr>
                                        <p:cTn id="35" dur="3000"/>
                                        <p:tgtEl>
                                          <p:spTgt spid="11"/>
                                        </p:tgtEl>
                                        <p:attrNameLst>
                                          <p:attrName>ppt_h</p:attrName>
                                        </p:attrNameLst>
                                      </p:cBhvr>
                                      <p:tavLst>
                                        <p:tav tm="0">
                                          <p:val>
                                            <p:strVal val="ppt_h"/>
                                          </p:val>
                                        </p:tav>
                                        <p:tav tm="100000">
                                          <p:val>
                                            <p:fltVal val="0"/>
                                          </p:val>
                                        </p:tav>
                                      </p:tavLst>
                                    </p:anim>
                                    <p:animEffect transition="out" filter="fade">
                                      <p:cBhvr>
                                        <p:cTn id="36" dur="3000"/>
                                        <p:tgtEl>
                                          <p:spTgt spid="11"/>
                                        </p:tgtEl>
                                      </p:cBhvr>
                                    </p:animEffect>
                                    <p:anim calcmode="lin" valueType="num">
                                      <p:cBhvr>
                                        <p:cTn id="37" dur="3000"/>
                                        <p:tgtEl>
                                          <p:spTgt spid="11"/>
                                        </p:tgtEl>
                                        <p:attrNameLst>
                                          <p:attrName>ppt_x</p:attrName>
                                        </p:attrNameLst>
                                      </p:cBhvr>
                                      <p:tavLst>
                                        <p:tav tm="0">
                                          <p:val>
                                            <p:strVal val="ppt_x"/>
                                          </p:val>
                                        </p:tav>
                                        <p:tav tm="100000">
                                          <p:val>
                                            <p:fltVal val="0.5"/>
                                          </p:val>
                                        </p:tav>
                                      </p:tavLst>
                                    </p:anim>
                                    <p:anim calcmode="lin" valueType="num">
                                      <p:cBhvr>
                                        <p:cTn id="38" dur="3000"/>
                                        <p:tgtEl>
                                          <p:spTgt spid="11"/>
                                        </p:tgtEl>
                                        <p:attrNameLst>
                                          <p:attrName>ppt_y</p:attrName>
                                        </p:attrNameLst>
                                      </p:cBhvr>
                                      <p:tavLst>
                                        <p:tav tm="0">
                                          <p:val>
                                            <p:strVal val="ppt_y"/>
                                          </p:val>
                                        </p:tav>
                                        <p:tav tm="100000">
                                          <p:val>
                                            <p:fltVal val="0.5"/>
                                          </p:val>
                                        </p:tav>
                                      </p:tavLst>
                                    </p:anim>
                                    <p:set>
                                      <p:cBhvr>
                                        <p:cTn id="39" dur="1" fill="hold">
                                          <p:stCondLst>
                                            <p:cond delay="2999"/>
                                          </p:stCondLst>
                                        </p:cTn>
                                        <p:tgtEl>
                                          <p:spTgt spid="11"/>
                                        </p:tgtEl>
                                        <p:attrNameLst>
                                          <p:attrName>style.visibility</p:attrName>
                                        </p:attrNameLst>
                                      </p:cBhvr>
                                      <p:to>
                                        <p:strVal val="hidden"/>
                                      </p:to>
                                    </p:set>
                                  </p:childTnLst>
                                </p:cTn>
                              </p:par>
                              <p:par>
                                <p:cTn id="40" presetID="53" presetClass="exit" presetSubtype="544" fill="hold" nodeType="withEffect">
                                  <p:stCondLst>
                                    <p:cond delay="2000"/>
                                  </p:stCondLst>
                                  <p:childTnLst>
                                    <p:anim calcmode="lin" valueType="num">
                                      <p:cBhvr>
                                        <p:cTn id="41" dur="3000"/>
                                        <p:tgtEl>
                                          <p:spTgt spid="25"/>
                                        </p:tgtEl>
                                        <p:attrNameLst>
                                          <p:attrName>ppt_w</p:attrName>
                                        </p:attrNameLst>
                                      </p:cBhvr>
                                      <p:tavLst>
                                        <p:tav tm="0">
                                          <p:val>
                                            <p:strVal val="ppt_w"/>
                                          </p:val>
                                        </p:tav>
                                        <p:tav tm="100000">
                                          <p:val>
                                            <p:fltVal val="0"/>
                                          </p:val>
                                        </p:tav>
                                      </p:tavLst>
                                    </p:anim>
                                    <p:anim calcmode="lin" valueType="num">
                                      <p:cBhvr>
                                        <p:cTn id="42" dur="3000"/>
                                        <p:tgtEl>
                                          <p:spTgt spid="25"/>
                                        </p:tgtEl>
                                        <p:attrNameLst>
                                          <p:attrName>ppt_h</p:attrName>
                                        </p:attrNameLst>
                                      </p:cBhvr>
                                      <p:tavLst>
                                        <p:tav tm="0">
                                          <p:val>
                                            <p:strVal val="ppt_h"/>
                                          </p:val>
                                        </p:tav>
                                        <p:tav tm="100000">
                                          <p:val>
                                            <p:fltVal val="0"/>
                                          </p:val>
                                        </p:tav>
                                      </p:tavLst>
                                    </p:anim>
                                    <p:animEffect transition="out" filter="fade">
                                      <p:cBhvr>
                                        <p:cTn id="43" dur="3000"/>
                                        <p:tgtEl>
                                          <p:spTgt spid="25"/>
                                        </p:tgtEl>
                                      </p:cBhvr>
                                    </p:animEffect>
                                    <p:anim calcmode="lin" valueType="num">
                                      <p:cBhvr>
                                        <p:cTn id="44" dur="3000"/>
                                        <p:tgtEl>
                                          <p:spTgt spid="25"/>
                                        </p:tgtEl>
                                        <p:attrNameLst>
                                          <p:attrName>ppt_x</p:attrName>
                                        </p:attrNameLst>
                                      </p:cBhvr>
                                      <p:tavLst>
                                        <p:tav tm="0">
                                          <p:val>
                                            <p:strVal val="ppt_x"/>
                                          </p:val>
                                        </p:tav>
                                        <p:tav tm="100000">
                                          <p:val>
                                            <p:fltVal val="0.5"/>
                                          </p:val>
                                        </p:tav>
                                      </p:tavLst>
                                    </p:anim>
                                    <p:anim calcmode="lin" valueType="num">
                                      <p:cBhvr>
                                        <p:cTn id="45" dur="3000"/>
                                        <p:tgtEl>
                                          <p:spTgt spid="25"/>
                                        </p:tgtEl>
                                        <p:attrNameLst>
                                          <p:attrName>ppt_y</p:attrName>
                                        </p:attrNameLst>
                                      </p:cBhvr>
                                      <p:tavLst>
                                        <p:tav tm="0">
                                          <p:val>
                                            <p:strVal val="ppt_y"/>
                                          </p:val>
                                        </p:tav>
                                        <p:tav tm="100000">
                                          <p:val>
                                            <p:fltVal val="0.5"/>
                                          </p:val>
                                        </p:tav>
                                      </p:tavLst>
                                    </p:anim>
                                    <p:set>
                                      <p:cBhvr>
                                        <p:cTn id="46" dur="1" fill="hold">
                                          <p:stCondLst>
                                            <p:cond delay="2999"/>
                                          </p:stCondLst>
                                        </p:cTn>
                                        <p:tgtEl>
                                          <p:spTgt spid="25"/>
                                        </p:tgtEl>
                                        <p:attrNameLst>
                                          <p:attrName>style.visibility</p:attrName>
                                        </p:attrNameLst>
                                      </p:cBhvr>
                                      <p:to>
                                        <p:strVal val="hidden"/>
                                      </p:to>
                                    </p:set>
                                  </p:childTnLst>
                                </p:cTn>
                              </p:par>
                              <p:par>
                                <p:cTn id="47" presetID="53" presetClass="exit" presetSubtype="544" fill="hold" nodeType="withEffect">
                                  <p:stCondLst>
                                    <p:cond delay="1700"/>
                                  </p:stCondLst>
                                  <p:childTnLst>
                                    <p:anim calcmode="lin" valueType="num">
                                      <p:cBhvr>
                                        <p:cTn id="48" dur="3000"/>
                                        <p:tgtEl>
                                          <p:spTgt spid="8"/>
                                        </p:tgtEl>
                                        <p:attrNameLst>
                                          <p:attrName>ppt_w</p:attrName>
                                        </p:attrNameLst>
                                      </p:cBhvr>
                                      <p:tavLst>
                                        <p:tav tm="0">
                                          <p:val>
                                            <p:strVal val="ppt_w"/>
                                          </p:val>
                                        </p:tav>
                                        <p:tav tm="100000">
                                          <p:val>
                                            <p:fltVal val="0"/>
                                          </p:val>
                                        </p:tav>
                                      </p:tavLst>
                                    </p:anim>
                                    <p:anim calcmode="lin" valueType="num">
                                      <p:cBhvr>
                                        <p:cTn id="49" dur="3000"/>
                                        <p:tgtEl>
                                          <p:spTgt spid="8"/>
                                        </p:tgtEl>
                                        <p:attrNameLst>
                                          <p:attrName>ppt_h</p:attrName>
                                        </p:attrNameLst>
                                      </p:cBhvr>
                                      <p:tavLst>
                                        <p:tav tm="0">
                                          <p:val>
                                            <p:strVal val="ppt_h"/>
                                          </p:val>
                                        </p:tav>
                                        <p:tav tm="100000">
                                          <p:val>
                                            <p:fltVal val="0"/>
                                          </p:val>
                                        </p:tav>
                                      </p:tavLst>
                                    </p:anim>
                                    <p:animEffect transition="out" filter="fade">
                                      <p:cBhvr>
                                        <p:cTn id="50" dur="3000"/>
                                        <p:tgtEl>
                                          <p:spTgt spid="8"/>
                                        </p:tgtEl>
                                      </p:cBhvr>
                                    </p:animEffect>
                                    <p:anim calcmode="lin" valueType="num">
                                      <p:cBhvr>
                                        <p:cTn id="51" dur="3000"/>
                                        <p:tgtEl>
                                          <p:spTgt spid="8"/>
                                        </p:tgtEl>
                                        <p:attrNameLst>
                                          <p:attrName>ppt_x</p:attrName>
                                        </p:attrNameLst>
                                      </p:cBhvr>
                                      <p:tavLst>
                                        <p:tav tm="0">
                                          <p:val>
                                            <p:strVal val="ppt_x"/>
                                          </p:val>
                                        </p:tav>
                                        <p:tav tm="100000">
                                          <p:val>
                                            <p:fltVal val="0.5"/>
                                          </p:val>
                                        </p:tav>
                                      </p:tavLst>
                                    </p:anim>
                                    <p:anim calcmode="lin" valueType="num">
                                      <p:cBhvr>
                                        <p:cTn id="52" dur="3000"/>
                                        <p:tgtEl>
                                          <p:spTgt spid="8"/>
                                        </p:tgtEl>
                                        <p:attrNameLst>
                                          <p:attrName>ppt_y</p:attrName>
                                        </p:attrNameLst>
                                      </p:cBhvr>
                                      <p:tavLst>
                                        <p:tav tm="0">
                                          <p:val>
                                            <p:strVal val="ppt_y"/>
                                          </p:val>
                                        </p:tav>
                                        <p:tav tm="100000">
                                          <p:val>
                                            <p:fltVal val="0.5"/>
                                          </p:val>
                                        </p:tav>
                                      </p:tavLst>
                                    </p:anim>
                                    <p:set>
                                      <p:cBhvr>
                                        <p:cTn id="53" dur="1" fill="hold">
                                          <p:stCondLst>
                                            <p:cond delay="2999"/>
                                          </p:stCondLst>
                                        </p:cTn>
                                        <p:tgtEl>
                                          <p:spTgt spid="8"/>
                                        </p:tgtEl>
                                        <p:attrNameLst>
                                          <p:attrName>style.visibility</p:attrName>
                                        </p:attrNameLst>
                                      </p:cBhvr>
                                      <p:to>
                                        <p:strVal val="hidden"/>
                                      </p:to>
                                    </p:set>
                                  </p:childTnLst>
                                </p:cTn>
                              </p:par>
                              <p:par>
                                <p:cTn id="54" presetID="53" presetClass="exit" presetSubtype="544" fill="hold" nodeType="withEffect">
                                  <p:stCondLst>
                                    <p:cond delay="1300"/>
                                  </p:stCondLst>
                                  <p:childTnLst>
                                    <p:anim calcmode="lin" valueType="num">
                                      <p:cBhvr>
                                        <p:cTn id="55" dur="3000"/>
                                        <p:tgtEl>
                                          <p:spTgt spid="7"/>
                                        </p:tgtEl>
                                        <p:attrNameLst>
                                          <p:attrName>ppt_w</p:attrName>
                                        </p:attrNameLst>
                                      </p:cBhvr>
                                      <p:tavLst>
                                        <p:tav tm="0">
                                          <p:val>
                                            <p:strVal val="ppt_w"/>
                                          </p:val>
                                        </p:tav>
                                        <p:tav tm="100000">
                                          <p:val>
                                            <p:fltVal val="0"/>
                                          </p:val>
                                        </p:tav>
                                      </p:tavLst>
                                    </p:anim>
                                    <p:anim calcmode="lin" valueType="num">
                                      <p:cBhvr>
                                        <p:cTn id="56" dur="3000"/>
                                        <p:tgtEl>
                                          <p:spTgt spid="7"/>
                                        </p:tgtEl>
                                        <p:attrNameLst>
                                          <p:attrName>ppt_h</p:attrName>
                                        </p:attrNameLst>
                                      </p:cBhvr>
                                      <p:tavLst>
                                        <p:tav tm="0">
                                          <p:val>
                                            <p:strVal val="ppt_h"/>
                                          </p:val>
                                        </p:tav>
                                        <p:tav tm="100000">
                                          <p:val>
                                            <p:fltVal val="0"/>
                                          </p:val>
                                        </p:tav>
                                      </p:tavLst>
                                    </p:anim>
                                    <p:animEffect transition="out" filter="fade">
                                      <p:cBhvr>
                                        <p:cTn id="57" dur="3000"/>
                                        <p:tgtEl>
                                          <p:spTgt spid="7"/>
                                        </p:tgtEl>
                                      </p:cBhvr>
                                    </p:animEffect>
                                    <p:anim calcmode="lin" valueType="num">
                                      <p:cBhvr>
                                        <p:cTn id="58" dur="3000"/>
                                        <p:tgtEl>
                                          <p:spTgt spid="7"/>
                                        </p:tgtEl>
                                        <p:attrNameLst>
                                          <p:attrName>ppt_x</p:attrName>
                                        </p:attrNameLst>
                                      </p:cBhvr>
                                      <p:tavLst>
                                        <p:tav tm="0">
                                          <p:val>
                                            <p:strVal val="ppt_x"/>
                                          </p:val>
                                        </p:tav>
                                        <p:tav tm="100000">
                                          <p:val>
                                            <p:fltVal val="0.5"/>
                                          </p:val>
                                        </p:tav>
                                      </p:tavLst>
                                    </p:anim>
                                    <p:anim calcmode="lin" valueType="num">
                                      <p:cBhvr>
                                        <p:cTn id="59" dur="3000"/>
                                        <p:tgtEl>
                                          <p:spTgt spid="7"/>
                                        </p:tgtEl>
                                        <p:attrNameLst>
                                          <p:attrName>ppt_y</p:attrName>
                                        </p:attrNameLst>
                                      </p:cBhvr>
                                      <p:tavLst>
                                        <p:tav tm="0">
                                          <p:val>
                                            <p:strVal val="ppt_y"/>
                                          </p:val>
                                        </p:tav>
                                        <p:tav tm="100000">
                                          <p:val>
                                            <p:fltVal val="0.5"/>
                                          </p:val>
                                        </p:tav>
                                      </p:tavLst>
                                    </p:anim>
                                    <p:set>
                                      <p:cBhvr>
                                        <p:cTn id="60" dur="1" fill="hold">
                                          <p:stCondLst>
                                            <p:cond delay="2999"/>
                                          </p:stCondLst>
                                        </p:cTn>
                                        <p:tgtEl>
                                          <p:spTgt spid="7"/>
                                        </p:tgtEl>
                                        <p:attrNameLst>
                                          <p:attrName>style.visibility</p:attrName>
                                        </p:attrNameLst>
                                      </p:cBhvr>
                                      <p:to>
                                        <p:strVal val="hidden"/>
                                      </p:to>
                                    </p:set>
                                  </p:childTnLst>
                                </p:cTn>
                              </p:par>
                              <p:par>
                                <p:cTn id="61" presetID="53" presetClass="exit" presetSubtype="544" fill="hold" nodeType="withEffect">
                                  <p:stCondLst>
                                    <p:cond delay="700"/>
                                  </p:stCondLst>
                                  <p:childTnLst>
                                    <p:anim calcmode="lin" valueType="num">
                                      <p:cBhvr>
                                        <p:cTn id="62" dur="3000"/>
                                        <p:tgtEl>
                                          <p:spTgt spid="13"/>
                                        </p:tgtEl>
                                        <p:attrNameLst>
                                          <p:attrName>ppt_w</p:attrName>
                                        </p:attrNameLst>
                                      </p:cBhvr>
                                      <p:tavLst>
                                        <p:tav tm="0">
                                          <p:val>
                                            <p:strVal val="ppt_w"/>
                                          </p:val>
                                        </p:tav>
                                        <p:tav tm="100000">
                                          <p:val>
                                            <p:fltVal val="0"/>
                                          </p:val>
                                        </p:tav>
                                      </p:tavLst>
                                    </p:anim>
                                    <p:anim calcmode="lin" valueType="num">
                                      <p:cBhvr>
                                        <p:cTn id="63" dur="3000"/>
                                        <p:tgtEl>
                                          <p:spTgt spid="13"/>
                                        </p:tgtEl>
                                        <p:attrNameLst>
                                          <p:attrName>ppt_h</p:attrName>
                                        </p:attrNameLst>
                                      </p:cBhvr>
                                      <p:tavLst>
                                        <p:tav tm="0">
                                          <p:val>
                                            <p:strVal val="ppt_h"/>
                                          </p:val>
                                        </p:tav>
                                        <p:tav tm="100000">
                                          <p:val>
                                            <p:fltVal val="0"/>
                                          </p:val>
                                        </p:tav>
                                      </p:tavLst>
                                    </p:anim>
                                    <p:animEffect transition="out" filter="fade">
                                      <p:cBhvr>
                                        <p:cTn id="64" dur="3000"/>
                                        <p:tgtEl>
                                          <p:spTgt spid="13"/>
                                        </p:tgtEl>
                                      </p:cBhvr>
                                    </p:animEffect>
                                    <p:anim calcmode="lin" valueType="num">
                                      <p:cBhvr>
                                        <p:cTn id="65" dur="3000"/>
                                        <p:tgtEl>
                                          <p:spTgt spid="13"/>
                                        </p:tgtEl>
                                        <p:attrNameLst>
                                          <p:attrName>ppt_x</p:attrName>
                                        </p:attrNameLst>
                                      </p:cBhvr>
                                      <p:tavLst>
                                        <p:tav tm="0">
                                          <p:val>
                                            <p:strVal val="ppt_x"/>
                                          </p:val>
                                        </p:tav>
                                        <p:tav tm="100000">
                                          <p:val>
                                            <p:fltVal val="0.5"/>
                                          </p:val>
                                        </p:tav>
                                      </p:tavLst>
                                    </p:anim>
                                    <p:anim calcmode="lin" valueType="num">
                                      <p:cBhvr>
                                        <p:cTn id="66" dur="3000"/>
                                        <p:tgtEl>
                                          <p:spTgt spid="13"/>
                                        </p:tgtEl>
                                        <p:attrNameLst>
                                          <p:attrName>ppt_y</p:attrName>
                                        </p:attrNameLst>
                                      </p:cBhvr>
                                      <p:tavLst>
                                        <p:tav tm="0">
                                          <p:val>
                                            <p:strVal val="ppt_y"/>
                                          </p:val>
                                        </p:tav>
                                        <p:tav tm="100000">
                                          <p:val>
                                            <p:fltVal val="0.5"/>
                                          </p:val>
                                        </p:tav>
                                      </p:tavLst>
                                    </p:anim>
                                    <p:set>
                                      <p:cBhvr>
                                        <p:cTn id="67" dur="1" fill="hold">
                                          <p:stCondLst>
                                            <p:cond delay="2999"/>
                                          </p:stCondLst>
                                        </p:cTn>
                                        <p:tgtEl>
                                          <p:spTgt spid="13"/>
                                        </p:tgtEl>
                                        <p:attrNameLst>
                                          <p:attrName>style.visibility</p:attrName>
                                        </p:attrNameLst>
                                      </p:cBhvr>
                                      <p:to>
                                        <p:strVal val="hidden"/>
                                      </p:to>
                                    </p:set>
                                  </p:childTnLst>
                                </p:cTn>
                              </p:par>
                              <p:par>
                                <p:cTn id="68" presetID="53" presetClass="exit" presetSubtype="544" fill="hold" nodeType="withEffect">
                                  <p:stCondLst>
                                    <p:cond delay="700"/>
                                  </p:stCondLst>
                                  <p:childTnLst>
                                    <p:anim calcmode="lin" valueType="num">
                                      <p:cBhvr>
                                        <p:cTn id="69" dur="3100"/>
                                        <p:tgtEl>
                                          <p:spTgt spid="29"/>
                                        </p:tgtEl>
                                        <p:attrNameLst>
                                          <p:attrName>ppt_w</p:attrName>
                                        </p:attrNameLst>
                                      </p:cBhvr>
                                      <p:tavLst>
                                        <p:tav tm="0">
                                          <p:val>
                                            <p:strVal val="ppt_w"/>
                                          </p:val>
                                        </p:tav>
                                        <p:tav tm="100000">
                                          <p:val>
                                            <p:fltVal val="0"/>
                                          </p:val>
                                        </p:tav>
                                      </p:tavLst>
                                    </p:anim>
                                    <p:anim calcmode="lin" valueType="num">
                                      <p:cBhvr>
                                        <p:cTn id="70" dur="3100"/>
                                        <p:tgtEl>
                                          <p:spTgt spid="29"/>
                                        </p:tgtEl>
                                        <p:attrNameLst>
                                          <p:attrName>ppt_h</p:attrName>
                                        </p:attrNameLst>
                                      </p:cBhvr>
                                      <p:tavLst>
                                        <p:tav tm="0">
                                          <p:val>
                                            <p:strVal val="ppt_h"/>
                                          </p:val>
                                        </p:tav>
                                        <p:tav tm="100000">
                                          <p:val>
                                            <p:fltVal val="0"/>
                                          </p:val>
                                        </p:tav>
                                      </p:tavLst>
                                    </p:anim>
                                    <p:animEffect transition="out" filter="fade">
                                      <p:cBhvr>
                                        <p:cTn id="71" dur="3100"/>
                                        <p:tgtEl>
                                          <p:spTgt spid="29"/>
                                        </p:tgtEl>
                                      </p:cBhvr>
                                    </p:animEffect>
                                    <p:anim calcmode="lin" valueType="num">
                                      <p:cBhvr>
                                        <p:cTn id="72" dur="3100"/>
                                        <p:tgtEl>
                                          <p:spTgt spid="29"/>
                                        </p:tgtEl>
                                        <p:attrNameLst>
                                          <p:attrName>ppt_x</p:attrName>
                                        </p:attrNameLst>
                                      </p:cBhvr>
                                      <p:tavLst>
                                        <p:tav tm="0">
                                          <p:val>
                                            <p:strVal val="ppt_x"/>
                                          </p:val>
                                        </p:tav>
                                        <p:tav tm="100000">
                                          <p:val>
                                            <p:fltVal val="0.5"/>
                                          </p:val>
                                        </p:tav>
                                      </p:tavLst>
                                    </p:anim>
                                    <p:anim calcmode="lin" valueType="num">
                                      <p:cBhvr>
                                        <p:cTn id="73" dur="3100"/>
                                        <p:tgtEl>
                                          <p:spTgt spid="29"/>
                                        </p:tgtEl>
                                        <p:attrNameLst>
                                          <p:attrName>ppt_y</p:attrName>
                                        </p:attrNameLst>
                                      </p:cBhvr>
                                      <p:tavLst>
                                        <p:tav tm="0">
                                          <p:val>
                                            <p:strVal val="ppt_y"/>
                                          </p:val>
                                        </p:tav>
                                        <p:tav tm="100000">
                                          <p:val>
                                            <p:fltVal val="0.5"/>
                                          </p:val>
                                        </p:tav>
                                      </p:tavLst>
                                    </p:anim>
                                    <p:set>
                                      <p:cBhvr>
                                        <p:cTn id="74" dur="1" fill="hold">
                                          <p:stCondLst>
                                            <p:cond delay="3099"/>
                                          </p:stCondLst>
                                        </p:cTn>
                                        <p:tgtEl>
                                          <p:spTgt spid="29"/>
                                        </p:tgtEl>
                                        <p:attrNameLst>
                                          <p:attrName>style.visibility</p:attrName>
                                        </p:attrNameLst>
                                      </p:cBhvr>
                                      <p:to>
                                        <p:strVal val="hidden"/>
                                      </p:to>
                                    </p:set>
                                  </p:childTnLst>
                                </p:cTn>
                              </p:par>
                              <p:par>
                                <p:cTn id="75" presetID="53" presetClass="exit" presetSubtype="544" fill="hold" nodeType="withEffect">
                                  <p:stCondLst>
                                    <p:cond delay="700"/>
                                  </p:stCondLst>
                                  <p:childTnLst>
                                    <p:anim calcmode="lin" valueType="num">
                                      <p:cBhvr>
                                        <p:cTn id="76" dur="2900"/>
                                        <p:tgtEl>
                                          <p:spTgt spid="27"/>
                                        </p:tgtEl>
                                        <p:attrNameLst>
                                          <p:attrName>ppt_w</p:attrName>
                                        </p:attrNameLst>
                                      </p:cBhvr>
                                      <p:tavLst>
                                        <p:tav tm="0">
                                          <p:val>
                                            <p:strVal val="ppt_w"/>
                                          </p:val>
                                        </p:tav>
                                        <p:tav tm="100000">
                                          <p:val>
                                            <p:fltVal val="0"/>
                                          </p:val>
                                        </p:tav>
                                      </p:tavLst>
                                    </p:anim>
                                    <p:anim calcmode="lin" valueType="num">
                                      <p:cBhvr>
                                        <p:cTn id="77" dur="2900"/>
                                        <p:tgtEl>
                                          <p:spTgt spid="27"/>
                                        </p:tgtEl>
                                        <p:attrNameLst>
                                          <p:attrName>ppt_h</p:attrName>
                                        </p:attrNameLst>
                                      </p:cBhvr>
                                      <p:tavLst>
                                        <p:tav tm="0">
                                          <p:val>
                                            <p:strVal val="ppt_h"/>
                                          </p:val>
                                        </p:tav>
                                        <p:tav tm="100000">
                                          <p:val>
                                            <p:fltVal val="0"/>
                                          </p:val>
                                        </p:tav>
                                      </p:tavLst>
                                    </p:anim>
                                    <p:animEffect transition="out" filter="fade">
                                      <p:cBhvr>
                                        <p:cTn id="78" dur="2900"/>
                                        <p:tgtEl>
                                          <p:spTgt spid="27"/>
                                        </p:tgtEl>
                                      </p:cBhvr>
                                    </p:animEffect>
                                    <p:anim calcmode="lin" valueType="num">
                                      <p:cBhvr>
                                        <p:cTn id="79" dur="2900"/>
                                        <p:tgtEl>
                                          <p:spTgt spid="27"/>
                                        </p:tgtEl>
                                        <p:attrNameLst>
                                          <p:attrName>ppt_x</p:attrName>
                                        </p:attrNameLst>
                                      </p:cBhvr>
                                      <p:tavLst>
                                        <p:tav tm="0">
                                          <p:val>
                                            <p:strVal val="ppt_x"/>
                                          </p:val>
                                        </p:tav>
                                        <p:tav tm="100000">
                                          <p:val>
                                            <p:fltVal val="0.5"/>
                                          </p:val>
                                        </p:tav>
                                      </p:tavLst>
                                    </p:anim>
                                    <p:anim calcmode="lin" valueType="num">
                                      <p:cBhvr>
                                        <p:cTn id="80" dur="2900"/>
                                        <p:tgtEl>
                                          <p:spTgt spid="27"/>
                                        </p:tgtEl>
                                        <p:attrNameLst>
                                          <p:attrName>ppt_y</p:attrName>
                                        </p:attrNameLst>
                                      </p:cBhvr>
                                      <p:tavLst>
                                        <p:tav tm="0">
                                          <p:val>
                                            <p:strVal val="ppt_y"/>
                                          </p:val>
                                        </p:tav>
                                        <p:tav tm="100000">
                                          <p:val>
                                            <p:fltVal val="0.5"/>
                                          </p:val>
                                        </p:tav>
                                      </p:tavLst>
                                    </p:anim>
                                    <p:set>
                                      <p:cBhvr>
                                        <p:cTn id="81" dur="1" fill="hold">
                                          <p:stCondLst>
                                            <p:cond delay="2899"/>
                                          </p:stCondLst>
                                        </p:cTn>
                                        <p:tgtEl>
                                          <p:spTgt spid="27"/>
                                        </p:tgtEl>
                                        <p:attrNameLst>
                                          <p:attrName>style.visibility</p:attrName>
                                        </p:attrNameLst>
                                      </p:cBhvr>
                                      <p:to>
                                        <p:strVal val="hidden"/>
                                      </p:to>
                                    </p:set>
                                  </p:childTnLst>
                                </p:cTn>
                              </p:par>
                              <p:par>
                                <p:cTn id="82" presetID="53" presetClass="exit" presetSubtype="544" fill="hold" nodeType="withEffect">
                                  <p:stCondLst>
                                    <p:cond delay="700"/>
                                  </p:stCondLst>
                                  <p:childTnLst>
                                    <p:anim calcmode="lin" valueType="num">
                                      <p:cBhvr>
                                        <p:cTn id="83" dur="3500"/>
                                        <p:tgtEl>
                                          <p:spTgt spid="37"/>
                                        </p:tgtEl>
                                        <p:attrNameLst>
                                          <p:attrName>ppt_w</p:attrName>
                                        </p:attrNameLst>
                                      </p:cBhvr>
                                      <p:tavLst>
                                        <p:tav tm="0">
                                          <p:val>
                                            <p:strVal val="ppt_w"/>
                                          </p:val>
                                        </p:tav>
                                        <p:tav tm="100000">
                                          <p:val>
                                            <p:fltVal val="0"/>
                                          </p:val>
                                        </p:tav>
                                      </p:tavLst>
                                    </p:anim>
                                    <p:anim calcmode="lin" valueType="num">
                                      <p:cBhvr>
                                        <p:cTn id="84" dur="3500"/>
                                        <p:tgtEl>
                                          <p:spTgt spid="37"/>
                                        </p:tgtEl>
                                        <p:attrNameLst>
                                          <p:attrName>ppt_h</p:attrName>
                                        </p:attrNameLst>
                                      </p:cBhvr>
                                      <p:tavLst>
                                        <p:tav tm="0">
                                          <p:val>
                                            <p:strVal val="ppt_h"/>
                                          </p:val>
                                        </p:tav>
                                        <p:tav tm="100000">
                                          <p:val>
                                            <p:fltVal val="0"/>
                                          </p:val>
                                        </p:tav>
                                      </p:tavLst>
                                    </p:anim>
                                    <p:animEffect transition="out" filter="fade">
                                      <p:cBhvr>
                                        <p:cTn id="85" dur="3500"/>
                                        <p:tgtEl>
                                          <p:spTgt spid="37"/>
                                        </p:tgtEl>
                                      </p:cBhvr>
                                    </p:animEffect>
                                    <p:anim calcmode="lin" valueType="num">
                                      <p:cBhvr>
                                        <p:cTn id="86" dur="3500"/>
                                        <p:tgtEl>
                                          <p:spTgt spid="37"/>
                                        </p:tgtEl>
                                        <p:attrNameLst>
                                          <p:attrName>ppt_x</p:attrName>
                                        </p:attrNameLst>
                                      </p:cBhvr>
                                      <p:tavLst>
                                        <p:tav tm="0">
                                          <p:val>
                                            <p:strVal val="ppt_x"/>
                                          </p:val>
                                        </p:tav>
                                        <p:tav tm="100000">
                                          <p:val>
                                            <p:fltVal val="0.5"/>
                                          </p:val>
                                        </p:tav>
                                      </p:tavLst>
                                    </p:anim>
                                    <p:anim calcmode="lin" valueType="num">
                                      <p:cBhvr>
                                        <p:cTn id="87" dur="3500"/>
                                        <p:tgtEl>
                                          <p:spTgt spid="37"/>
                                        </p:tgtEl>
                                        <p:attrNameLst>
                                          <p:attrName>ppt_y</p:attrName>
                                        </p:attrNameLst>
                                      </p:cBhvr>
                                      <p:tavLst>
                                        <p:tav tm="0">
                                          <p:val>
                                            <p:strVal val="ppt_y"/>
                                          </p:val>
                                        </p:tav>
                                        <p:tav tm="100000">
                                          <p:val>
                                            <p:fltVal val="0.5"/>
                                          </p:val>
                                        </p:tav>
                                      </p:tavLst>
                                    </p:anim>
                                    <p:set>
                                      <p:cBhvr>
                                        <p:cTn id="88" dur="1" fill="hold">
                                          <p:stCondLst>
                                            <p:cond delay="3499"/>
                                          </p:stCondLst>
                                        </p:cTn>
                                        <p:tgtEl>
                                          <p:spTgt spid="37"/>
                                        </p:tgtEl>
                                        <p:attrNameLst>
                                          <p:attrName>style.visibility</p:attrName>
                                        </p:attrNameLst>
                                      </p:cBhvr>
                                      <p:to>
                                        <p:strVal val="hidden"/>
                                      </p:to>
                                    </p:set>
                                  </p:childTnLst>
                                </p:cTn>
                              </p:par>
                              <p:par>
                                <p:cTn id="89" presetID="53" presetClass="exit" presetSubtype="544" fill="hold" nodeType="withEffect">
                                  <p:stCondLst>
                                    <p:cond delay="700"/>
                                  </p:stCondLst>
                                  <p:childTnLst>
                                    <p:anim calcmode="lin" valueType="num">
                                      <p:cBhvr>
                                        <p:cTn id="90" dur="2900"/>
                                        <p:tgtEl>
                                          <p:spTgt spid="35"/>
                                        </p:tgtEl>
                                        <p:attrNameLst>
                                          <p:attrName>ppt_w</p:attrName>
                                        </p:attrNameLst>
                                      </p:cBhvr>
                                      <p:tavLst>
                                        <p:tav tm="0">
                                          <p:val>
                                            <p:strVal val="ppt_w"/>
                                          </p:val>
                                        </p:tav>
                                        <p:tav tm="100000">
                                          <p:val>
                                            <p:fltVal val="0"/>
                                          </p:val>
                                        </p:tav>
                                      </p:tavLst>
                                    </p:anim>
                                    <p:anim calcmode="lin" valueType="num">
                                      <p:cBhvr>
                                        <p:cTn id="91" dur="2900"/>
                                        <p:tgtEl>
                                          <p:spTgt spid="35"/>
                                        </p:tgtEl>
                                        <p:attrNameLst>
                                          <p:attrName>ppt_h</p:attrName>
                                        </p:attrNameLst>
                                      </p:cBhvr>
                                      <p:tavLst>
                                        <p:tav tm="0">
                                          <p:val>
                                            <p:strVal val="ppt_h"/>
                                          </p:val>
                                        </p:tav>
                                        <p:tav tm="100000">
                                          <p:val>
                                            <p:fltVal val="0"/>
                                          </p:val>
                                        </p:tav>
                                      </p:tavLst>
                                    </p:anim>
                                    <p:animEffect transition="out" filter="fade">
                                      <p:cBhvr>
                                        <p:cTn id="92" dur="2900"/>
                                        <p:tgtEl>
                                          <p:spTgt spid="35"/>
                                        </p:tgtEl>
                                      </p:cBhvr>
                                    </p:animEffect>
                                    <p:anim calcmode="lin" valueType="num">
                                      <p:cBhvr>
                                        <p:cTn id="93" dur="2900"/>
                                        <p:tgtEl>
                                          <p:spTgt spid="35"/>
                                        </p:tgtEl>
                                        <p:attrNameLst>
                                          <p:attrName>ppt_x</p:attrName>
                                        </p:attrNameLst>
                                      </p:cBhvr>
                                      <p:tavLst>
                                        <p:tav tm="0">
                                          <p:val>
                                            <p:strVal val="ppt_x"/>
                                          </p:val>
                                        </p:tav>
                                        <p:tav tm="100000">
                                          <p:val>
                                            <p:fltVal val="0.5"/>
                                          </p:val>
                                        </p:tav>
                                      </p:tavLst>
                                    </p:anim>
                                    <p:anim calcmode="lin" valueType="num">
                                      <p:cBhvr>
                                        <p:cTn id="94" dur="2900"/>
                                        <p:tgtEl>
                                          <p:spTgt spid="35"/>
                                        </p:tgtEl>
                                        <p:attrNameLst>
                                          <p:attrName>ppt_y</p:attrName>
                                        </p:attrNameLst>
                                      </p:cBhvr>
                                      <p:tavLst>
                                        <p:tav tm="0">
                                          <p:val>
                                            <p:strVal val="ppt_y"/>
                                          </p:val>
                                        </p:tav>
                                        <p:tav tm="100000">
                                          <p:val>
                                            <p:fltVal val="0.5"/>
                                          </p:val>
                                        </p:tav>
                                      </p:tavLst>
                                    </p:anim>
                                    <p:set>
                                      <p:cBhvr>
                                        <p:cTn id="95" dur="1" fill="hold">
                                          <p:stCondLst>
                                            <p:cond delay="2899"/>
                                          </p:stCondLst>
                                        </p:cTn>
                                        <p:tgtEl>
                                          <p:spTgt spid="35"/>
                                        </p:tgtEl>
                                        <p:attrNameLst>
                                          <p:attrName>style.visibility</p:attrName>
                                        </p:attrNameLst>
                                      </p:cBhvr>
                                      <p:to>
                                        <p:strVal val="hidden"/>
                                      </p:to>
                                    </p:set>
                                  </p:childTnLst>
                                </p:cTn>
                              </p:par>
                              <p:par>
                                <p:cTn id="96" presetID="53" presetClass="exit" presetSubtype="544" fill="hold" nodeType="withEffect">
                                  <p:stCondLst>
                                    <p:cond delay="700"/>
                                  </p:stCondLst>
                                  <p:childTnLst>
                                    <p:anim calcmode="lin" valueType="num">
                                      <p:cBhvr>
                                        <p:cTn id="97" dur="3100"/>
                                        <p:tgtEl>
                                          <p:spTgt spid="9"/>
                                        </p:tgtEl>
                                        <p:attrNameLst>
                                          <p:attrName>ppt_w</p:attrName>
                                        </p:attrNameLst>
                                      </p:cBhvr>
                                      <p:tavLst>
                                        <p:tav tm="0">
                                          <p:val>
                                            <p:strVal val="ppt_w"/>
                                          </p:val>
                                        </p:tav>
                                        <p:tav tm="100000">
                                          <p:val>
                                            <p:fltVal val="0"/>
                                          </p:val>
                                        </p:tav>
                                      </p:tavLst>
                                    </p:anim>
                                    <p:anim calcmode="lin" valueType="num">
                                      <p:cBhvr>
                                        <p:cTn id="98" dur="3100"/>
                                        <p:tgtEl>
                                          <p:spTgt spid="9"/>
                                        </p:tgtEl>
                                        <p:attrNameLst>
                                          <p:attrName>ppt_h</p:attrName>
                                        </p:attrNameLst>
                                      </p:cBhvr>
                                      <p:tavLst>
                                        <p:tav tm="0">
                                          <p:val>
                                            <p:strVal val="ppt_h"/>
                                          </p:val>
                                        </p:tav>
                                        <p:tav tm="100000">
                                          <p:val>
                                            <p:fltVal val="0"/>
                                          </p:val>
                                        </p:tav>
                                      </p:tavLst>
                                    </p:anim>
                                    <p:animEffect transition="out" filter="fade">
                                      <p:cBhvr>
                                        <p:cTn id="99" dur="3100"/>
                                        <p:tgtEl>
                                          <p:spTgt spid="9"/>
                                        </p:tgtEl>
                                      </p:cBhvr>
                                    </p:animEffect>
                                    <p:anim calcmode="lin" valueType="num">
                                      <p:cBhvr>
                                        <p:cTn id="100" dur="3100"/>
                                        <p:tgtEl>
                                          <p:spTgt spid="9"/>
                                        </p:tgtEl>
                                        <p:attrNameLst>
                                          <p:attrName>ppt_x</p:attrName>
                                        </p:attrNameLst>
                                      </p:cBhvr>
                                      <p:tavLst>
                                        <p:tav tm="0">
                                          <p:val>
                                            <p:strVal val="ppt_x"/>
                                          </p:val>
                                        </p:tav>
                                        <p:tav tm="100000">
                                          <p:val>
                                            <p:fltVal val="0.5"/>
                                          </p:val>
                                        </p:tav>
                                      </p:tavLst>
                                    </p:anim>
                                    <p:anim calcmode="lin" valueType="num">
                                      <p:cBhvr>
                                        <p:cTn id="101" dur="3100"/>
                                        <p:tgtEl>
                                          <p:spTgt spid="9"/>
                                        </p:tgtEl>
                                        <p:attrNameLst>
                                          <p:attrName>ppt_y</p:attrName>
                                        </p:attrNameLst>
                                      </p:cBhvr>
                                      <p:tavLst>
                                        <p:tav tm="0">
                                          <p:val>
                                            <p:strVal val="ppt_y"/>
                                          </p:val>
                                        </p:tav>
                                        <p:tav tm="100000">
                                          <p:val>
                                            <p:fltVal val="0.5"/>
                                          </p:val>
                                        </p:tav>
                                      </p:tavLst>
                                    </p:anim>
                                    <p:set>
                                      <p:cBhvr>
                                        <p:cTn id="102" dur="1" fill="hold">
                                          <p:stCondLst>
                                            <p:cond delay="3099"/>
                                          </p:stCondLst>
                                        </p:cTn>
                                        <p:tgtEl>
                                          <p:spTgt spid="9"/>
                                        </p:tgtEl>
                                        <p:attrNameLst>
                                          <p:attrName>style.visibility</p:attrName>
                                        </p:attrNameLst>
                                      </p:cBhvr>
                                      <p:to>
                                        <p:strVal val="hidden"/>
                                      </p:to>
                                    </p:set>
                                  </p:childTnLst>
                                </p:cTn>
                              </p:par>
                              <p:par>
                                <p:cTn id="103" presetID="53" presetClass="exit" presetSubtype="544" fill="hold" nodeType="withEffect">
                                  <p:stCondLst>
                                    <p:cond delay="700"/>
                                  </p:stCondLst>
                                  <p:childTnLst>
                                    <p:anim calcmode="lin" valueType="num">
                                      <p:cBhvr>
                                        <p:cTn id="104" dur="3400"/>
                                        <p:tgtEl>
                                          <p:spTgt spid="41"/>
                                        </p:tgtEl>
                                        <p:attrNameLst>
                                          <p:attrName>ppt_w</p:attrName>
                                        </p:attrNameLst>
                                      </p:cBhvr>
                                      <p:tavLst>
                                        <p:tav tm="0">
                                          <p:val>
                                            <p:strVal val="ppt_w"/>
                                          </p:val>
                                        </p:tav>
                                        <p:tav tm="100000">
                                          <p:val>
                                            <p:fltVal val="0"/>
                                          </p:val>
                                        </p:tav>
                                      </p:tavLst>
                                    </p:anim>
                                    <p:anim calcmode="lin" valueType="num">
                                      <p:cBhvr>
                                        <p:cTn id="105" dur="3400"/>
                                        <p:tgtEl>
                                          <p:spTgt spid="41"/>
                                        </p:tgtEl>
                                        <p:attrNameLst>
                                          <p:attrName>ppt_h</p:attrName>
                                        </p:attrNameLst>
                                      </p:cBhvr>
                                      <p:tavLst>
                                        <p:tav tm="0">
                                          <p:val>
                                            <p:strVal val="ppt_h"/>
                                          </p:val>
                                        </p:tav>
                                        <p:tav tm="100000">
                                          <p:val>
                                            <p:fltVal val="0"/>
                                          </p:val>
                                        </p:tav>
                                      </p:tavLst>
                                    </p:anim>
                                    <p:animEffect transition="out" filter="fade">
                                      <p:cBhvr>
                                        <p:cTn id="106" dur="3400"/>
                                        <p:tgtEl>
                                          <p:spTgt spid="41"/>
                                        </p:tgtEl>
                                      </p:cBhvr>
                                    </p:animEffect>
                                    <p:anim calcmode="lin" valueType="num">
                                      <p:cBhvr>
                                        <p:cTn id="107" dur="3400"/>
                                        <p:tgtEl>
                                          <p:spTgt spid="41"/>
                                        </p:tgtEl>
                                        <p:attrNameLst>
                                          <p:attrName>ppt_x</p:attrName>
                                        </p:attrNameLst>
                                      </p:cBhvr>
                                      <p:tavLst>
                                        <p:tav tm="0">
                                          <p:val>
                                            <p:strVal val="ppt_x"/>
                                          </p:val>
                                        </p:tav>
                                        <p:tav tm="100000">
                                          <p:val>
                                            <p:fltVal val="0.5"/>
                                          </p:val>
                                        </p:tav>
                                      </p:tavLst>
                                    </p:anim>
                                    <p:anim calcmode="lin" valueType="num">
                                      <p:cBhvr>
                                        <p:cTn id="108" dur="3400"/>
                                        <p:tgtEl>
                                          <p:spTgt spid="41"/>
                                        </p:tgtEl>
                                        <p:attrNameLst>
                                          <p:attrName>ppt_y</p:attrName>
                                        </p:attrNameLst>
                                      </p:cBhvr>
                                      <p:tavLst>
                                        <p:tav tm="0">
                                          <p:val>
                                            <p:strVal val="ppt_y"/>
                                          </p:val>
                                        </p:tav>
                                        <p:tav tm="100000">
                                          <p:val>
                                            <p:fltVal val="0.5"/>
                                          </p:val>
                                        </p:tav>
                                      </p:tavLst>
                                    </p:anim>
                                    <p:set>
                                      <p:cBhvr>
                                        <p:cTn id="109" dur="1" fill="hold">
                                          <p:stCondLst>
                                            <p:cond delay="3399"/>
                                          </p:stCondLst>
                                        </p:cTn>
                                        <p:tgtEl>
                                          <p:spTgt spid="41"/>
                                        </p:tgtEl>
                                        <p:attrNameLst>
                                          <p:attrName>style.visibility</p:attrName>
                                        </p:attrNameLst>
                                      </p:cBhvr>
                                      <p:to>
                                        <p:strVal val="hidden"/>
                                      </p:to>
                                    </p:set>
                                  </p:childTnLst>
                                </p:cTn>
                              </p:par>
                            </p:childTnLst>
                          </p:cTn>
                        </p:par>
                        <p:par>
                          <p:cTn id="110" fill="hold">
                            <p:stCondLst>
                              <p:cond delay="3200"/>
                            </p:stCondLst>
                            <p:childTnLst>
                              <p:par>
                                <p:cTn id="111" presetID="10" presetClass="entr" presetSubtype="0" fill="hold" grpId="0" nodeType="after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fade">
                                      <p:cBhvr>
                                        <p:cTn id="113" dur="4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13316" name="TextBox 6"/>
          <p:cNvSpPr/>
          <p:nvPr/>
        </p:nvSpPr>
        <p:spPr>
          <a:xfrm>
            <a:off x="1868170" y="1417320"/>
            <a:ext cx="2426335" cy="521970"/>
          </a:xfrm>
          <a:prstGeom prst="rect">
            <a:avLst/>
          </a:prstGeom>
          <a:noFill/>
          <a:ln w="9525">
            <a:noFill/>
          </a:ln>
        </p:spPr>
        <p:txBody>
          <a:bodyPr wrap="square" anchor="t">
            <a:spAutoFit/>
          </a:bodyPr>
          <a:p>
            <a:r>
              <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rPr>
              <a:t>一、相关概念</a:t>
            </a:r>
            <a:endPar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graphicFrame>
        <p:nvGraphicFramePr>
          <p:cNvPr id="10245" name="表格 10244"/>
          <p:cNvGraphicFramePr/>
          <p:nvPr>
            <p:custDataLst>
              <p:tags r:id="rId2"/>
            </p:custDataLst>
          </p:nvPr>
        </p:nvGraphicFramePr>
        <p:xfrm>
          <a:off x="1504315" y="2574925"/>
          <a:ext cx="10100310" cy="2626995"/>
        </p:xfrm>
        <a:graphic>
          <a:graphicData uri="http://schemas.openxmlformats.org/drawingml/2006/table">
            <a:tbl>
              <a:tblPr/>
              <a:tblGrid>
                <a:gridCol w="596265"/>
                <a:gridCol w="2240280"/>
                <a:gridCol w="2863215"/>
                <a:gridCol w="1979295"/>
                <a:gridCol w="2421255"/>
              </a:tblGrid>
              <a:tr h="328295">
                <a:tc>
                  <a:txBody>
                    <a:bodyPr wrap="square"/>
                    <a:p>
                      <a:pPr marL="0" lvl="0" indent="0">
                        <a:lnSpc>
                          <a:spcPct val="100000"/>
                        </a:lnSpc>
                        <a:spcBef>
                          <a:spcPct val="0"/>
                        </a:spcBef>
                        <a:buNone/>
                      </a:pPr>
                      <a:endPar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38100" cap="flat" cmpd="sng">
                      <a:solidFill>
                        <a:srgbClr val="FFFFFF"/>
                      </a:solidFill>
                      <a:prstDash val="solid"/>
                      <a:bevel/>
                      <a:headEnd type="none" w="med" len="med"/>
                      <a:tailEnd type="none" w="med" len="med"/>
                    </a:lnB>
                    <a:lnTlToBr>
                      <a:noFill/>
                    </a:lnTlToBr>
                    <a:lnBlToTr>
                      <a:noFill/>
                    </a:lnBlToTr>
                    <a:solidFill>
                      <a:srgbClr val="BBE0E3">
                        <a:alpha val="100000"/>
                      </a:srgbClr>
                    </a:solidFill>
                  </a:tcPr>
                </a:tc>
                <a:tc>
                  <a:txBody>
                    <a:bodyPr wrap="square"/>
                    <a:p>
                      <a:pPr marL="0" lvl="0" indent="0">
                        <a:lnSpc>
                          <a:spcPct val="100000"/>
                        </a:lnSpc>
                        <a:spcBef>
                          <a:spcPct val="0"/>
                        </a:spcBef>
                        <a:buNone/>
                      </a:pPr>
                      <a:r>
                        <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rPr>
                        <a:t>着眼点</a:t>
                      </a:r>
                      <a:endPar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38100" cap="flat" cmpd="sng">
                      <a:solidFill>
                        <a:srgbClr val="FFFFFF"/>
                      </a:solidFill>
                      <a:prstDash val="solid"/>
                      <a:bevel/>
                      <a:headEnd type="none" w="med" len="med"/>
                      <a:tailEnd type="none" w="med" len="med"/>
                    </a:lnB>
                    <a:lnTlToBr>
                      <a:noFill/>
                    </a:lnTlToBr>
                    <a:lnBlToTr>
                      <a:noFill/>
                    </a:lnBlToTr>
                    <a:solidFill>
                      <a:srgbClr val="BBE0E3">
                        <a:alpha val="100000"/>
                      </a:srgbClr>
                    </a:solidFill>
                  </a:tcPr>
                </a:tc>
                <a:tc>
                  <a:txBody>
                    <a:bodyPr/>
                    <a:p>
                      <a:pPr marL="0" lvl="0" indent="0">
                        <a:lnSpc>
                          <a:spcPct val="100000"/>
                        </a:lnSpc>
                        <a:spcBef>
                          <a:spcPct val="0"/>
                        </a:spcBef>
                        <a:buNone/>
                      </a:pPr>
                      <a:endPar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38100" cap="flat" cmpd="sng">
                      <a:solidFill>
                        <a:srgbClr val="FFFFFF"/>
                      </a:solidFill>
                      <a:prstDash val="solid"/>
                      <a:bevel/>
                      <a:headEnd type="none" w="med" len="med"/>
                      <a:tailEnd type="none" w="med" len="med"/>
                    </a:lnB>
                    <a:lnTlToBr>
                      <a:noFill/>
                    </a:lnTlToBr>
                    <a:lnBlToTr>
                      <a:noFill/>
                    </a:lnBlToTr>
                    <a:solidFill>
                      <a:srgbClr val="BBE0E3">
                        <a:alpha val="100000"/>
                      </a:srgbClr>
                    </a:solidFill>
                  </a:tcPr>
                </a:tc>
                <a:tc>
                  <a:txBody>
                    <a:bodyPr wrap="square"/>
                    <a:p>
                      <a:pPr marL="0" lvl="0" indent="0">
                        <a:lnSpc>
                          <a:spcPct val="100000"/>
                        </a:lnSpc>
                        <a:spcBef>
                          <a:spcPct val="0"/>
                        </a:spcBef>
                        <a:buNone/>
                      </a:pPr>
                      <a:r>
                        <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rPr>
                        <a:t>特点</a:t>
                      </a:r>
                      <a:endPar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38100" cap="flat" cmpd="sng">
                      <a:solidFill>
                        <a:srgbClr val="FFFFFF"/>
                      </a:solidFill>
                      <a:prstDash val="solid"/>
                      <a:bevel/>
                      <a:headEnd type="none" w="med" len="med"/>
                      <a:tailEnd type="none" w="med" len="med"/>
                    </a:lnB>
                    <a:lnTlToBr>
                      <a:noFill/>
                    </a:lnTlToBr>
                    <a:lnBlToTr>
                      <a:noFill/>
                    </a:lnBlToTr>
                    <a:solidFill>
                      <a:srgbClr val="BBE0E3">
                        <a:alpha val="100000"/>
                      </a:srgbClr>
                    </a:solidFill>
                  </a:tcPr>
                </a:tc>
                <a:tc>
                  <a:txBody>
                    <a:bodyPr wrap="square"/>
                    <a:p>
                      <a:pPr marL="0" lvl="0" indent="0">
                        <a:lnSpc>
                          <a:spcPct val="100000"/>
                        </a:lnSpc>
                        <a:spcBef>
                          <a:spcPct val="0"/>
                        </a:spcBef>
                        <a:buNone/>
                      </a:pPr>
                      <a:r>
                        <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rPr>
                        <a:t>复杂度</a:t>
                      </a:r>
                      <a:endParaRPr lang="zh-CN" altLang="en-US" sz="1800" b="1">
                        <a:solidFill>
                          <a:srgbClr val="FFFFFF"/>
                        </a:solidFill>
                        <a:latin typeface="Arial Rounded MT Bold" panose="020F0704030504030204" charset="0"/>
                        <a:ea typeface="黑体" panose="02010609060101010101" pitchFamily="2" charset="-122"/>
                        <a:sym typeface="Arial Rounded MT Bold" panose="020F0704030504030204" charset="0"/>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38100" cap="flat" cmpd="sng">
                      <a:solidFill>
                        <a:srgbClr val="FFFFFF"/>
                      </a:solidFill>
                      <a:prstDash val="solid"/>
                      <a:bevel/>
                      <a:headEnd type="none" w="med" len="med"/>
                      <a:tailEnd type="none" w="med" len="med"/>
                    </a:lnB>
                    <a:lnTlToBr>
                      <a:noFill/>
                    </a:lnTlToBr>
                    <a:lnBlToTr>
                      <a:noFill/>
                    </a:lnBlToTr>
                    <a:solidFill>
                      <a:srgbClr val="BBE0E3">
                        <a:alpha val="100000"/>
                      </a:srgbClr>
                    </a:solidFill>
                  </a:tcPr>
                </a:tc>
              </a:tr>
              <a:tr h="922655">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测量</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381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E7F3F4">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取得数据，事实判断</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381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E7F3F4">
                        <a:alpha val="100000"/>
                      </a:srgbClr>
                    </a:solidFill>
                  </a:tcPr>
                </a:tc>
                <a:tc>
                  <a:txBody>
                    <a:bodyPr/>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提供量化资料</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381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E7F3F4">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客观</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381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E7F3F4">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量的描述，较单一</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381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E7F3F4">
                        <a:alpha val="100000"/>
                      </a:srgbClr>
                    </a:solidFill>
                  </a:tcPr>
                </a:tc>
              </a:tr>
              <a:tr h="1338580">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评价</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F3F9FA">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进行价值判断</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F3F9FA">
                        <a:alpha val="100000"/>
                      </a:srgbClr>
                    </a:solidFill>
                  </a:tcPr>
                </a:tc>
                <a:tc>
                  <a:txBody>
                    <a:bodyPr/>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在量化和非量化资料的基础上按照标准进行判断</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F3F9FA">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客观性和主体性结合</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F3F9FA">
                        <a:alpha val="100000"/>
                      </a:srgbClr>
                    </a:solidFill>
                  </a:tcPr>
                </a:tc>
                <a:tc>
                  <a:txBody>
                    <a:bodyPr wrap="square"/>
                    <a:p>
                      <a:pPr marL="0" lvl="0" indent="0">
                        <a:lnSpc>
                          <a:spcPct val="150000"/>
                        </a:lnSpc>
                        <a:spcBef>
                          <a:spcPct val="0"/>
                        </a:spcBef>
                        <a:buNone/>
                      </a:pPr>
                      <a:r>
                        <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rPr>
                        <a:t>质的判定，定性和定量分析</a:t>
                      </a:r>
                      <a:endParaRPr lang="zh-CN" altLang="en-US" sz="2000">
                        <a:solidFill>
                          <a:srgbClr val="000000"/>
                        </a:solidFill>
                        <a:latin typeface="宋体" panose="02010600030101010101" pitchFamily="2" charset="-122"/>
                        <a:ea typeface="宋体" panose="02010600030101010101" pitchFamily="2" charset="-122"/>
                        <a:sym typeface="宋体" panose="02010600030101010101" pitchFamily="2" charset="-122"/>
                      </a:endParaRPr>
                    </a:p>
                  </a:txBody>
                  <a:tcPr vert="horz" anchor="t">
                    <a:lnL w="12700" cap="flat" cmpd="sng">
                      <a:solidFill>
                        <a:srgbClr val="FFFFFF"/>
                      </a:solidFill>
                      <a:prstDash val="solid"/>
                      <a:bevel/>
                      <a:headEnd type="none" w="med" len="med"/>
                      <a:tailEnd type="none" w="med" len="med"/>
                    </a:lnL>
                    <a:lnR w="12700" cap="flat" cmpd="sng">
                      <a:solidFill>
                        <a:srgbClr val="FFFFFF"/>
                      </a:solidFill>
                      <a:prstDash val="solid"/>
                      <a:bevel/>
                      <a:headEnd type="none" w="med" len="med"/>
                      <a:tailEnd type="none" w="med" len="med"/>
                    </a:lnR>
                    <a:lnT w="12700" cap="flat" cmpd="sng">
                      <a:solidFill>
                        <a:srgbClr val="FFFFFF"/>
                      </a:solidFill>
                      <a:prstDash val="solid"/>
                      <a:bevel/>
                      <a:headEnd type="none" w="med" len="med"/>
                      <a:tailEnd type="none" w="med" len="med"/>
                    </a:lnT>
                    <a:lnB w="12700" cap="flat" cmpd="sng">
                      <a:solidFill>
                        <a:srgbClr val="FFFFFF"/>
                      </a:solidFill>
                      <a:prstDash val="solid"/>
                      <a:bevel/>
                      <a:headEnd type="none" w="med" len="med"/>
                      <a:tailEnd type="none" w="med" len="med"/>
                    </a:lnB>
                    <a:lnTlToBr>
                      <a:noFill/>
                    </a:lnTlToBr>
                    <a:lnBlToTr>
                      <a:noFill/>
                    </a:lnBlToTr>
                    <a:solidFill>
                      <a:srgbClr val="F3F9FA">
                        <a:alpha val="100000"/>
                      </a:srgbClr>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pic>
        <p:nvPicPr>
          <p:cNvPr id="16385" name="图片 11" descr="timg (4).jpg"/>
          <p:cNvPicPr>
            <a:picLocks noChangeAspect="1"/>
          </p:cNvPicPr>
          <p:nvPr/>
        </p:nvPicPr>
        <p:blipFill>
          <a:blip r:embed="rId2"/>
          <a:stretch>
            <a:fillRect/>
          </a:stretch>
        </p:blipFill>
        <p:spPr>
          <a:xfrm>
            <a:off x="4038283" y="2895600"/>
            <a:ext cx="4786312" cy="3446463"/>
          </a:xfrm>
          <a:prstGeom prst="rect">
            <a:avLst/>
          </a:prstGeom>
          <a:noFill/>
          <a:ln w="9525">
            <a:noFill/>
          </a:ln>
        </p:spPr>
      </p:pic>
      <p:sp>
        <p:nvSpPr>
          <p:cNvPr id="16388" name="TextBox 7"/>
          <p:cNvSpPr/>
          <p:nvPr/>
        </p:nvSpPr>
        <p:spPr>
          <a:xfrm>
            <a:off x="1668145" y="1308100"/>
            <a:ext cx="9558020" cy="1753235"/>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、教育测量</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教育测量是依据一定的</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法则（标准）</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用</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数值</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来描述</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教育领域内事物的属性</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，是</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事实判断</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的过程。</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17411" name="TextBox 7"/>
          <p:cNvSpPr/>
          <p:nvPr/>
        </p:nvSpPr>
        <p:spPr>
          <a:xfrm>
            <a:off x="1905635" y="1143000"/>
            <a:ext cx="9699625" cy="3969385"/>
          </a:xfrm>
          <a:prstGeom prst="rect">
            <a:avLst/>
          </a:prstGeom>
          <a:noFill/>
          <a:ln w="9525">
            <a:noFill/>
          </a:ln>
        </p:spPr>
        <p:txBody>
          <a:bodyPr wrap="square" anchor="t">
            <a:spAutoFit/>
          </a:bodyPr>
          <a:p>
            <a:pPr>
              <a:lnSpc>
                <a:spcPct val="150000"/>
              </a:lnSpc>
            </a:pPr>
            <a:r>
              <a:rPr lang="en-US" altLang="zh-CN" sz="2400" b="1" dirty="0">
                <a:solidFill>
                  <a:schemeClr val="tx1"/>
                </a:solidFill>
                <a:latin typeface="宋体" panose="02010600030101010101" pitchFamily="2" charset="-122"/>
                <a:ea typeface="宋体" panose="02010600030101010101" pitchFamily="2" charset="-122"/>
                <a:sym typeface="宋体" panose="02010600030101010101" pitchFamily="2" charset="-122"/>
              </a:rPr>
              <a:t>3</a:t>
            </a:r>
            <a:r>
              <a:rPr lang="zh-CN" altLang="en-US" sz="2400" b="1" dirty="0">
                <a:solidFill>
                  <a:schemeClr val="tx1"/>
                </a:solidFill>
                <a:latin typeface="宋体" panose="02010600030101010101" pitchFamily="2" charset="-122"/>
                <a:ea typeface="宋体" panose="02010600030101010101" pitchFamily="2" charset="-122"/>
                <a:sym typeface="宋体" panose="02010600030101010101" pitchFamily="2" charset="-122"/>
              </a:rPr>
              <a:t>、教育评价</a:t>
            </a:r>
            <a:endParaRPr lang="en-US" altLang="zh-CN" sz="2400" b="1" dirty="0">
              <a:solidFill>
                <a:schemeClr val="tx1"/>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是指在系统地、科学地和全面地搜集、整理、处理和分析教育</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信息</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的基础上，对教育的</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价值做出判断</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的过程。</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联系：测量是基础，对教育进行量的测定</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结果是评价的重要依据、前提和手段，通过评价获得实际意义</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18435" name="TextBox 6"/>
          <p:cNvSpPr/>
          <p:nvPr/>
        </p:nvSpPr>
        <p:spPr>
          <a:xfrm>
            <a:off x="3916045" y="1682750"/>
            <a:ext cx="7715250" cy="3969385"/>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教学评价</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学校管理评价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教师评价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学生评价           </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教育评价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课程评价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总务评价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18436" name="右大括号 9"/>
          <p:cNvSpPr/>
          <p:nvPr/>
        </p:nvSpPr>
        <p:spPr>
          <a:xfrm>
            <a:off x="5890260" y="1999615"/>
            <a:ext cx="571500" cy="3206115"/>
          </a:xfrm>
          <a:prstGeom prst="rightBrace">
            <a:avLst>
              <a:gd name="adj1" fmla="val 7939"/>
              <a:gd name="adj2" fmla="val 50000"/>
            </a:avLst>
          </a:prstGeom>
          <a:noFill/>
          <a:ln w="9525" cap="flat" cmpd="sng">
            <a:solidFill>
              <a:srgbClr val="FF0000"/>
            </a:solidFill>
            <a:prstDash val="solid"/>
            <a:bevel/>
            <a:headEnd type="none" w="med" len="med"/>
            <a:tailEnd type="none" w="med" len="med"/>
          </a:ln>
        </p:spPr>
        <p:txBody>
          <a:bodyPr anchor="ctr"/>
          <a:p>
            <a:pPr algn="ctr"/>
            <a:endParaRPr lang="zh-CN" altLang="zh-CN">
              <a:latin typeface="Arial Rounded MT Bold" panose="020F070403050403020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19459" name="TextBox 7"/>
          <p:cNvSpPr/>
          <p:nvPr/>
        </p:nvSpPr>
        <p:spPr>
          <a:xfrm>
            <a:off x="1962150" y="1417320"/>
            <a:ext cx="9282430" cy="2861310"/>
          </a:xfrm>
          <a:prstGeom prst="rect">
            <a:avLst/>
          </a:prstGeom>
          <a:noFill/>
          <a:ln w="9525">
            <a:noFill/>
          </a:ln>
        </p:spPr>
        <p:txBody>
          <a:bodyPr wrap="square" anchor="t">
            <a:spAutoFit/>
          </a:bodyPr>
          <a:p>
            <a:pPr>
              <a:lnSpc>
                <a:spcPct val="150000"/>
              </a:lnSpc>
            </a:pPr>
            <a:r>
              <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、教学评价</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以教学为对象的教育评价</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以</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教学目标</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为依据，运用可操作的科学手段，通过系统搜集有关</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教学的信息</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，依据一定的标准</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对教学活动的过程和结果做出价值判断</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的过程，为被评价者的自我完善和有关部门的科学决策提供依据。</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 name="图片 3" descr="01VM[S$@Y_6}TO3@O@NEJGR"/>
          <p:cNvPicPr>
            <a:picLocks noChangeAspect="1"/>
          </p:cNvPicPr>
          <p:nvPr userDrawn="1">
            <p:custDataLst>
              <p:tags r:id="rId1"/>
            </p:custDataLst>
          </p:nvPr>
        </p:nvPicPr>
        <p:blipFill>
          <a:blip r:embed="rId2"/>
          <a:stretch>
            <a:fillRect/>
          </a:stretch>
        </p:blipFill>
        <p:spPr>
          <a:xfrm>
            <a:off x="0" y="0"/>
            <a:ext cx="12230735" cy="6919595"/>
          </a:xfrm>
          <a:prstGeom prst="rect">
            <a:avLst/>
          </a:prstGeom>
        </p:spPr>
      </p:pic>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0484" name="TextBox 7"/>
          <p:cNvSpPr/>
          <p:nvPr/>
        </p:nvSpPr>
        <p:spPr>
          <a:xfrm>
            <a:off x="1437005" y="1113155"/>
            <a:ext cx="10167620" cy="2306955"/>
          </a:xfrm>
          <a:prstGeom prst="rect">
            <a:avLst/>
          </a:prstGeom>
          <a:noFill/>
          <a:ln w="9525">
            <a:noFill/>
          </a:ln>
        </p:spPr>
        <p:txBody>
          <a:bodyPr wrap="square" anchor="t">
            <a:spAutoFit/>
          </a:bodyPr>
          <a:p>
            <a:pPr>
              <a:lnSpc>
                <a:spcPct val="150000"/>
              </a:lnSpc>
            </a:pPr>
            <a:r>
              <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、护理教学评价</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对护理教学进行教学评价。</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从设置护理教学目标入手，并以护理教学目标为依据，对</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教学过程和教学效果</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进行价值的判断。</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文本框 1"/>
          <p:cNvSpPr txBox="1"/>
          <p:nvPr/>
        </p:nvSpPr>
        <p:spPr>
          <a:xfrm>
            <a:off x="6414135" y="3712845"/>
            <a:ext cx="3521075" cy="2306955"/>
          </a:xfrm>
          <a:prstGeom prst="rect">
            <a:avLst/>
          </a:prstGeom>
          <a:noFill/>
        </p:spPr>
        <p:txBody>
          <a:bodyPr wrap="square" rtlCol="0" anchor="t">
            <a:spAutoFit/>
          </a:bodyPr>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如教师授课能力及效果、学生学习能力及</a:t>
            </a:r>
            <a:r>
              <a:rPr lang="zh-CN" altLang="en-US" sz="2400" dirty="0">
                <a:solidFill>
                  <a:srgbClr val="000000"/>
                </a:solidFill>
                <a:latin typeface="宋体" panose="02010600030101010101" pitchFamily="2" charset="-122"/>
                <a:sym typeface="宋体" panose="02010600030101010101" pitchFamily="2" charset="-122"/>
              </a:rPr>
              <a:t>效果、教学安排、教学方法改进等进行考核评定。</a:t>
            </a:r>
            <a:endParaRPr lang="zh-CN" altLang="en-US" sz="2400" dirty="0">
              <a:solidFill>
                <a:srgbClr val="000000"/>
              </a:solidFill>
              <a:latin typeface="宋体" panose="02010600030101010101" pitchFamily="2" charset="-122"/>
              <a:sym typeface="宋体" panose="02010600030101010101" pitchFamily="2" charset="-122"/>
            </a:endParaRPr>
          </a:p>
        </p:txBody>
      </p:sp>
      <p:pic>
        <p:nvPicPr>
          <p:cNvPr id="20481" name="图片 8" descr="timg (6).jpg"/>
          <p:cNvPicPr>
            <a:picLocks noChangeAspect="1"/>
          </p:cNvPicPr>
          <p:nvPr/>
        </p:nvPicPr>
        <p:blipFill>
          <a:blip r:embed="rId3"/>
          <a:stretch>
            <a:fillRect/>
          </a:stretch>
        </p:blipFill>
        <p:spPr>
          <a:xfrm>
            <a:off x="2270125" y="3352483"/>
            <a:ext cx="3817938" cy="2865437"/>
          </a:xfrm>
          <a:prstGeom prst="rect">
            <a:avLst/>
          </a:prstGeom>
          <a:noFill/>
          <a:ln w="9525">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1508" name="TextBox 7"/>
          <p:cNvSpPr/>
          <p:nvPr/>
        </p:nvSpPr>
        <p:spPr>
          <a:xfrm>
            <a:off x="2238375" y="1547813"/>
            <a:ext cx="7715250" cy="3415030"/>
          </a:xfrm>
          <a:prstGeom prst="rect">
            <a:avLst/>
          </a:prstGeom>
          <a:noFill/>
          <a:ln w="9525">
            <a:noFill/>
          </a:ln>
        </p:spPr>
        <p:txBody>
          <a:bodyPr wrap="square" anchor="t">
            <a:spAutoFit/>
          </a:bodyPr>
          <a:p>
            <a:pPr>
              <a:lnSpc>
                <a:spcPct val="150000"/>
              </a:lnSpc>
            </a:pP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、收集信息：</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量性资料：考试、问卷调查等</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如：考试成绩、授课评分等</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质性信息：座谈、实地考察等</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、价值评判</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依据评价标准，不合格、合格、良好、优秀</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2531" name="TextBox 6"/>
          <p:cNvSpPr/>
          <p:nvPr/>
        </p:nvSpPr>
        <p:spPr>
          <a:xfrm>
            <a:off x="1741170" y="1417320"/>
            <a:ext cx="29260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二、教学评价的分类</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22532" name="TextBox 7"/>
          <p:cNvSpPr/>
          <p:nvPr/>
        </p:nvSpPr>
        <p:spPr>
          <a:xfrm>
            <a:off x="2447925" y="1989138"/>
            <a:ext cx="6786563" cy="1198880"/>
          </a:xfrm>
          <a:prstGeom prst="rect">
            <a:avLst/>
          </a:prstGeom>
          <a:noFill/>
          <a:ln w="9525">
            <a:noFill/>
          </a:ln>
        </p:spPr>
        <p:txBody>
          <a:bodyPr wrap="square" anchor="t">
            <a:spAutoFit/>
          </a:bodyPr>
          <a:p>
            <a:pPr>
              <a:lnSpc>
                <a:spcPct val="150000"/>
              </a:lnSpc>
            </a:pP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一）</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按评价目的、作用和时间分类</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诊断性、形成性、总结性</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22533" name="TextBox 9"/>
          <p:cNvSpPr/>
          <p:nvPr/>
        </p:nvSpPr>
        <p:spPr>
          <a:xfrm>
            <a:off x="2446655" y="3728720"/>
            <a:ext cx="6788150" cy="1198880"/>
          </a:xfrm>
          <a:prstGeom prst="rect">
            <a:avLst/>
          </a:prstGeom>
          <a:noFill/>
          <a:ln w="9525">
            <a:noFill/>
          </a:ln>
        </p:spPr>
        <p:txBody>
          <a:bodyPr wrap="square" anchor="t">
            <a:spAutoFit/>
          </a:bodyPr>
          <a:p>
            <a:pPr>
              <a:lnSpc>
                <a:spcPct val="150000"/>
              </a:lnSpc>
            </a:pP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二）</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按评价的基准分类</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决定评价、相对评价、个体内差异评价</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3555" name="TextBox 7"/>
          <p:cNvSpPr/>
          <p:nvPr/>
        </p:nvSpPr>
        <p:spPr>
          <a:xfrm>
            <a:off x="1692275" y="1412875"/>
            <a:ext cx="9630410" cy="3415030"/>
          </a:xfrm>
          <a:prstGeom prst="rect">
            <a:avLst/>
          </a:prstGeom>
          <a:noFill/>
          <a:ln w="9525">
            <a:noFill/>
          </a:ln>
        </p:spPr>
        <p:txBody>
          <a:bodyPr wrap="square" anchor="t">
            <a:spAutoFit/>
          </a:bodyPr>
          <a:p>
            <a:pPr>
              <a:lnSpc>
                <a:spcPct val="150000"/>
              </a:lnSpc>
            </a:pP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一）</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按评价的目的、作用和时间分类</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诊断性评价</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准备性</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，教学活动开始之前。</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目的：对教学背景、学生各方面的情况做出评价，进行教学设计。</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制定课程计划、开展教学设计。</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如新学期、新章节等</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3557" name="图片 2"/>
          <p:cNvPicPr>
            <a:picLocks noChangeAspect="1"/>
          </p:cNvPicPr>
          <p:nvPr/>
        </p:nvPicPr>
        <p:blipFill>
          <a:blip r:embed="rId2"/>
          <a:stretch>
            <a:fillRect/>
          </a:stretch>
        </p:blipFill>
        <p:spPr>
          <a:xfrm>
            <a:off x="6771640" y="3926205"/>
            <a:ext cx="3502025" cy="2325688"/>
          </a:xfrm>
          <a:prstGeom prst="rect">
            <a:avLst/>
          </a:prstGeom>
          <a:noFill/>
          <a:ln w="9525">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4578" name="TextBox 7"/>
          <p:cNvSpPr/>
          <p:nvPr/>
        </p:nvSpPr>
        <p:spPr>
          <a:xfrm>
            <a:off x="1500505" y="1242060"/>
            <a:ext cx="10262870" cy="2306955"/>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形成性评价</a:t>
            </a:r>
            <a:r>
              <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过程评价</a:t>
            </a:r>
            <a:endPar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教学过程中进行的。</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目的：及时了解教学进展、发现教学中存在的问题、及时反馈、调控。</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如期中考试、师生座谈会</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4579" name="图片 10" descr="timg (9).jpg"/>
          <p:cNvPicPr>
            <a:picLocks noChangeAspect="1"/>
          </p:cNvPicPr>
          <p:nvPr/>
        </p:nvPicPr>
        <p:blipFill>
          <a:blip r:embed="rId2"/>
          <a:stretch>
            <a:fillRect/>
          </a:stretch>
        </p:blipFill>
        <p:spPr>
          <a:xfrm>
            <a:off x="5334000" y="2971800"/>
            <a:ext cx="4650105" cy="3080385"/>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4" name="日期占位符 3"/>
          <p:cNvSpPr>
            <a:spLocks noGrp="1"/>
          </p:cNvSpPr>
          <p:nvPr>
            <p:ph type="dt" sz="half" idx="10"/>
          </p:nvPr>
        </p:nvSpPr>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ts val="0"/>
              </a:spcAft>
              <a:buClrTx/>
              <a:buSzTx/>
              <a:buFontTx/>
              <a:buNone/>
              <a:defRPr/>
            </a:pPr>
            <a:fld id="{78E3A92D-282F-40AC-BB82-BA9DC61C0597}" type="datetime1">
              <a:rPr kumimoji="0" lang="zh-CN" altLang="en-US"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889" name="副标题 2"/>
          <p:cNvSpPr>
            <a:spLocks noGrp="1"/>
          </p:cNvSpPr>
          <p:nvPr>
            <p:ph type="subTitle" idx="1"/>
          </p:nvPr>
        </p:nvSpPr>
        <p:spPr>
          <a:xfrm>
            <a:off x="1219200" y="1828800"/>
            <a:ext cx="8741410" cy="1200150"/>
          </a:xfrm>
        </p:spPr>
        <p:txBody>
          <a:bodyPr wrap="square" lIns="45694" tIns="45694" rIns="45694" bIns="45694" anchor="t" anchorCtr="0"/>
          <a:p>
            <a:pPr marL="0" marR="0" indent="0" algn="ctr" eaLnBrk="1" hangingPunct="1">
              <a:buSzPct val="68000"/>
              <a:buNone/>
            </a:pPr>
            <a:r>
              <a:rPr kumimoji="1" lang="zh-CN" altLang="en-US" sz="6000" b="1" kern="1200" dirty="0">
                <a:solidFill>
                  <a:schemeClr val="tx1"/>
                </a:solidFill>
                <a:latin typeface="楷体" panose="02010609060101010101" charset="-122"/>
                <a:ea typeface="楷体" panose="02010609060101010101" charset="-122"/>
                <a:cs typeface="+mn-cs"/>
              </a:rPr>
              <a:t>第九章</a:t>
            </a:r>
            <a:r>
              <a:rPr kumimoji="1" lang="en-US" altLang="zh-CN" sz="6000" b="1" kern="1200" dirty="0">
                <a:solidFill>
                  <a:schemeClr val="tx1"/>
                </a:solidFill>
                <a:latin typeface="楷体" panose="02010609060101010101" charset="-122"/>
                <a:ea typeface="楷体" panose="02010609060101010101" charset="-122"/>
                <a:cs typeface="+mn-cs"/>
              </a:rPr>
              <a:t>   </a:t>
            </a:r>
            <a:r>
              <a:rPr kumimoji="1" lang="zh-CN" altLang="en-US" sz="6000" b="1" kern="1200" dirty="0">
                <a:solidFill>
                  <a:schemeClr val="tx1"/>
                </a:solidFill>
                <a:latin typeface="楷体" panose="02010609060101010101" charset="-122"/>
                <a:ea typeface="楷体" panose="02010609060101010101" charset="-122"/>
                <a:cs typeface="+mn-cs"/>
              </a:rPr>
              <a:t>护理教学评价</a:t>
            </a:r>
            <a:endParaRPr kumimoji="1" lang="zh-CN" altLang="en-US" sz="6000" b="1" kern="1200" dirty="0">
              <a:solidFill>
                <a:schemeClr val="tx1"/>
              </a:solidFill>
              <a:latin typeface="楷体" panose="02010609060101010101" charset="-122"/>
              <a:ea typeface="楷体" panose="02010609060101010101" charset="-122"/>
              <a:cs typeface="+mn-cs"/>
            </a:endParaRPr>
          </a:p>
        </p:txBody>
      </p:sp>
      <p:sp>
        <p:nvSpPr>
          <p:cNvPr id="6" name="副标题 2"/>
          <p:cNvSpPr>
            <a:spLocks noGrp="1"/>
          </p:cNvSpPr>
          <p:nvPr/>
        </p:nvSpPr>
        <p:spPr>
          <a:xfrm>
            <a:off x="4419600" y="4262120"/>
            <a:ext cx="8001000" cy="4724400"/>
          </a:xfrm>
          <a:prstGeom prst="rect">
            <a:avLst/>
          </a:prstGeom>
          <a:noFill/>
          <a:ln w="9525">
            <a:noFill/>
          </a:ln>
        </p:spPr>
        <p:txBody>
          <a:bodyPr anchor="t" anchorCtr="0"/>
          <a:lstStyle>
            <a:lvl1pPr marL="0" lvl="0" indent="0" algn="ctr" defTabSz="914400" eaLnBrk="1" fontAlgn="base" latinLnBrk="0" hangingPunct="1">
              <a:lnSpc>
                <a:spcPct val="100000"/>
              </a:lnSpc>
              <a:spcBef>
                <a:spcPct val="20000"/>
              </a:spcBef>
              <a:spcAft>
                <a:spcPct val="0"/>
              </a:spcAft>
              <a:buNone/>
              <a:defRPr sz="3200" b="0" i="0" u="none" kern="1200" baseline="0">
                <a:solidFill>
                  <a:schemeClr val="tx1"/>
                </a:solidFill>
                <a:latin typeface="+mn-lt"/>
                <a:ea typeface="+mn-ea"/>
                <a:cs typeface="+mn-cs"/>
              </a:defRPr>
            </a:lvl1pPr>
            <a:lvl2pPr marL="457200" lvl="1" indent="0" algn="ctr" defTabSz="914400" eaLnBrk="1" fontAlgn="base" latinLnBrk="0" hangingPunct="1">
              <a:lnSpc>
                <a:spcPct val="100000"/>
              </a:lnSpc>
              <a:spcBef>
                <a:spcPct val="20000"/>
              </a:spcBef>
              <a:spcAft>
                <a:spcPct val="0"/>
              </a:spcAft>
              <a:buNone/>
              <a:defRPr sz="2800" b="0" i="0" u="none" kern="1200" baseline="0">
                <a:solidFill>
                  <a:schemeClr val="tx1"/>
                </a:solidFill>
                <a:latin typeface="+mn-lt"/>
                <a:ea typeface="+mn-ea"/>
                <a:cs typeface="+mn-cs"/>
              </a:defRPr>
            </a:lvl2pPr>
            <a:lvl3pPr marL="914400" lvl="2" indent="0" algn="ctr" defTabSz="914400" eaLnBrk="1" fontAlgn="base" latinLnBrk="0" hangingPunct="1">
              <a:lnSpc>
                <a:spcPct val="100000"/>
              </a:lnSpc>
              <a:spcBef>
                <a:spcPct val="20000"/>
              </a:spcBef>
              <a:spcAft>
                <a:spcPct val="0"/>
              </a:spcAft>
              <a:buNone/>
              <a:defRPr sz="2400" b="0" i="0" u="none" kern="1200" baseline="0">
                <a:solidFill>
                  <a:schemeClr val="tx1"/>
                </a:solidFill>
                <a:latin typeface="+mn-lt"/>
                <a:ea typeface="+mn-ea"/>
                <a:cs typeface="+mn-cs"/>
              </a:defRPr>
            </a:lvl3pPr>
            <a:lvl4pPr marL="1371600" lvl="3" indent="0" algn="ctr" defTabSz="914400" eaLnBrk="1" fontAlgn="base" latinLnBrk="0" hangingPunct="1">
              <a:lnSpc>
                <a:spcPct val="100000"/>
              </a:lnSpc>
              <a:spcBef>
                <a:spcPct val="20000"/>
              </a:spcBef>
              <a:spcAft>
                <a:spcPct val="0"/>
              </a:spcAft>
              <a:buNone/>
              <a:defRPr sz="2000" b="0" i="0" u="none" kern="1200" baseline="0">
                <a:solidFill>
                  <a:schemeClr val="tx1"/>
                </a:solidFill>
                <a:latin typeface="+mn-lt"/>
                <a:ea typeface="+mn-ea"/>
                <a:cs typeface="+mn-cs"/>
              </a:defRPr>
            </a:lvl4pPr>
            <a:lvl5pPr marL="1828800" lvl="4" indent="0" algn="ctr" defTabSz="914400" eaLnBrk="1" fontAlgn="base" latinLnBrk="0" hangingPunct="1">
              <a:lnSpc>
                <a:spcPct val="100000"/>
              </a:lnSpc>
              <a:spcBef>
                <a:spcPct val="20000"/>
              </a:spcBef>
              <a:spcAft>
                <a:spcPct val="0"/>
              </a:spcAft>
              <a:buNone/>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defTabSz="914400">
              <a:lnSpc>
                <a:spcPct val="150000"/>
              </a:lnSpc>
              <a:spcBef>
                <a:spcPct val="0"/>
              </a:spcBef>
              <a:spcAft>
                <a:spcPts val="0"/>
              </a:spcAft>
              <a:buClrTx/>
              <a:buSzTx/>
              <a:buFontTx/>
            </a:pPr>
            <a:endParaRPr lang="en-US" altLang="zh-CN" sz="2800" b="1" kern="1200" baseline="0">
              <a:solidFill>
                <a:schemeClr val="tx1"/>
              </a:solidFill>
              <a:latin typeface="楷体" panose="02010609060101010101" charset="-122"/>
              <a:ea typeface="楷体" panose="02010609060101010101" charset="-122"/>
              <a:cs typeface="+mn-cs"/>
            </a:endParaRPr>
          </a:p>
        </p:txBody>
      </p:sp>
      <p:sp>
        <p:nvSpPr>
          <p:cNvPr id="3" name="矩形: 圆角 5"/>
          <p:cNvSpPr/>
          <p:nvPr>
            <p:custDataLst>
              <p:tags r:id="rId2"/>
            </p:custDataLst>
          </p:nvPr>
        </p:nvSpPr>
        <p:spPr bwMode="auto">
          <a:xfrm>
            <a:off x="3276657" y="3885925"/>
            <a:ext cx="4493238" cy="449705"/>
          </a:xfrm>
          <a:prstGeom prst="roundRect">
            <a:avLst/>
          </a:prstGeom>
          <a:solidFill>
            <a:schemeClr val="accent1">
              <a:lumMod val="60000"/>
              <a:lumOff val="40000"/>
            </a:schemeClr>
          </a:solidFill>
          <a:ln>
            <a:solidFill>
              <a:schemeClr val="accent1"/>
            </a:solidFill>
          </a:ln>
        </p:spPr>
        <p:txBody>
          <a:bodyPr rtlCol="0" anchor="ctr"/>
          <a:p>
            <a:pPr algn="ctr"/>
            <a:r>
              <a:rPr lang="zh-CN" altLang="en-US" sz="2400" dirty="0">
                <a:latin typeface="方正苏新诗柳楷简体" panose="02000000000000000000" pitchFamily="2" charset="-122"/>
                <a:ea typeface="方正苏新诗柳楷简体" panose="02000000000000000000" pitchFamily="2" charset="-122"/>
              </a:rPr>
              <a:t>人文护理</a:t>
            </a:r>
            <a:r>
              <a:rPr lang="zh-CN" altLang="en-US" sz="2400" dirty="0">
                <a:latin typeface="方正苏新诗柳楷简体" panose="02000000000000000000" pitchFamily="2" charset="-122"/>
                <a:ea typeface="方正苏新诗柳楷简体" panose="02000000000000000000" pitchFamily="2" charset="-122"/>
              </a:rPr>
              <a:t>教研室</a:t>
            </a:r>
            <a:endParaRPr lang="zh-CN" altLang="en-US" sz="2400" dirty="0">
              <a:latin typeface="方正苏新诗柳楷简体" panose="02000000000000000000" pitchFamily="2" charset="-122"/>
              <a:ea typeface="方正苏新诗柳楷简体" panose="02000000000000000000"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5603" name="TextBox 7"/>
          <p:cNvSpPr/>
          <p:nvPr/>
        </p:nvSpPr>
        <p:spPr>
          <a:xfrm>
            <a:off x="1500505" y="1285875"/>
            <a:ext cx="8941435" cy="1753235"/>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总结性评价</a:t>
            </a: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终结性评价</a:t>
            </a:r>
            <a:endPar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教学阶段结束时进行，对目标的实现程度作出的结论性评价。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如期末考试、毕业考试</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5604" name="图片 5" descr="timg (10).jpg"/>
          <p:cNvPicPr>
            <a:picLocks noChangeAspect="1"/>
          </p:cNvPicPr>
          <p:nvPr/>
        </p:nvPicPr>
        <p:blipFill>
          <a:blip r:embed="rId2"/>
          <a:stretch>
            <a:fillRect/>
          </a:stretch>
        </p:blipFill>
        <p:spPr>
          <a:xfrm>
            <a:off x="4572000" y="2895283"/>
            <a:ext cx="4143375" cy="3106737"/>
          </a:xfrm>
          <a:prstGeom prst="rect">
            <a:avLst/>
          </a:prstGeom>
          <a:noFill/>
          <a:ln w="9525">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6626" name="TextBox 7"/>
          <p:cNvSpPr/>
          <p:nvPr/>
        </p:nvSpPr>
        <p:spPr>
          <a:xfrm>
            <a:off x="1575435" y="1329055"/>
            <a:ext cx="6163310" cy="4523105"/>
          </a:xfrm>
          <a:prstGeom prst="rect">
            <a:avLst/>
          </a:prstGeom>
          <a:noFill/>
          <a:ln w="9525">
            <a:noFill/>
          </a:ln>
        </p:spPr>
        <p:txBody>
          <a:bodyPr wrap="square" anchor="t">
            <a:spAutoFit/>
          </a:bodyPr>
          <a:p>
            <a:pPr>
              <a:lnSpc>
                <a:spcPct val="150000"/>
              </a:lnSpc>
            </a:pP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二）</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按评价的基准分</a:t>
            </a:r>
            <a:endPar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绝对评价</a:t>
            </a: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 目标参照性</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以预定的目标为客观参照点，寻求评价对象达到客观标准的绝对位置的评价。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个体之间相互不进行比较，评价学生是否达到了客观标准要求及达到的程度。</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如中考、护士执业职格考试等</a:t>
            </a: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7651" name="图片 4" descr="timg (11).jpg"/>
          <p:cNvPicPr>
            <a:picLocks noChangeAspect="1"/>
          </p:cNvPicPr>
          <p:nvPr/>
        </p:nvPicPr>
        <p:blipFill>
          <a:blip r:embed="rId2"/>
          <a:stretch>
            <a:fillRect/>
          </a:stretch>
        </p:blipFill>
        <p:spPr>
          <a:xfrm>
            <a:off x="7622540" y="2783205"/>
            <a:ext cx="4184015" cy="278511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7650" name="TextBox 7"/>
          <p:cNvSpPr/>
          <p:nvPr/>
        </p:nvSpPr>
        <p:spPr>
          <a:xfrm>
            <a:off x="1438275" y="762000"/>
            <a:ext cx="10313035" cy="2861310"/>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                                                                                                                                                                                 2.</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相对评价</a:t>
            </a: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 常模参照性</a:t>
            </a:r>
            <a:r>
              <a:rPr lang="zh-CN" altLang="en-US" sz="2400" b="1"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4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以群体的平均水平为参照点，确定学生在群体中的相对位置。</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采用相对评分法，区分优劣，用于选拨、比较。比赛、竞争性质</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如高考、专升本考试、研究生考试、四六级</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考试、公务员等</a:t>
            </a: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custDataLst>
              <p:tags r:id="rId2"/>
            </p:custDataLst>
          </p:nvPr>
        </p:nvPicPr>
        <p:blipFill>
          <a:blip r:embed="rId3"/>
          <a:stretch>
            <a:fillRect/>
          </a:stretch>
        </p:blipFill>
        <p:spPr>
          <a:xfrm>
            <a:off x="4038600" y="3657600"/>
            <a:ext cx="4731385" cy="3149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pic>
        <p:nvPicPr>
          <p:cNvPr id="28673" name="图片 6" descr="timg (13).jpg"/>
          <p:cNvPicPr>
            <a:picLocks noChangeAspect="1"/>
          </p:cNvPicPr>
          <p:nvPr/>
        </p:nvPicPr>
        <p:blipFill>
          <a:blip r:embed="rId2"/>
          <a:stretch>
            <a:fillRect/>
          </a:stretch>
        </p:blipFill>
        <p:spPr>
          <a:xfrm>
            <a:off x="7283133" y="3244533"/>
            <a:ext cx="4321175" cy="2876550"/>
          </a:xfrm>
          <a:prstGeom prst="rect">
            <a:avLst/>
          </a:prstGeom>
          <a:noFill/>
          <a:ln w="9525">
            <a:noFill/>
          </a:ln>
        </p:spPr>
      </p:pic>
      <p:sp>
        <p:nvSpPr>
          <p:cNvPr id="28675" name="TextBox 7"/>
          <p:cNvSpPr/>
          <p:nvPr/>
        </p:nvSpPr>
        <p:spPr>
          <a:xfrm>
            <a:off x="1532255" y="1216025"/>
            <a:ext cx="9954260" cy="2861310"/>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个体内差异评价</a:t>
            </a:r>
            <a:endPar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个体的过去和现在、或个体的若干侧面相互比较。</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如期中和期末考试成绩比较；考试的理论成绩、实验操作成绩比较。</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体现尊重个体差异，进行因材施教；</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全面了解自己的学习发展情况并进行调节。</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9699" name="TextBox 6"/>
          <p:cNvSpPr/>
          <p:nvPr/>
        </p:nvSpPr>
        <p:spPr>
          <a:xfrm>
            <a:off x="1595755" y="1417320"/>
            <a:ext cx="29260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三、教学评价的功能</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29700" name="TextBox 7"/>
          <p:cNvSpPr/>
          <p:nvPr/>
        </p:nvSpPr>
        <p:spPr>
          <a:xfrm>
            <a:off x="4063048" y="2060575"/>
            <a:ext cx="6786562" cy="2306955"/>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、导向功能</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、调控功能</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、鉴定功能</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、激励功能</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9701" name="图片 10" descr="timg (1).jpg"/>
          <p:cNvPicPr>
            <a:picLocks noChangeAspect="1"/>
          </p:cNvPicPr>
          <p:nvPr/>
        </p:nvPicPr>
        <p:blipFill>
          <a:blip r:embed="rId2"/>
          <a:stretch>
            <a:fillRect/>
          </a:stretch>
        </p:blipFill>
        <p:spPr>
          <a:xfrm>
            <a:off x="2044065" y="4574540"/>
            <a:ext cx="7867650" cy="1896745"/>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3" name="TextBox 6"/>
          <p:cNvSpPr/>
          <p:nvPr/>
        </p:nvSpPr>
        <p:spPr>
          <a:xfrm>
            <a:off x="1838008" y="3635693"/>
            <a:ext cx="2492375" cy="400050"/>
          </a:xfrm>
          <a:prstGeom prst="rect">
            <a:avLst/>
          </a:prstGeom>
          <a:noFill/>
          <a:ln w="9525">
            <a:noFill/>
          </a:ln>
        </p:spPr>
        <p:txBody>
          <a:bodyPr wrap="none" anchor="t">
            <a:spAutoFit/>
          </a:bodyPr>
          <a:p>
            <a:r>
              <a:rPr lang="zh-CN" altLang="en-US" sz="2000" dirty="0">
                <a:solidFill>
                  <a:srgbClr val="000000"/>
                </a:solidFill>
                <a:latin typeface="Arial Rounded MT Bold" panose="020F0704030504030204" charset="0"/>
                <a:ea typeface="黑体" panose="02010609060101010101" pitchFamily="2" charset="-122"/>
                <a:sym typeface="Arial Rounded MT Bold" panose="020F0704030504030204" charset="0"/>
              </a:rPr>
              <a:t>一、学业评价的依据</a:t>
            </a:r>
            <a:endParaRPr lang="zh-CN" altLang="en-US" sz="20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30724" name="TextBox 7"/>
          <p:cNvSpPr/>
          <p:nvPr/>
        </p:nvSpPr>
        <p:spPr>
          <a:xfrm>
            <a:off x="1600200" y="1066800"/>
            <a:ext cx="9538335" cy="1753235"/>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根据一定的标准，运用恰当、有效的工具和途径，对学生的学习水平进行价值判断的过程。</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是衡量教学效果的主要标志；最常用的评价类型。</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0725" name="TextBox 8"/>
          <p:cNvSpPr/>
          <p:nvPr/>
        </p:nvSpPr>
        <p:spPr>
          <a:xfrm>
            <a:off x="2372043" y="4107180"/>
            <a:ext cx="8072437" cy="1476375"/>
          </a:xfrm>
          <a:prstGeom prst="rect">
            <a:avLst/>
          </a:prstGeom>
          <a:noFill/>
          <a:ln w="9525">
            <a:noFill/>
          </a:ln>
        </p:spPr>
        <p:txBody>
          <a:bodyPr wrap="square" anchor="t">
            <a:spAutoFit/>
          </a:bodyPr>
          <a:p>
            <a:pPr>
              <a:lnSpc>
                <a:spcPct val="150000"/>
              </a:lnSpc>
            </a:pPr>
            <a:r>
              <a:rPr lang="en-US" altLang="zh-CN" sz="20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教学目标</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hlinkClick r:id="rId2" action="ppaction://hlinkfile"/>
              </a:rPr>
              <a:t>教学计划</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中的培养目标和课程标准</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19459" name="图片 2"/>
          <p:cNvPicPr>
            <a:picLocks noChangeAspect="1"/>
          </p:cNvPicPr>
          <p:nvPr>
            <p:custDataLst>
              <p:tags r:id="rId3"/>
            </p:custDataLst>
          </p:nvPr>
        </p:nvPicPr>
        <p:blipFill>
          <a:blip r:embed="rId4"/>
          <a:stretch>
            <a:fillRect/>
          </a:stretch>
        </p:blipFill>
        <p:spPr>
          <a:xfrm>
            <a:off x="3581083" y="4851718"/>
            <a:ext cx="4379912" cy="1465262"/>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2" name="TextBox 8"/>
          <p:cNvSpPr/>
          <p:nvPr>
            <p:custDataLst>
              <p:tags r:id="rId2"/>
            </p:custDataLst>
          </p:nvPr>
        </p:nvSpPr>
        <p:spPr>
          <a:xfrm>
            <a:off x="2361883" y="1676400"/>
            <a:ext cx="8072437" cy="1938020"/>
          </a:xfrm>
          <a:prstGeom prst="rect">
            <a:avLst/>
          </a:prstGeom>
          <a:noFill/>
          <a:ln w="9525">
            <a:noFill/>
          </a:ln>
        </p:spPr>
        <p:txBody>
          <a:bodyPr wrap="square" anchor="t">
            <a:spAutoFit/>
          </a:bodyPr>
          <a:p>
            <a:pPr>
              <a:lnSpc>
                <a:spcPct val="150000"/>
              </a:lnSpc>
            </a:pP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课程标准</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具体的、可测量、可操作，试题、试卷等形式</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认知、技能、情感等三方面</a:t>
            </a: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认知可分为识记、理解、运用等三层次</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5" name="TextBox 8"/>
          <p:cNvSpPr/>
          <p:nvPr/>
        </p:nvSpPr>
        <p:spPr>
          <a:xfrm>
            <a:off x="1676083" y="1295400"/>
            <a:ext cx="8072437" cy="737235"/>
          </a:xfrm>
          <a:prstGeom prst="rect">
            <a:avLst/>
          </a:prstGeom>
          <a:noFill/>
          <a:ln w="9525">
            <a:noFill/>
          </a:ln>
        </p:spPr>
        <p:txBody>
          <a:bodyPr wrap="square" anchor="t">
            <a:spAutoFit/>
          </a:bodyPr>
          <a:p>
            <a:pPr>
              <a:lnSpc>
                <a:spcPct val="150000"/>
              </a:lnSpc>
            </a:pPr>
            <a:r>
              <a:rPr lang="en-US" altLang="zh-CN" sz="2800" dirty="0">
                <a:solidFill>
                  <a:schemeClr val="tx1"/>
                </a:solidFill>
                <a:latin typeface="宋体" panose="02010600030101010101" pitchFamily="2" charset="-122"/>
                <a:ea typeface="宋体" panose="02010600030101010101" pitchFamily="2" charset="-122"/>
                <a:sym typeface="宋体" panose="02010600030101010101" pitchFamily="2" charset="-122"/>
              </a:rPr>
              <a:t>2.</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评价目的和内容：</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2" name="流程图: 可选过程 1"/>
          <p:cNvSpPr/>
          <p:nvPr/>
        </p:nvSpPr>
        <p:spPr>
          <a:xfrm>
            <a:off x="3352800" y="2362200"/>
            <a:ext cx="1619250" cy="72326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rPr>
              <a:t>评价目的</a:t>
            </a:r>
            <a:endParaRPr lang="zh-CN" altLang="en-US" sz="2400">
              <a:solidFill>
                <a:schemeClr val="tx1"/>
              </a:solidFill>
            </a:endParaRPr>
          </a:p>
        </p:txBody>
      </p:sp>
      <p:sp>
        <p:nvSpPr>
          <p:cNvPr id="3" name="流程图: 可选过程 2"/>
          <p:cNvSpPr/>
          <p:nvPr>
            <p:custDataLst>
              <p:tags r:id="rId2"/>
            </p:custDataLst>
          </p:nvPr>
        </p:nvSpPr>
        <p:spPr>
          <a:xfrm>
            <a:off x="6858000" y="2367915"/>
            <a:ext cx="1752600" cy="71628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rPr>
              <a:t>评价</a:t>
            </a:r>
            <a:r>
              <a:rPr lang="zh-CN" altLang="en-US" sz="2400">
                <a:solidFill>
                  <a:schemeClr val="tx1"/>
                </a:solidFill>
              </a:rPr>
              <a:t>类型</a:t>
            </a:r>
            <a:endParaRPr lang="zh-CN" altLang="en-US" sz="2400">
              <a:solidFill>
                <a:schemeClr val="tx1"/>
              </a:solidFill>
            </a:endParaRPr>
          </a:p>
        </p:txBody>
      </p:sp>
      <p:sp>
        <p:nvSpPr>
          <p:cNvPr id="4" name="流程图: 可选过程 3"/>
          <p:cNvSpPr/>
          <p:nvPr>
            <p:custDataLst>
              <p:tags r:id="rId3"/>
            </p:custDataLst>
          </p:nvPr>
        </p:nvSpPr>
        <p:spPr>
          <a:xfrm>
            <a:off x="3219450" y="3962400"/>
            <a:ext cx="1752600" cy="67818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rPr>
              <a:t>评价</a:t>
            </a:r>
            <a:r>
              <a:rPr lang="zh-CN" altLang="en-US" sz="2400">
                <a:solidFill>
                  <a:schemeClr val="tx1"/>
                </a:solidFill>
              </a:rPr>
              <a:t>内容</a:t>
            </a:r>
            <a:endParaRPr lang="zh-CN" altLang="en-US" sz="2400">
              <a:solidFill>
                <a:schemeClr val="tx1"/>
              </a:solidFill>
            </a:endParaRPr>
          </a:p>
        </p:txBody>
      </p:sp>
      <p:sp>
        <p:nvSpPr>
          <p:cNvPr id="5" name="流程图: 可选过程 4"/>
          <p:cNvSpPr/>
          <p:nvPr>
            <p:custDataLst>
              <p:tags r:id="rId4"/>
            </p:custDataLst>
          </p:nvPr>
        </p:nvSpPr>
        <p:spPr>
          <a:xfrm>
            <a:off x="6934200" y="3962400"/>
            <a:ext cx="1752600" cy="72961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rPr>
              <a:t>评价</a:t>
            </a:r>
            <a:r>
              <a:rPr lang="zh-CN" altLang="en-US" sz="2400">
                <a:solidFill>
                  <a:schemeClr val="tx1"/>
                </a:solidFill>
              </a:rPr>
              <a:t>方法</a:t>
            </a:r>
            <a:endParaRPr lang="zh-CN" altLang="en-US" sz="2400">
              <a:solidFill>
                <a:schemeClr val="tx1"/>
              </a:solidFill>
            </a:endParaRPr>
          </a:p>
        </p:txBody>
      </p:sp>
      <p:sp>
        <p:nvSpPr>
          <p:cNvPr id="6" name="右箭头 5"/>
          <p:cNvSpPr/>
          <p:nvPr/>
        </p:nvSpPr>
        <p:spPr>
          <a:xfrm>
            <a:off x="5257800" y="2609215"/>
            <a:ext cx="1524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箭头 6"/>
          <p:cNvSpPr/>
          <p:nvPr>
            <p:custDataLst>
              <p:tags r:id="rId5"/>
            </p:custDataLst>
          </p:nvPr>
        </p:nvSpPr>
        <p:spPr>
          <a:xfrm>
            <a:off x="5191125" y="4191000"/>
            <a:ext cx="1524000" cy="179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3" name="TextBox 6"/>
          <p:cNvSpPr/>
          <p:nvPr/>
        </p:nvSpPr>
        <p:spPr>
          <a:xfrm>
            <a:off x="1823403" y="1269683"/>
            <a:ext cx="29260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二、学业评价的方法</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2" name="TextBox 8"/>
          <p:cNvSpPr/>
          <p:nvPr/>
        </p:nvSpPr>
        <p:spPr>
          <a:xfrm>
            <a:off x="3944303" y="2088833"/>
            <a:ext cx="4535487" cy="3322955"/>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（一）、考核法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（二）、观察法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（三）、问卷法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（四）、访谈法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（五）、自陈法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3795" name="TextBox 8"/>
          <p:cNvSpPr/>
          <p:nvPr/>
        </p:nvSpPr>
        <p:spPr>
          <a:xfrm>
            <a:off x="1694815" y="1238885"/>
            <a:ext cx="9664065" cy="2306955"/>
          </a:xfrm>
          <a:prstGeom prst="rect">
            <a:avLst/>
          </a:prstGeom>
          <a:noFill/>
          <a:ln w="9525">
            <a:noFill/>
          </a:ln>
        </p:spPr>
        <p:txBody>
          <a:bodyPr wrap="square" anchor="t">
            <a:spAutoFit/>
          </a:bodyPr>
          <a:p>
            <a:pPr>
              <a:lnSpc>
                <a:spcPct val="150000"/>
              </a:lnSpc>
            </a:pP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（一）考核法 </a:t>
            </a:r>
            <a:endPar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以某种形式提出问题，由考生用文字或语言作答，并以此做出质量判断。</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33796" name="TextBox 7"/>
          <p:cNvSpPr/>
          <p:nvPr>
            <p:custDataLst>
              <p:tags r:id="rId2"/>
            </p:custDataLst>
          </p:nvPr>
        </p:nvSpPr>
        <p:spPr>
          <a:xfrm>
            <a:off x="2978468" y="2857500"/>
            <a:ext cx="8358187" cy="1939925"/>
          </a:xfrm>
          <a:prstGeom prst="rect">
            <a:avLst/>
          </a:prstGeom>
          <a:noFill/>
          <a:ln w="9525">
            <a:noFill/>
          </a:ln>
        </p:spPr>
        <p:txBody>
          <a:bodyPr wrap="square" anchor="t" anchorCtr="0">
            <a:spAutoFit/>
          </a:bodyPr>
          <a:p>
            <a:pPr>
              <a:lnSpc>
                <a:spcPct val="150000"/>
              </a:lnSpc>
            </a:pPr>
            <a:r>
              <a:rPr lang="en-US" altLang="zh-CN" sz="20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、考查</a:t>
            </a:r>
            <a:endParaRPr lang="en-US" altLang="zh-CN" sz="20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无法定量或不必定量考核的课程，如实验、实习、选修课等；</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课堂提问、作业、课程论文、实验报告、试卷等形式；</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通过或不通过表示。</a:t>
            </a:r>
            <a:endParaRPr lang="zh-CN" altLang="en-US" dirty="0">
              <a:latin typeface="Arial Rounded MT Bold" panose="020F0704030504030204" charset="0"/>
              <a:ea typeface="宋体" panose="02010600030101010101" pitchFamily="2" charset="-122"/>
            </a:endParaRPr>
          </a:p>
        </p:txBody>
      </p:sp>
      <p:pic>
        <p:nvPicPr>
          <p:cNvPr id="33797" name="图片 9" descr="u=1819573057,4136295035&amp;fm=27&amp;gp=0.jpg"/>
          <p:cNvPicPr>
            <a:picLocks noChangeAspect="1"/>
          </p:cNvPicPr>
          <p:nvPr>
            <p:custDataLst>
              <p:tags r:id="rId3"/>
            </p:custDataLst>
          </p:nvPr>
        </p:nvPicPr>
        <p:blipFill>
          <a:blip r:embed="rId4"/>
          <a:stretch>
            <a:fillRect/>
          </a:stretch>
        </p:blipFill>
        <p:spPr>
          <a:xfrm>
            <a:off x="5621655" y="4357688"/>
            <a:ext cx="3743325" cy="1733550"/>
          </a:xfrm>
          <a:prstGeom prst="rect">
            <a:avLst/>
          </a:prstGeom>
          <a:noFill/>
          <a:ln w="9525">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9218" name="Rectangle 2"/>
          <p:cNvSpPr>
            <a:spLocks noGrp="1" noChangeArrowheads="1"/>
          </p:cNvSpPr>
          <p:nvPr>
            <p:ph type="title" idx="4294967295"/>
          </p:nvPr>
        </p:nvSpPr>
        <p:spPr>
          <a:xfrm>
            <a:off x="2811020" y="800436"/>
            <a:ext cx="6782592" cy="532413"/>
          </a:xfrm>
          <a:noFill/>
          <a:ln>
            <a:noFill/>
          </a:ln>
          <a:effectLst/>
          <a:sp3d prstMaterial="plastic"/>
        </p:spPr>
        <p:txBody>
          <a:bodyPr wrap="square" lIns="97412" tIns="48706" rIns="97412" bIns="48706" numCol="1"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主 要 内 容</a:t>
            </a:r>
            <a:endParaRPr kumimoji="0" lang="zh-CN" altLang="en-US" sz="4800" b="1" i="0" u="none" strike="noStrike" kern="1200" cap="none" spc="0" normalizeH="0" baseline="0" noProof="0" dirty="0">
              <a:ln>
                <a:noFill/>
              </a:ln>
              <a:solidFill>
                <a:srgbClr val="000000"/>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endParaRPr>
          </a:p>
        </p:txBody>
      </p:sp>
      <p:sp>
        <p:nvSpPr>
          <p:cNvPr id="10243" name="TextBox 4"/>
          <p:cNvSpPr/>
          <p:nvPr/>
        </p:nvSpPr>
        <p:spPr>
          <a:xfrm>
            <a:off x="3446463" y="1571308"/>
            <a:ext cx="6278880" cy="4030980"/>
          </a:xfrm>
          <a:prstGeom prst="rect">
            <a:avLst/>
          </a:prstGeom>
          <a:noFill/>
          <a:ln w="9525">
            <a:noFill/>
          </a:ln>
        </p:spPr>
        <p:txBody>
          <a:bodyPr wrap="none" anchor="t">
            <a:spAutoFit/>
          </a:bodyPr>
          <a:p>
            <a:pPr>
              <a:lnSpc>
                <a:spcPct val="200000"/>
              </a:lnSpc>
            </a:pPr>
            <a:r>
              <a:rPr lang="zh-CN" altLang="en-US" sz="3200" b="1" dirty="0">
                <a:solidFill>
                  <a:srgbClr val="000000"/>
                </a:solidFill>
                <a:latin typeface="宋体" panose="02010600030101010101" pitchFamily="2" charset="-122"/>
                <a:cs typeface="宋体" panose="02010600030101010101" pitchFamily="2" charset="-122"/>
                <a:sym typeface="Arial Rounded MT Bold" panose="020F0704030504030204" charset="0"/>
              </a:rPr>
              <a:t>第一节  教学评价概述</a:t>
            </a:r>
            <a:endParaRPr lang="en-US" altLang="zh-CN" sz="3200" b="1" dirty="0">
              <a:solidFill>
                <a:srgbClr val="000000"/>
              </a:solidFill>
              <a:latin typeface="宋体" panose="02010600030101010101" pitchFamily="2" charset="-122"/>
              <a:cs typeface="宋体" panose="02010600030101010101" pitchFamily="2" charset="-122"/>
              <a:sym typeface="Arial Rounded MT Bold" panose="020F0704030504030204" charset="0"/>
            </a:endParaRPr>
          </a:p>
          <a:p>
            <a:pPr>
              <a:lnSpc>
                <a:spcPct val="200000"/>
              </a:lnSpc>
            </a:pPr>
            <a:r>
              <a:rPr lang="zh-CN" altLang="en-US" sz="3200" b="1" dirty="0">
                <a:solidFill>
                  <a:srgbClr val="000000"/>
                </a:solidFill>
                <a:latin typeface="宋体" panose="02010600030101010101" pitchFamily="2" charset="-122"/>
                <a:cs typeface="宋体" panose="02010600030101010101" pitchFamily="2" charset="-122"/>
                <a:sym typeface="Arial Rounded MT Bold" panose="020F0704030504030204" charset="0"/>
              </a:rPr>
              <a:t>第二节  学生学习评价</a:t>
            </a:r>
            <a:endParaRPr lang="en-US" altLang="zh-CN" sz="3200" b="1" dirty="0">
              <a:solidFill>
                <a:srgbClr val="000000"/>
              </a:solidFill>
              <a:latin typeface="宋体" panose="02010600030101010101" pitchFamily="2" charset="-122"/>
              <a:cs typeface="宋体" panose="02010600030101010101" pitchFamily="2" charset="-122"/>
              <a:sym typeface="Arial Rounded MT Bold" panose="020F0704030504030204" charset="0"/>
            </a:endParaRPr>
          </a:p>
          <a:p>
            <a:pPr>
              <a:lnSpc>
                <a:spcPct val="200000"/>
              </a:lnSpc>
            </a:pPr>
            <a:r>
              <a:rPr lang="zh-CN" altLang="en-US" sz="3200" dirty="0">
                <a:solidFill>
                  <a:srgbClr val="000000"/>
                </a:solidFill>
                <a:latin typeface="宋体" panose="02010600030101010101" pitchFamily="2" charset="-122"/>
                <a:cs typeface="宋体" panose="02010600030101010101" pitchFamily="2" charset="-122"/>
                <a:sym typeface="Arial Rounded MT Bold" panose="020F0704030504030204" charset="0"/>
              </a:rPr>
              <a:t>第三节  学生临床护理能力的评价</a:t>
            </a:r>
            <a:endParaRPr lang="en-US" altLang="zh-CN" sz="3200" dirty="0">
              <a:solidFill>
                <a:srgbClr val="000000"/>
              </a:solidFill>
              <a:latin typeface="宋体" panose="02010600030101010101" pitchFamily="2" charset="-122"/>
              <a:cs typeface="宋体" panose="02010600030101010101" pitchFamily="2" charset="-122"/>
              <a:sym typeface="Arial Rounded MT Bold" panose="020F0704030504030204" charset="0"/>
            </a:endParaRPr>
          </a:p>
          <a:p>
            <a:pPr>
              <a:lnSpc>
                <a:spcPct val="200000"/>
              </a:lnSpc>
            </a:pPr>
            <a:r>
              <a:rPr lang="zh-CN" altLang="en-US" sz="3200" dirty="0">
                <a:solidFill>
                  <a:srgbClr val="000000"/>
                </a:solidFill>
                <a:latin typeface="宋体" panose="02010600030101010101" pitchFamily="2" charset="-122"/>
                <a:cs typeface="宋体" panose="02010600030101010101" pitchFamily="2" charset="-122"/>
                <a:sym typeface="Arial Rounded MT Bold" panose="020F0704030504030204" charset="0"/>
              </a:rPr>
              <a:t>第四节  教师课堂授课质量的评价</a:t>
            </a:r>
            <a:endParaRPr lang="zh-CN" altLang="en-US" sz="3200" dirty="0">
              <a:solidFill>
                <a:srgbClr val="000000"/>
              </a:solidFill>
              <a:latin typeface="宋体" panose="02010600030101010101" pitchFamily="2" charset="-122"/>
              <a:cs typeface="宋体" panose="02010600030101010101" pitchFamily="2" charset="-122"/>
              <a:sym typeface="Arial Rounded MT Bold" panose="020F070403050403020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4818" name="TextBox 7"/>
          <p:cNvSpPr/>
          <p:nvPr>
            <p:custDataLst>
              <p:tags r:id="rId2"/>
            </p:custDataLst>
          </p:nvPr>
        </p:nvSpPr>
        <p:spPr>
          <a:xfrm>
            <a:off x="2071688" y="1214438"/>
            <a:ext cx="6500812" cy="1198880"/>
          </a:xfrm>
          <a:prstGeom prst="rect">
            <a:avLst/>
          </a:prstGeom>
          <a:noFill/>
          <a:ln w="9525">
            <a:noFill/>
          </a:ln>
        </p:spPr>
        <p:txBody>
          <a:bodyPr wrap="square" anchor="t" anchorCtr="0">
            <a:spAutoFit/>
          </a:bodyPr>
          <a:p>
            <a:pPr>
              <a:lnSpc>
                <a:spcPct val="150000"/>
              </a:lnSpc>
            </a:pP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、考试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主要考核形式。定量分析。百分制</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4819" name="矩形 10"/>
          <p:cNvSpPr/>
          <p:nvPr>
            <p:custDataLst>
              <p:tags r:id="rId3"/>
            </p:custDataLst>
          </p:nvPr>
        </p:nvSpPr>
        <p:spPr>
          <a:xfrm>
            <a:off x="2514600" y="2413635"/>
            <a:ext cx="7002780" cy="1476375"/>
          </a:xfrm>
          <a:prstGeom prst="rect">
            <a:avLst/>
          </a:prstGeom>
          <a:noFill/>
          <a:ln w="9525">
            <a:noFill/>
          </a:ln>
        </p:spPr>
        <p:txBody>
          <a:bodyPr wrap="square" anchor="t" anchorCtr="0">
            <a:spAutoFit/>
          </a:bodyPr>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笔试：考核知识，试卷，应用最广。</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考试形式  </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口试：口语表达、应变能力，师生对话。</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操作考核：动作技能</a:t>
            </a: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4821" name="矩形 12"/>
          <p:cNvSpPr/>
          <p:nvPr>
            <p:custDataLst>
              <p:tags r:id="rId4"/>
            </p:custDataLst>
          </p:nvPr>
        </p:nvSpPr>
        <p:spPr>
          <a:xfrm>
            <a:off x="2214880" y="3984625"/>
            <a:ext cx="4572000" cy="1014730"/>
          </a:xfrm>
          <a:prstGeom prst="rect">
            <a:avLst/>
          </a:prstGeom>
          <a:noFill/>
          <a:ln w="9525">
            <a:noFill/>
          </a:ln>
        </p:spPr>
        <p:txBody>
          <a:bodyPr anchor="t" anchorCtr="0">
            <a:spAutoFit/>
          </a:bodyPr>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答卷要求：开卷、闭卷</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考试时间：期中、期末</a:t>
            </a: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4822" name="TextBox 13"/>
          <p:cNvSpPr/>
          <p:nvPr>
            <p:custDataLst>
              <p:tags r:id="rId5"/>
            </p:custDataLst>
          </p:nvPr>
        </p:nvSpPr>
        <p:spPr>
          <a:xfrm>
            <a:off x="2361883" y="5093970"/>
            <a:ext cx="6500812" cy="1198880"/>
          </a:xfrm>
          <a:prstGeom prst="rect">
            <a:avLst/>
          </a:prstGeom>
          <a:noFill/>
          <a:ln w="9525">
            <a:noFill/>
          </a:ln>
        </p:spPr>
        <p:txBody>
          <a:bodyPr wrap="square" anchor="t" anchorCtr="0">
            <a:spAutoFit/>
          </a:bodyPr>
          <a:p>
            <a:pPr>
              <a:lnSpc>
                <a:spcPct val="150000"/>
              </a:lnSpc>
            </a:pP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、答辩</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学术研究、探讨能力。  学位论文答辩</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34820" name="左大括号 11"/>
          <p:cNvSpPr/>
          <p:nvPr>
            <p:custDataLst>
              <p:tags r:id="rId6"/>
            </p:custDataLst>
          </p:nvPr>
        </p:nvSpPr>
        <p:spPr>
          <a:xfrm>
            <a:off x="3657283" y="2666683"/>
            <a:ext cx="285750" cy="1071562"/>
          </a:xfrm>
          <a:prstGeom prst="leftBrace">
            <a:avLst>
              <a:gd name="adj1" fmla="val 7951"/>
              <a:gd name="adj2" fmla="val 50000"/>
            </a:avLst>
          </a:prstGeom>
          <a:noFill/>
          <a:ln w="9525" cap="flat" cmpd="sng">
            <a:solidFill>
              <a:srgbClr val="FF0000"/>
            </a:solidFill>
            <a:prstDash val="solid"/>
            <a:bevel/>
            <a:headEnd type="none" w="med" len="med"/>
            <a:tailEnd type="none" w="med" len="med"/>
          </a:ln>
        </p:spPr>
        <p:txBody>
          <a:bodyPr anchor="ctr" anchorCtr="0"/>
          <a:p>
            <a:pPr algn="ctr"/>
            <a:endParaRPr lang="zh-CN" altLang="zh-CN">
              <a:latin typeface="Arial Rounded MT Bold" panose="020F070403050403020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3795" name="TextBox 8"/>
          <p:cNvSpPr/>
          <p:nvPr/>
        </p:nvSpPr>
        <p:spPr>
          <a:xfrm>
            <a:off x="1550035" y="1499870"/>
            <a:ext cx="9664065" cy="2861310"/>
          </a:xfrm>
          <a:prstGeom prst="rect">
            <a:avLst/>
          </a:prstGeom>
          <a:noFill/>
          <a:ln w="9525">
            <a:noFill/>
          </a:ln>
        </p:spPr>
        <p:txBody>
          <a:bodyPr wrap="square" anchor="t">
            <a:spAutoFit/>
          </a:bodyPr>
          <a:p>
            <a:pPr>
              <a:lnSpc>
                <a:spcPct val="150000"/>
              </a:lnSpc>
            </a:pPr>
            <a:r>
              <a:rPr lang="zh-CN" altLang="en-US" sz="2400" b="1" dirty="0">
                <a:solidFill>
                  <a:srgbClr val="FF0000"/>
                </a:solidFill>
                <a:latin typeface="宋体" panose="02010600030101010101" pitchFamily="2" charset="-122"/>
                <a:sym typeface="宋体" panose="02010600030101010101" pitchFamily="2" charset="-122"/>
              </a:rPr>
              <a:t>（二）、观察法</a:t>
            </a:r>
            <a:endPar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 是对评价对象在自然状态下的特定行为表现进行观察、考察、分析，从而获得第一手事实资料的方法</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对操作技能的考核、临床见习、实习的考核等</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35841" name="图片 10" descr="timg.jpg"/>
          <p:cNvPicPr>
            <a:picLocks noChangeAspect="1"/>
          </p:cNvPicPr>
          <p:nvPr/>
        </p:nvPicPr>
        <p:blipFill>
          <a:blip r:embed="rId2"/>
          <a:stretch>
            <a:fillRect/>
          </a:stretch>
        </p:blipFill>
        <p:spPr>
          <a:xfrm>
            <a:off x="3809365" y="3930015"/>
            <a:ext cx="4483100" cy="2493010"/>
          </a:xfrm>
          <a:prstGeom prst="rect">
            <a:avLst/>
          </a:prstGeom>
          <a:noFill/>
          <a:ln w="9525">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3795" name="TextBox 8"/>
          <p:cNvSpPr/>
          <p:nvPr/>
        </p:nvSpPr>
        <p:spPr>
          <a:xfrm>
            <a:off x="1550035" y="1499870"/>
            <a:ext cx="9664065" cy="2861310"/>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sym typeface="宋体" panose="02010600030101010101" pitchFamily="2" charset="-122"/>
              </a:rPr>
              <a:t>（三）、问卷法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sym typeface="宋体" panose="02010600030101010101" pitchFamily="2" charset="-122"/>
              </a:rPr>
              <a:t>是以精心设计的书面调查项目或问题，向被评价对象收集信息的方法。</a:t>
            </a:r>
            <a:endParaRPr lang="zh-CN" altLang="en-US" sz="2400" dirty="0">
              <a:solidFill>
                <a:srgbClr val="FF0000"/>
              </a:solidFill>
              <a:latin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sym typeface="宋体" panose="02010600030101010101" pitchFamily="2" charset="-122"/>
              </a:rPr>
              <a:t>封闭式（结构式）、非封闭式（非</a:t>
            </a:r>
            <a:r>
              <a:rPr lang="zh-CN" altLang="en-US" sz="2400" dirty="0">
                <a:solidFill>
                  <a:srgbClr val="FF0000"/>
                </a:solidFill>
                <a:latin typeface="宋体" panose="02010600030101010101" pitchFamily="2" charset="-122"/>
                <a:sym typeface="宋体" panose="02010600030101010101" pitchFamily="2" charset="-122"/>
              </a:rPr>
              <a:t>结构式）</a:t>
            </a:r>
            <a:endParaRPr lang="zh-CN" altLang="en-US" sz="2400" dirty="0">
              <a:solidFill>
                <a:srgbClr val="FF0000"/>
              </a:solidFill>
              <a:latin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对情感态度、兴趣、动机、职业认同感、人文关怀品质等方面的评价。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6866" name="TextBox 8"/>
          <p:cNvSpPr/>
          <p:nvPr/>
        </p:nvSpPr>
        <p:spPr>
          <a:xfrm>
            <a:off x="1710690" y="1082675"/>
            <a:ext cx="9083675" cy="3415030"/>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（四）访谈法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通过与被调查对象进行交谈而获取有关信息的方法。</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收集学生在学习态度、需求、观点等方面的信息</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个别访谈和集体访谈（</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座谈会）</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调查对象较少，灵活，双向交流，受访谈者特征影响较大</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36869" name="图片 2"/>
          <p:cNvPicPr>
            <a:picLocks noChangeAspect="1"/>
          </p:cNvPicPr>
          <p:nvPr/>
        </p:nvPicPr>
        <p:blipFill>
          <a:blip r:embed="rId2"/>
          <a:stretch>
            <a:fillRect/>
          </a:stretch>
        </p:blipFill>
        <p:spPr>
          <a:xfrm>
            <a:off x="3881120" y="3961130"/>
            <a:ext cx="4741863" cy="2673350"/>
          </a:xfrm>
          <a:prstGeom prst="rect">
            <a:avLst/>
          </a:prstGeom>
          <a:noFill/>
          <a:ln w="9525">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6866" name="TextBox 8"/>
          <p:cNvSpPr/>
          <p:nvPr/>
        </p:nvSpPr>
        <p:spPr>
          <a:xfrm>
            <a:off x="1710690" y="1082675"/>
            <a:ext cx="9083675" cy="3415030"/>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（五）</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自陈法</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评价者根据一定的标准对自己进行评价，即自我</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鉴定</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有利于全面收集信息形成准确判断；促使个人主动寻找问题、自我</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完善。</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自我调整学习计划的</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手段</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偏高的</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倾向</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100" name="图片 99"/>
          <p:cNvPicPr/>
          <p:nvPr/>
        </p:nvPicPr>
        <p:blipFill>
          <a:blip r:embed="rId2"/>
          <a:stretch>
            <a:fillRect/>
          </a:stretch>
        </p:blipFill>
        <p:spPr>
          <a:xfrm>
            <a:off x="6934200" y="2971800"/>
            <a:ext cx="2983865" cy="3807460"/>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7890" name="TextBox 6"/>
          <p:cNvSpPr/>
          <p:nvPr/>
        </p:nvSpPr>
        <p:spPr>
          <a:xfrm>
            <a:off x="1979930" y="1444625"/>
            <a:ext cx="3616325" cy="460375"/>
          </a:xfrm>
          <a:prstGeom prst="rect">
            <a:avLst/>
          </a:prstGeom>
          <a:noFill/>
          <a:ln w="9525">
            <a:noFill/>
          </a:ln>
        </p:spPr>
        <p:txBody>
          <a:bodyPr wrap="squar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三、试题类型及编制</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37891" name="TextBox 8"/>
          <p:cNvSpPr/>
          <p:nvPr/>
        </p:nvSpPr>
        <p:spPr>
          <a:xfrm>
            <a:off x="1606550" y="1929130"/>
            <a:ext cx="10331450" cy="3969385"/>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（一）试题类型</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客观题</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在编制时已经给出答案形式，格式固定，评分标准易于掌握，不</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受评卷者主观因素影响，测量识记、理解等较低层次的认知目标</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选择题、是非题、填空题、部分简答题</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 主观题</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考生根据试题要求，以自己的回答做出答案</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综合、评价等较高层次的认知目标</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论述题、病例分析、答辩以某种形式提出问题，由考生用文字 </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9939" name="TextBox 8"/>
          <p:cNvSpPr/>
          <p:nvPr>
            <p:custDataLst>
              <p:tags r:id="rId2"/>
            </p:custDataLst>
          </p:nvPr>
        </p:nvSpPr>
        <p:spPr>
          <a:xfrm>
            <a:off x="2057083" y="1499553"/>
            <a:ext cx="8358187" cy="4615815"/>
          </a:xfrm>
          <a:prstGeom prst="rect">
            <a:avLst/>
          </a:prstGeom>
          <a:noFill/>
          <a:ln w="9525">
            <a:noFill/>
          </a:ln>
        </p:spPr>
        <p:txBody>
          <a:bodyPr wrap="square" anchor="t" anchorCtr="0">
            <a:spAutoFit/>
          </a:bodyPr>
          <a:p>
            <a:pPr>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（二）试题的编制</a:t>
            </a:r>
            <a:endPar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gn="ctr">
              <a:lnSpc>
                <a:spcPct val="150000"/>
              </a:lnSpc>
            </a:pPr>
            <a:r>
              <a:rPr lang="zh-CN" altLang="en-US" sz="2800" dirty="0">
                <a:highlight>
                  <a:srgbClr val="FFFF00"/>
                </a:highlight>
                <a:latin typeface="宋体" panose="02010600030101010101" pitchFamily="2" charset="-122"/>
                <a:ea typeface="宋体" panose="02010600030101010101" pitchFamily="2" charset="-122"/>
                <a:sym typeface="宋体" panose="02010600030101010101" pitchFamily="2" charset="-122"/>
              </a:rPr>
              <a:t>选择题</a:t>
            </a:r>
            <a:endParaRPr lang="en-US" altLang="zh-CN" sz="2800" dirty="0">
              <a:latin typeface="宋体" panose="02010600030101010101" pitchFamily="2" charset="-122"/>
              <a:ea typeface="宋体" panose="02010600030101010101" pitchFamily="2" charset="-122"/>
              <a:sym typeface="宋体" panose="02010600030101010101" pitchFamily="2" charset="-122"/>
            </a:endParaRPr>
          </a:p>
          <a:p>
            <a:pPr algn="ct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是非题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gn="ct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填空题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gn="ct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简答题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gn="ct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论述题</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40963" name="TextBox 8"/>
          <p:cNvSpPr/>
          <p:nvPr>
            <p:custDataLst>
              <p:tags r:id="rId2"/>
            </p:custDataLst>
          </p:nvPr>
        </p:nvSpPr>
        <p:spPr>
          <a:xfrm>
            <a:off x="2347595" y="1499553"/>
            <a:ext cx="8358188" cy="2030095"/>
          </a:xfrm>
          <a:prstGeom prst="rect">
            <a:avLst/>
          </a:prstGeom>
          <a:noFill/>
          <a:ln w="9525">
            <a:noFill/>
          </a:ln>
        </p:spPr>
        <p:txBody>
          <a:bodyPr wrap="square" anchor="t" anchorCtr="0">
            <a:spAutoFit/>
          </a:bodyPr>
          <a:p>
            <a:pPr>
              <a:lnSpc>
                <a:spcPct val="150000"/>
              </a:lnSpc>
            </a:pP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选择题</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一般是由题干和供选择的</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4-5</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个答案组成，有一个或几个是正确或最佳答案。</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40964" name="矩形 7"/>
          <p:cNvSpPr/>
          <p:nvPr>
            <p:custDataLst>
              <p:tags r:id="rId3"/>
            </p:custDataLst>
          </p:nvPr>
        </p:nvSpPr>
        <p:spPr>
          <a:xfrm>
            <a:off x="2895283" y="3885883"/>
            <a:ext cx="7373937" cy="2030095"/>
          </a:xfrm>
          <a:prstGeom prst="rect">
            <a:avLst/>
          </a:prstGeom>
          <a:noFill/>
          <a:ln w="9525">
            <a:noFill/>
          </a:ln>
        </p:spPr>
        <p:txBody>
          <a:bodyPr wrap="square" anchor="t" anchorCtr="0">
            <a:spAutoFit/>
          </a:bodyPr>
          <a:p>
            <a:pPr>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最佳选择题（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A</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型题）、配伍题（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B</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型题）、复合选择题（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X</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41988" name="Rectangle 3"/>
          <p:cNvSpPr>
            <a:spLocks noGrp="1"/>
          </p:cNvSpPr>
          <p:nvPr>
            <p:ph type="subTitle" idx="1"/>
            <p:custDataLst>
              <p:tags r:id="rId2"/>
            </p:custDataLst>
          </p:nvPr>
        </p:nvSpPr>
        <p:spPr>
          <a:xfrm>
            <a:off x="2209800" y="1752600"/>
            <a:ext cx="6781800" cy="4135438"/>
          </a:xfrm>
        </p:spPr>
        <p:txBody>
          <a:bodyPr vert="horz" wrap="square" lIns="91440" tIns="45720" rIns="91440" bIns="45720" anchor="t" anchorCtr="0"/>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题干明确，措辞清楚</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选项≥</a:t>
            </a:r>
            <a:r>
              <a:rPr lang="en-US" altLang="zh-CN" sz="2400" kern="1200" dirty="0">
                <a:solidFill>
                  <a:schemeClr val="tx2"/>
                </a:solidFill>
                <a:latin typeface="楷体_GB2312" pitchFamily="49" charset="-122"/>
                <a:ea typeface="楷体_GB2312" pitchFamily="49" charset="-122"/>
                <a:cs typeface="+mn-cs"/>
                <a:sym typeface="Arial Rounded MT Bold" panose="020F0704030504030204" charset="0"/>
              </a:rPr>
              <a:t>4</a:t>
            </a: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项</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文字表达简练，且详简一致</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命题中的否定词表达应醒目</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增加干扰性</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注意选项顺序</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慎用</a:t>
            </a:r>
            <a:r>
              <a:rPr lang="zh-CN" altLang="en-US" sz="2400" kern="1200" dirty="0">
                <a:solidFill>
                  <a:schemeClr val="tx2"/>
                </a:solidFill>
                <a:latin typeface="宋体" panose="02010600030101010101" pitchFamily="2" charset="-122"/>
                <a:ea typeface="楷体_GB2312" pitchFamily="49" charset="-122"/>
                <a:cs typeface="+mn-cs"/>
                <a:sym typeface="Arial Rounded MT Bold" panose="020F0704030504030204" charset="0"/>
              </a:rPr>
              <a:t>“</a:t>
            </a: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以上皆错</a:t>
            </a:r>
            <a:r>
              <a:rPr lang="zh-CN" altLang="en-US" sz="2400" kern="1200" dirty="0">
                <a:solidFill>
                  <a:schemeClr val="tx2"/>
                </a:solidFill>
                <a:latin typeface="宋体" panose="02010600030101010101" pitchFamily="2" charset="-122"/>
                <a:ea typeface="楷体_GB2312" pitchFamily="49" charset="-122"/>
                <a:cs typeface="+mn-cs"/>
                <a:sym typeface="Arial Rounded MT Bold" panose="020F0704030504030204" charset="0"/>
              </a:rPr>
              <a:t>”</a:t>
            </a: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和</a:t>
            </a:r>
            <a:r>
              <a:rPr lang="zh-CN" altLang="en-US" sz="2400" kern="1200" dirty="0">
                <a:solidFill>
                  <a:schemeClr val="tx2"/>
                </a:solidFill>
                <a:latin typeface="宋体" panose="02010600030101010101" pitchFamily="2" charset="-122"/>
                <a:ea typeface="楷体_GB2312" pitchFamily="49" charset="-122"/>
                <a:cs typeface="+mn-cs"/>
                <a:sym typeface="Arial Rounded MT Bold" panose="020F0704030504030204" charset="0"/>
              </a:rPr>
              <a:t>“</a:t>
            </a: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以上皆对</a:t>
            </a:r>
            <a:r>
              <a:rPr lang="zh-CN" altLang="en-US" sz="2400" kern="1200" dirty="0">
                <a:solidFill>
                  <a:schemeClr val="tx2"/>
                </a:solidFill>
                <a:latin typeface="宋体" panose="02010600030101010101" pitchFamily="2" charset="-122"/>
                <a:ea typeface="楷体_GB2312" pitchFamily="49" charset="-122"/>
                <a:cs typeface="+mn-cs"/>
                <a:sym typeface="Arial Rounded MT Bold" panose="020F0704030504030204" charset="0"/>
              </a:rPr>
              <a:t>”</a:t>
            </a: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选项</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50000"/>
              </a:lnSpc>
              <a:buClr>
                <a:srgbClr val="CC00FF"/>
              </a:buClr>
              <a:buSzPct val="120000"/>
            </a:pPr>
            <a:r>
              <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rPr>
              <a:t>避免暗示</a:t>
            </a: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a:p>
            <a:pPr defTabSz="0">
              <a:lnSpc>
                <a:spcPct val="120000"/>
              </a:lnSpc>
            </a:pPr>
            <a:endParaRPr lang="zh-CN" altLang="en-US" sz="2400" kern="1200" dirty="0">
              <a:solidFill>
                <a:schemeClr val="tx2"/>
              </a:solidFill>
              <a:latin typeface="楷体_GB2312" pitchFamily="49" charset="-122"/>
              <a:ea typeface="楷体_GB2312" pitchFamily="49" charset="-122"/>
              <a:cs typeface="+mn-cs"/>
              <a:sym typeface="Arial Rounded MT Bold" panose="020F0704030504030204" charset="0"/>
            </a:endParaRPr>
          </a:p>
        </p:txBody>
      </p:sp>
      <p:sp>
        <p:nvSpPr>
          <p:cNvPr id="41989" name="Text Box 9"/>
          <p:cNvSpPr txBox="1"/>
          <p:nvPr>
            <p:custDataLst>
              <p:tags r:id="rId3"/>
            </p:custDataLst>
          </p:nvPr>
        </p:nvSpPr>
        <p:spPr>
          <a:xfrm>
            <a:off x="1993900" y="1033463"/>
            <a:ext cx="4535488" cy="521970"/>
          </a:xfrm>
          <a:prstGeom prst="rect">
            <a:avLst/>
          </a:prstGeom>
          <a:noFill/>
          <a:ln w="9525">
            <a:noFill/>
          </a:ln>
        </p:spPr>
        <p:txBody>
          <a:bodyPr anchor="t" anchorCtr="0">
            <a:spAutoFit/>
          </a:bodyPr>
          <a:p>
            <a:pPr algn="ctr">
              <a:spcBef>
                <a:spcPct val="50000"/>
              </a:spcBef>
              <a:buSzPct val="75000"/>
              <a:buBlip>
                <a:blip r:embed="rId4"/>
              </a:buBlip>
            </a:pPr>
            <a:r>
              <a:rPr lang="en-US" altLang="zh-CN" sz="2800" b="1" dirty="0">
                <a:latin typeface="Arial Rounded MT Bold" panose="020F0704030504030204" charset="0"/>
                <a:ea typeface="宋体" panose="02010600030101010101" pitchFamily="2" charset="-122"/>
              </a:rPr>
              <a:t> (1)</a:t>
            </a:r>
            <a:r>
              <a:rPr lang="zh-CN" altLang="en-US" sz="2800" b="1" dirty="0">
                <a:latin typeface="Arial Rounded MT Bold" panose="020F0704030504030204" charset="0"/>
                <a:ea typeface="宋体" panose="02010600030101010101" pitchFamily="2" charset="-122"/>
              </a:rPr>
              <a:t>选择题编制的原则</a:t>
            </a:r>
            <a:endParaRPr lang="zh-CN" altLang="en-US" sz="2800" b="1" dirty="0">
              <a:latin typeface="Arial Rounded MT Bold" panose="020F070403050403020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43011" name="矩形 7"/>
          <p:cNvSpPr/>
          <p:nvPr>
            <p:custDataLst>
              <p:tags r:id="rId2"/>
            </p:custDataLst>
          </p:nvPr>
        </p:nvSpPr>
        <p:spPr>
          <a:xfrm>
            <a:off x="1835150" y="1557655"/>
            <a:ext cx="10788650" cy="3322955"/>
          </a:xfrm>
          <a:prstGeom prst="rect">
            <a:avLst/>
          </a:prstGeom>
          <a:noFill/>
          <a:ln w="9525">
            <a:noFill/>
          </a:ln>
        </p:spPr>
        <p:txBody>
          <a:bodyPr wrap="square" anchor="t" anchorCtr="0">
            <a:spAutoFit/>
          </a:bodyPr>
          <a:p>
            <a:pPr>
              <a:lnSpc>
                <a:spcPct val="150000"/>
              </a:lnSpc>
            </a:pPr>
            <a:r>
              <a:rPr lang="en-US" altLang="zh-CN" sz="2800" dirty="0">
                <a:latin typeface="宋体" panose="02010600030101010101" pitchFamily="2" charset="-122"/>
                <a:ea typeface="宋体" panose="02010600030101010101" pitchFamily="2" charset="-122"/>
                <a:sym typeface="宋体" panose="02010600030101010101" pitchFamily="2" charset="-122"/>
              </a:rPr>
              <a:t>(2)</a:t>
            </a:r>
            <a:r>
              <a:rPr lang="zh-CN" altLang="en-US" sz="2800" dirty="0">
                <a:latin typeface="宋体" panose="02010600030101010101" pitchFamily="2" charset="-122"/>
                <a:ea typeface="宋体" panose="02010600030101010101" pitchFamily="2" charset="-122"/>
                <a:sym typeface="宋体" panose="02010600030101010101" pitchFamily="2" charset="-122"/>
              </a:rPr>
              <a:t>参考样例</a:t>
            </a:r>
            <a:endParaRPr lang="zh-CN" altLang="en-US" sz="2800" dirty="0">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最佳选择题（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A</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A1</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：一个题干和</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4-5</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个备选答案</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A2</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：题干为病例，</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 4-5</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个备选答案</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A3</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：题干为病例，</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2-3</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道与病例相关的</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A1</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型题</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8197" name="Rectangle 5"/>
          <p:cNvSpPr>
            <a:spLocks noGrp="1" noChangeArrowheads="1"/>
          </p:cNvSpPr>
          <p:nvPr>
            <p:ph type="title"/>
          </p:nvPr>
        </p:nvSpPr>
        <p:spPr>
          <a:xfrm>
            <a:off x="2725041" y="590531"/>
            <a:ext cx="8229438" cy="1142699"/>
          </a:xfrm>
          <a:noFill/>
          <a:ln>
            <a:noFill/>
          </a:ln>
          <a:effectLst/>
          <a:sp3d prstMaterial="plastic"/>
        </p:spPr>
        <p:txBody>
          <a:bodyPr vert="horz" wrap="square" lIns="97412" tIns="48706" rIns="97412" bIns="48706" numCol="1" rtlCol="0" anchor="ctr" anchorCtr="0" compatLnSpc="1">
            <a:norm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教学目标</a:t>
            </a:r>
            <a:endParaRPr kumimoji="0" lang="zh-CN" altLang="en-US" sz="44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endParaRPr>
          </a:p>
        </p:txBody>
      </p:sp>
      <p:sp>
        <p:nvSpPr>
          <p:cNvPr id="39941" name="Text Box 7"/>
          <p:cNvSpPr txBox="1"/>
          <p:nvPr/>
        </p:nvSpPr>
        <p:spPr>
          <a:xfrm>
            <a:off x="2209800" y="1733550"/>
            <a:ext cx="8868410" cy="3397250"/>
          </a:xfrm>
          <a:prstGeom prst="rect">
            <a:avLst/>
          </a:prstGeom>
          <a:noFill/>
          <a:ln w="9525">
            <a:noFill/>
          </a:ln>
        </p:spPr>
        <p:txBody>
          <a:bodyPr wrap="square" lIns="97412" tIns="48706" rIns="97412" bIns="48706" anchor="t" anchorCtr="0">
            <a:spAutoFit/>
          </a:bodyPr>
          <a:p>
            <a:pPr>
              <a:lnSpc>
                <a:spcPct val="150000"/>
              </a:lnSpc>
            </a:pPr>
            <a:r>
              <a:rPr lang="zh-CN" altLang="en-US" sz="2400" b="1" dirty="0">
                <a:solidFill>
                  <a:srgbClr val="000000"/>
                </a:solidFill>
                <a:latin typeface="宋体" panose="02010600030101010101" pitchFamily="2" charset="-122"/>
                <a:sym typeface="宋体" panose="02010600030101010101" pitchFamily="2" charset="-122"/>
              </a:rPr>
              <a:t>知识</a:t>
            </a:r>
            <a:r>
              <a:rPr lang="zh-CN" altLang="en-US" sz="2400" b="1" dirty="0">
                <a:solidFill>
                  <a:srgbClr val="000000"/>
                </a:solidFill>
                <a:latin typeface="宋体" panose="02010600030101010101" pitchFamily="2" charset="-122"/>
                <a:sym typeface="宋体" panose="02010600030101010101" pitchFamily="2" charset="-122"/>
              </a:rPr>
              <a:t>目标</a:t>
            </a:r>
            <a:endParaRPr lang="zh-CN" altLang="en-US" sz="2400" b="1" dirty="0">
              <a:solidFill>
                <a:srgbClr val="000000"/>
              </a:solidFill>
              <a:latin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掌握教学评价的概念、分类；各种方法的使用范围、特点</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b="1" dirty="0">
                <a:solidFill>
                  <a:srgbClr val="000000"/>
                </a:solidFill>
                <a:latin typeface="宋体" panose="02010600030101010101" pitchFamily="2" charset="-122"/>
                <a:sym typeface="宋体" panose="02010600030101010101" pitchFamily="2" charset="-122"/>
              </a:rPr>
              <a:t>能力目标</a:t>
            </a:r>
            <a:endParaRPr lang="zh-CN" altLang="en-US" sz="2400" b="1" dirty="0">
              <a:solidFill>
                <a:srgbClr val="000000"/>
              </a:solidFill>
              <a:latin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sym typeface="宋体" panose="02010600030101010101" pitchFamily="2" charset="-122"/>
              </a:rPr>
              <a:t>能够根据护理</a:t>
            </a:r>
            <a:r>
              <a:rPr lang="zh-CN" altLang="en-US" sz="2400" dirty="0">
                <a:solidFill>
                  <a:srgbClr val="000000"/>
                </a:solidFill>
                <a:latin typeface="宋体" panose="02010600030101010101" pitchFamily="2" charset="-122"/>
                <a:sym typeface="宋体" panose="02010600030101010101" pitchFamily="2" charset="-122"/>
              </a:rPr>
              <a:t>教学课程特点和要求，选择合适的学业评价</a:t>
            </a:r>
            <a:r>
              <a:rPr lang="zh-CN" altLang="en-US" sz="2400" dirty="0">
                <a:solidFill>
                  <a:srgbClr val="000000"/>
                </a:solidFill>
                <a:latin typeface="宋体" panose="02010600030101010101" pitchFamily="2" charset="-122"/>
                <a:sym typeface="宋体" panose="02010600030101010101" pitchFamily="2" charset="-122"/>
              </a:rPr>
              <a:t>方法</a:t>
            </a:r>
            <a:endParaRPr lang="zh-CN" altLang="en-US" sz="2400" dirty="0">
              <a:solidFill>
                <a:srgbClr val="000000"/>
              </a:solidFill>
              <a:latin typeface="宋体" panose="02010600030101010101" pitchFamily="2" charset="-122"/>
              <a:sym typeface="宋体" panose="02010600030101010101" pitchFamily="2" charset="-122"/>
            </a:endParaRPr>
          </a:p>
          <a:p>
            <a:pPr>
              <a:lnSpc>
                <a:spcPct val="150000"/>
              </a:lnSpc>
              <a:spcBef>
                <a:spcPts val="0"/>
              </a:spcBef>
            </a:pPr>
            <a:r>
              <a:rPr lang="zh-CN" altLang="en-US" sz="2400" b="1" dirty="0">
                <a:solidFill>
                  <a:srgbClr val="000000"/>
                </a:solidFill>
                <a:latin typeface="宋体" panose="02010600030101010101" pitchFamily="2" charset="-122"/>
                <a:sym typeface="宋体" panose="02010600030101010101" pitchFamily="2" charset="-122"/>
              </a:rPr>
              <a:t>情感目标</a:t>
            </a:r>
            <a:endParaRPr lang="zh-CN" altLang="en-US" sz="2400" b="1" dirty="0">
              <a:solidFill>
                <a:srgbClr val="000000"/>
              </a:solidFill>
              <a:latin typeface="宋体" panose="02010600030101010101" pitchFamily="2" charset="-122"/>
              <a:sym typeface="宋体" panose="02010600030101010101" pitchFamily="2" charset="-122"/>
            </a:endParaRPr>
          </a:p>
          <a:p>
            <a:pPr>
              <a:lnSpc>
                <a:spcPct val="150000"/>
              </a:lnSpc>
              <a:spcBef>
                <a:spcPts val="0"/>
              </a:spcBef>
            </a:pPr>
            <a:r>
              <a:rPr lang="zh-CN" altLang="en-US" sz="2300" dirty="0">
                <a:sym typeface="Arial" panose="020B0604020202020204" pitchFamily="34" charset="0"/>
              </a:rPr>
              <a:t>理解价值观在教育评价中的作用的护理护理教育改革的必要性</a:t>
            </a:r>
            <a:r>
              <a:rPr lang="zh-CN" altLang="en-US" sz="2300" dirty="0">
                <a:latin typeface="Lucida Sans Unicode" panose="020B0602030504020204" pitchFamily="34" charset="0"/>
                <a:ea typeface="黑体" panose="02010609060101010101" pitchFamily="2" charset="-122"/>
                <a:sym typeface="Arial" panose="020B0604020202020204" pitchFamily="34" charset="0"/>
              </a:rPr>
              <a:t> </a:t>
            </a:r>
            <a:endParaRPr lang="zh-CN" altLang="en-US" sz="2300" dirty="0">
              <a:latin typeface="Lucida Sans Unicode" panose="020B0602030504020204" pitchFamily="34" charset="0"/>
              <a:ea typeface="黑体" panose="02010609060101010101" pitchFamily="2" charset="-122"/>
              <a:sym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showMasterSp="0">
  <p:cSld>
    <p:bg>
      <p:bgPr>
        <a:blipFill>
          <a:blip r:embed="rId1"/>
          <a:stretch>
            <a:fillRect/>
          </a:stretch>
        </a:blipFill>
        <a:effectLst/>
      </p:bgPr>
    </p:bg>
    <p:spTree>
      <p:nvGrpSpPr>
        <p:cNvPr id="1" name=""/>
        <p:cNvGrpSpPr/>
        <p:nvPr/>
      </p:nvGrpSpPr>
      <p:grpSpPr/>
      <p:sp>
        <p:nvSpPr>
          <p:cNvPr id="44033" name="灯片编号占位符 3"/>
          <p:cNvSpPr>
            <a:spLocks noGrp="1"/>
          </p:cNvSpPr>
          <p:nvPr/>
        </p:nvSpPr>
        <p:spPr>
          <a:xfrm>
            <a:off x="8077200" y="6245225"/>
            <a:ext cx="2133600" cy="476250"/>
          </a:xfrm>
          <a:prstGeom prst="rect">
            <a:avLst/>
          </a:prstGeom>
          <a:noFill/>
          <a:ln w="9525">
            <a:noFill/>
          </a:ln>
        </p:spPr>
        <p:txBody>
          <a:bodyPr anchor="t" anchorCtr="0"/>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44034" name="Rectangle 2"/>
          <p:cNvSpPr>
            <a:spLocks noRot="1"/>
          </p:cNvSpPr>
          <p:nvPr/>
        </p:nvSpPr>
        <p:spPr>
          <a:xfrm>
            <a:off x="1990725" y="0"/>
            <a:ext cx="7821613" cy="1143000"/>
          </a:xfrm>
          <a:prstGeom prst="rect">
            <a:avLst/>
          </a:prstGeom>
          <a:noFill/>
          <a:ln w="9525">
            <a:noFill/>
          </a:ln>
        </p:spPr>
        <p:txBody>
          <a:bodyPr wrap="square" anchor="ctr" anchorCtr="0"/>
          <a:p>
            <a:pPr algn="ctr"/>
            <a:r>
              <a:rPr lang="zh-CN" altLang="en-US" sz="4000" b="1" i="1" dirty="0">
                <a:solidFill>
                  <a:schemeClr val="tx2"/>
                </a:solidFill>
                <a:latin typeface="Arial" panose="020B0604020202020204" pitchFamily="34" charset="0"/>
                <a:ea typeface="黑体" panose="02010609060101010101" pitchFamily="2" charset="-122"/>
                <a:sym typeface="Arial" panose="020B0604020202020204" pitchFamily="34" charset="0"/>
              </a:rPr>
              <a:t>第二节  学生学习评价</a:t>
            </a:r>
            <a:endParaRPr lang="zh-CN" altLang="en-US" dirty="0">
              <a:latin typeface="Arial Rounded MT Bold" panose="020F0704030504030204" charset="0"/>
              <a:ea typeface="宋体" panose="02010600030101010101" pitchFamily="2" charset="-122"/>
            </a:endParaRPr>
          </a:p>
        </p:txBody>
      </p:sp>
      <p:pic>
        <p:nvPicPr>
          <p:cNvPr id="44035" name="Picture 2"/>
          <p:cNvPicPr>
            <a:picLocks noChangeAspect="1"/>
          </p:cNvPicPr>
          <p:nvPr/>
        </p:nvPicPr>
        <p:blipFill>
          <a:blip r:embed="rId2"/>
          <a:stretch>
            <a:fillRect/>
          </a:stretch>
        </p:blipFill>
        <p:spPr>
          <a:xfrm>
            <a:off x="1524000" y="1285875"/>
            <a:ext cx="9144000" cy="4786313"/>
          </a:xfrm>
          <a:prstGeom prst="rect">
            <a:avLst/>
          </a:prstGeom>
          <a:noFill/>
          <a:ln w="9525">
            <a:noFill/>
          </a:ln>
        </p:spPr>
      </p:pic>
      <p:sp>
        <p:nvSpPr>
          <p:cNvPr id="44036" name="灯片编号占位符 1"/>
          <p:cNvSpPr/>
          <p:nvPr>
            <p:ph type="sldNum" sz="quarter" idx="12"/>
          </p:nvPr>
        </p:nvSpPr>
        <p:spPr/>
        <p:txBody>
          <a:bodyPr wrap="square" anchor="t"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showMasterSp="0">
  <p:cSld>
    <p:bg>
      <p:bgPr>
        <a:blipFill>
          <a:blip r:embed="rId1"/>
          <a:stretch>
            <a:fillRect/>
          </a:stretch>
        </a:blipFill>
        <a:effectLst/>
      </p:bgPr>
    </p:bg>
    <p:spTree>
      <p:nvGrpSpPr>
        <p:cNvPr id="1" name=""/>
        <p:cNvGrpSpPr/>
        <p:nvPr/>
      </p:nvGrpSpPr>
      <p:grpSpPr/>
      <p:sp>
        <p:nvSpPr>
          <p:cNvPr id="45057" name="灯片编号占位符 3"/>
          <p:cNvSpPr>
            <a:spLocks noGrp="1"/>
          </p:cNvSpPr>
          <p:nvPr/>
        </p:nvSpPr>
        <p:spPr>
          <a:xfrm>
            <a:off x="8077200" y="6245225"/>
            <a:ext cx="2133600" cy="476250"/>
          </a:xfrm>
          <a:prstGeom prst="rect">
            <a:avLst/>
          </a:prstGeom>
          <a:noFill/>
          <a:ln w="9525">
            <a:noFill/>
          </a:ln>
        </p:spPr>
        <p:txBody>
          <a:bodyPr anchor="t" anchorCtr="0"/>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45058" name="Rectangle 2"/>
          <p:cNvSpPr>
            <a:spLocks noRot="1"/>
          </p:cNvSpPr>
          <p:nvPr/>
        </p:nvSpPr>
        <p:spPr>
          <a:xfrm>
            <a:off x="1990725" y="0"/>
            <a:ext cx="7821613" cy="1143000"/>
          </a:xfrm>
          <a:prstGeom prst="rect">
            <a:avLst/>
          </a:prstGeom>
          <a:noFill/>
          <a:ln w="9525">
            <a:noFill/>
          </a:ln>
        </p:spPr>
        <p:txBody>
          <a:bodyPr wrap="square" anchor="ctr" anchorCtr="0"/>
          <a:p>
            <a:pPr algn="ctr"/>
            <a:r>
              <a:rPr lang="zh-CN" altLang="en-US" sz="4000" b="1" i="1" dirty="0">
                <a:solidFill>
                  <a:schemeClr val="tx2"/>
                </a:solidFill>
                <a:latin typeface="Arial" panose="020B0604020202020204" pitchFamily="34" charset="0"/>
                <a:ea typeface="黑体" panose="02010609060101010101" pitchFamily="2" charset="-122"/>
                <a:sym typeface="Arial" panose="020B0604020202020204" pitchFamily="34" charset="0"/>
              </a:rPr>
              <a:t>第二节  学生学习评价</a:t>
            </a:r>
            <a:endParaRPr lang="zh-CN" altLang="en-US" dirty="0">
              <a:latin typeface="Arial Rounded MT Bold" panose="020F0704030504030204" charset="0"/>
              <a:ea typeface="宋体" panose="02010600030101010101" pitchFamily="2" charset="-122"/>
            </a:endParaRPr>
          </a:p>
        </p:txBody>
      </p:sp>
      <p:pic>
        <p:nvPicPr>
          <p:cNvPr id="45059" name="Picture 1" descr="C:\Users\Administrator\AppData\Roaming\Tencent\Users\281042446\QQ\WinTemp\RichOle\E(~%1VJ7R~Q2{MZ~)XCJS%9.png"/>
          <p:cNvPicPr>
            <a:picLocks noChangeAspect="1"/>
          </p:cNvPicPr>
          <p:nvPr/>
        </p:nvPicPr>
        <p:blipFill>
          <a:blip r:embed="rId2"/>
          <a:stretch>
            <a:fillRect/>
          </a:stretch>
        </p:blipFill>
        <p:spPr>
          <a:xfrm>
            <a:off x="1524000" y="1071563"/>
            <a:ext cx="9144000" cy="5000625"/>
          </a:xfrm>
          <a:prstGeom prst="rect">
            <a:avLst/>
          </a:prstGeom>
          <a:noFill/>
          <a:ln w="9525">
            <a:noFill/>
          </a:ln>
        </p:spPr>
      </p:pic>
      <p:sp>
        <p:nvSpPr>
          <p:cNvPr id="45060" name="灯片编号占位符 1"/>
          <p:cNvSpPr/>
          <p:nvPr>
            <p:ph type="sldNum" sz="quarter" idx="12"/>
          </p:nvPr>
        </p:nvSpPr>
        <p:spPr/>
        <p:txBody>
          <a:bodyPr wrap="square" anchor="t"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3" name="矩形 2"/>
          <p:cNvSpPr/>
          <p:nvPr/>
        </p:nvSpPr>
        <p:spPr>
          <a:xfrm>
            <a:off x="1990725" y="3943350"/>
            <a:ext cx="8353425" cy="1944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show="0" showMasterSp="0">
  <p:cSld>
    <p:bg>
      <p:bgPr>
        <a:blipFill>
          <a:blip r:embed="rId1"/>
          <a:stretch>
            <a:fillRect/>
          </a:stretch>
        </a:blipFill>
        <a:effectLst/>
      </p:bgPr>
    </p:bg>
    <p:spTree>
      <p:nvGrpSpPr>
        <p:cNvPr id="1" name=""/>
        <p:cNvGrpSpPr/>
        <p:nvPr/>
      </p:nvGrpSpPr>
      <p:grpSpPr/>
      <p:sp>
        <p:nvSpPr>
          <p:cNvPr id="46081" name="灯片编号占位符 3"/>
          <p:cNvSpPr>
            <a:spLocks noGrp="1"/>
          </p:cNvSpPr>
          <p:nvPr/>
        </p:nvSpPr>
        <p:spPr>
          <a:xfrm>
            <a:off x="8077200" y="6245225"/>
            <a:ext cx="2133600" cy="476250"/>
          </a:xfrm>
          <a:prstGeom prst="rect">
            <a:avLst/>
          </a:prstGeom>
          <a:noFill/>
          <a:ln w="9525">
            <a:noFill/>
          </a:ln>
        </p:spPr>
        <p:txBody>
          <a:bodyPr anchor="t" anchorCtr="0"/>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46082" name="Rectangle 2"/>
          <p:cNvSpPr>
            <a:spLocks noRot="1"/>
          </p:cNvSpPr>
          <p:nvPr/>
        </p:nvSpPr>
        <p:spPr>
          <a:xfrm>
            <a:off x="1990725" y="0"/>
            <a:ext cx="7821613" cy="1143000"/>
          </a:xfrm>
          <a:prstGeom prst="rect">
            <a:avLst/>
          </a:prstGeom>
          <a:noFill/>
          <a:ln w="9525">
            <a:noFill/>
          </a:ln>
        </p:spPr>
        <p:txBody>
          <a:bodyPr wrap="square" anchor="ctr" anchorCtr="0"/>
          <a:p>
            <a:pPr algn="ctr"/>
            <a:r>
              <a:rPr lang="zh-CN" altLang="en-US" sz="4000" b="1" i="1" dirty="0">
                <a:solidFill>
                  <a:schemeClr val="tx2"/>
                </a:solidFill>
                <a:latin typeface="Arial" panose="020B0604020202020204" pitchFamily="34" charset="0"/>
                <a:ea typeface="黑体" panose="02010609060101010101" pitchFamily="2" charset="-122"/>
                <a:sym typeface="Arial" panose="020B0604020202020204" pitchFamily="34" charset="0"/>
              </a:rPr>
              <a:t>第二节  学生学习评价</a:t>
            </a:r>
            <a:endParaRPr lang="zh-CN" altLang="en-US" dirty="0">
              <a:latin typeface="Arial Rounded MT Bold" panose="020F0704030504030204" charset="0"/>
              <a:ea typeface="宋体" panose="02010600030101010101" pitchFamily="2" charset="-122"/>
            </a:endParaRPr>
          </a:p>
        </p:txBody>
      </p:sp>
      <p:sp>
        <p:nvSpPr>
          <p:cNvPr id="46083" name="TextBox 8"/>
          <p:cNvSpPr/>
          <p:nvPr/>
        </p:nvSpPr>
        <p:spPr>
          <a:xfrm>
            <a:off x="1990725" y="1339850"/>
            <a:ext cx="8358188" cy="2030095"/>
          </a:xfrm>
          <a:prstGeom prst="rect">
            <a:avLst/>
          </a:prstGeom>
          <a:noFill/>
          <a:ln w="9525">
            <a:noFill/>
          </a:ln>
        </p:spPr>
        <p:txBody>
          <a:bodyPr wrap="square" anchor="t" anchorCtr="0">
            <a:spAutoFit/>
          </a:bodyPr>
          <a:p>
            <a:pPr algn="l">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配伍题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B</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a:t>
            </a:r>
            <a:endPar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gn="l">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先</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4-5</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个备选答案，再提出一定数量的问题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gn="l">
              <a:lnSpc>
                <a:spcPct val="150000"/>
              </a:lnSpc>
            </a:pP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46084" name="Picture 2"/>
          <p:cNvPicPr>
            <a:picLocks noChangeAspect="1"/>
          </p:cNvPicPr>
          <p:nvPr/>
        </p:nvPicPr>
        <p:blipFill>
          <a:blip r:embed="rId2"/>
          <a:stretch>
            <a:fillRect/>
          </a:stretch>
        </p:blipFill>
        <p:spPr>
          <a:xfrm>
            <a:off x="1524000" y="3071813"/>
            <a:ext cx="9144000" cy="3286125"/>
          </a:xfrm>
          <a:prstGeom prst="rect">
            <a:avLst/>
          </a:prstGeom>
          <a:noFill/>
          <a:ln w="9525">
            <a:noFill/>
          </a:ln>
        </p:spPr>
      </p:pic>
      <p:sp>
        <p:nvSpPr>
          <p:cNvPr id="46085" name="灯片编号占位符 1"/>
          <p:cNvSpPr/>
          <p:nvPr>
            <p:ph type="sldNum" sz="quarter" idx="12"/>
          </p:nvPr>
        </p:nvSpPr>
        <p:spPr/>
        <p:txBody>
          <a:bodyPr wrap="square" anchor="t"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showMasterSp="0">
  <p:cSld>
    <p:bg>
      <p:bgPr>
        <a:blipFill>
          <a:blip r:embed="rId1"/>
          <a:stretch>
            <a:fillRect/>
          </a:stretch>
        </a:blipFill>
        <a:effectLst/>
      </p:bgPr>
    </p:bg>
    <p:spTree>
      <p:nvGrpSpPr>
        <p:cNvPr id="1" name=""/>
        <p:cNvGrpSpPr/>
        <p:nvPr/>
      </p:nvGrpSpPr>
      <p:grpSpPr/>
      <p:sp>
        <p:nvSpPr>
          <p:cNvPr id="47105" name="灯片编号占位符 3"/>
          <p:cNvSpPr>
            <a:spLocks noGrp="1"/>
          </p:cNvSpPr>
          <p:nvPr/>
        </p:nvSpPr>
        <p:spPr>
          <a:xfrm>
            <a:off x="8077200" y="6245225"/>
            <a:ext cx="2133600" cy="476250"/>
          </a:xfrm>
          <a:prstGeom prst="rect">
            <a:avLst/>
          </a:prstGeom>
          <a:noFill/>
          <a:ln w="9525">
            <a:noFill/>
          </a:ln>
        </p:spPr>
        <p:txBody>
          <a:bodyPr anchor="t" anchorCtr="0"/>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47106" name="Rectangle 2"/>
          <p:cNvSpPr>
            <a:spLocks noRot="1"/>
          </p:cNvSpPr>
          <p:nvPr/>
        </p:nvSpPr>
        <p:spPr>
          <a:xfrm>
            <a:off x="1990725" y="0"/>
            <a:ext cx="7821613" cy="1143000"/>
          </a:xfrm>
          <a:prstGeom prst="rect">
            <a:avLst/>
          </a:prstGeom>
          <a:noFill/>
          <a:ln w="9525">
            <a:noFill/>
          </a:ln>
        </p:spPr>
        <p:txBody>
          <a:bodyPr wrap="square" anchor="ctr" anchorCtr="0"/>
          <a:p>
            <a:pPr algn="ctr"/>
            <a:r>
              <a:rPr lang="zh-CN" altLang="en-US" sz="4000" b="1" i="1" dirty="0">
                <a:solidFill>
                  <a:schemeClr val="tx2"/>
                </a:solidFill>
                <a:latin typeface="Arial" panose="020B0604020202020204" pitchFamily="34" charset="0"/>
                <a:ea typeface="黑体" panose="02010609060101010101" pitchFamily="2" charset="-122"/>
                <a:sym typeface="Arial" panose="020B0604020202020204" pitchFamily="34" charset="0"/>
              </a:rPr>
              <a:t>第二节  学生学习评价</a:t>
            </a:r>
            <a:endParaRPr lang="zh-CN" altLang="en-US" dirty="0">
              <a:latin typeface="Arial Rounded MT Bold" panose="020F0704030504030204" charset="0"/>
              <a:ea typeface="宋体" panose="02010600030101010101" pitchFamily="2" charset="-122"/>
            </a:endParaRPr>
          </a:p>
        </p:txBody>
      </p:sp>
      <p:sp>
        <p:nvSpPr>
          <p:cNvPr id="47107" name="TextBox 8"/>
          <p:cNvSpPr/>
          <p:nvPr/>
        </p:nvSpPr>
        <p:spPr>
          <a:xfrm>
            <a:off x="2738438" y="1285875"/>
            <a:ext cx="8358187" cy="2030095"/>
          </a:xfrm>
          <a:prstGeom prst="rect">
            <a:avLst/>
          </a:prstGeom>
          <a:noFill/>
          <a:ln w="9525">
            <a:noFill/>
          </a:ln>
        </p:spPr>
        <p:txBody>
          <a:bodyPr wrap="square" anchor="t" anchorCtr="0">
            <a:spAutoFit/>
          </a:bodyPr>
          <a:p>
            <a:pPr algn="l">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复合选择题</a:t>
            </a: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X</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型题</a:t>
            </a:r>
            <a:endPar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gn="l">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多选题</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gn="l">
              <a:lnSpc>
                <a:spcPct val="150000"/>
              </a:lnSpc>
            </a:pP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47108" name="Picture 2"/>
          <p:cNvPicPr>
            <a:picLocks noChangeAspect="1"/>
          </p:cNvPicPr>
          <p:nvPr/>
        </p:nvPicPr>
        <p:blipFill>
          <a:blip r:embed="rId2"/>
          <a:stretch>
            <a:fillRect/>
          </a:stretch>
        </p:blipFill>
        <p:spPr>
          <a:xfrm>
            <a:off x="1639888" y="2928938"/>
            <a:ext cx="9028112" cy="3086100"/>
          </a:xfrm>
          <a:prstGeom prst="rect">
            <a:avLst/>
          </a:prstGeom>
          <a:noFill/>
          <a:ln w="9525">
            <a:noFill/>
          </a:ln>
        </p:spPr>
      </p:pic>
      <p:sp>
        <p:nvSpPr>
          <p:cNvPr id="47109" name="灯片编号占位符 1"/>
          <p:cNvSpPr/>
          <p:nvPr>
            <p:ph type="sldNum" sz="quarter" idx="12"/>
          </p:nvPr>
        </p:nvSpPr>
        <p:spPr/>
        <p:txBody>
          <a:bodyPr wrap="square" anchor="t" anchorCtr="0"/>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algn="r">
              <a:buSzTx/>
            </a:pP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2227" name="TextBox 4"/>
          <p:cNvSpPr/>
          <p:nvPr/>
        </p:nvSpPr>
        <p:spPr>
          <a:xfrm>
            <a:off x="1537335" y="1214438"/>
            <a:ext cx="32308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四、考核的组织与管理</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52228" name="TextBox 5"/>
          <p:cNvSpPr/>
          <p:nvPr/>
        </p:nvSpPr>
        <p:spPr>
          <a:xfrm>
            <a:off x="2788285" y="1857375"/>
            <a:ext cx="8822055" cy="4523105"/>
          </a:xfrm>
          <a:prstGeom prst="rect">
            <a:avLst/>
          </a:prstGeom>
          <a:noFill/>
          <a:ln w="9525">
            <a:noFill/>
          </a:ln>
        </p:spPr>
        <p:txBody>
          <a:bodyPr wrap="square" anchor="t">
            <a:spAutoFit/>
          </a:bodyPr>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）明确考核目的</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）确定考核范围</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护理考核标准，（认知、技能、情感</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态度）</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）确定目标层次和考核方法（如认知的识记、理解、</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应用）</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）编制试卷（双向细目表，命题）</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）考核的管理（试卷管理、考场制度、考场设置）</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6</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）阅卷</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53251" name="图片 5" descr="G3%`2M73_Z06D]]H{7~P(DI"/>
          <p:cNvPicPr>
            <a:picLocks noChangeAspect="1"/>
          </p:cNvPicPr>
          <p:nvPr/>
        </p:nvPicPr>
        <p:blipFill>
          <a:blip r:embed="rId2"/>
          <a:stretch>
            <a:fillRect/>
          </a:stretch>
        </p:blipFill>
        <p:spPr>
          <a:xfrm>
            <a:off x="2583180" y="1265555"/>
            <a:ext cx="7025640" cy="4789170"/>
          </a:xfrm>
          <a:prstGeom prst="rect">
            <a:avLst/>
          </a:prstGeom>
          <a:noFill/>
          <a:ln w="9525">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54275" name="图片 3" descr="$EH~5$EO3I4$D6Q15M14S(8"/>
          <p:cNvPicPr>
            <a:picLocks noChangeAspect="1"/>
          </p:cNvPicPr>
          <p:nvPr/>
        </p:nvPicPr>
        <p:blipFill>
          <a:blip r:embed="rId2"/>
          <a:stretch>
            <a:fillRect/>
          </a:stretch>
        </p:blipFill>
        <p:spPr>
          <a:xfrm>
            <a:off x="2861310" y="1457960"/>
            <a:ext cx="7343140" cy="4670425"/>
          </a:xfrm>
          <a:prstGeom prst="rect">
            <a:avLst/>
          </a:prstGeom>
          <a:noFill/>
          <a:ln w="9525">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2227" name="TextBox 4"/>
          <p:cNvSpPr/>
          <p:nvPr/>
        </p:nvSpPr>
        <p:spPr>
          <a:xfrm>
            <a:off x="1537335" y="1214438"/>
            <a:ext cx="32308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四、考核的组织与管理</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52228" name="TextBox 5"/>
          <p:cNvSpPr/>
          <p:nvPr/>
        </p:nvSpPr>
        <p:spPr>
          <a:xfrm>
            <a:off x="2788285" y="1857375"/>
            <a:ext cx="8822055" cy="4523105"/>
          </a:xfrm>
          <a:prstGeom prst="rect">
            <a:avLst/>
          </a:prstGeom>
          <a:noFill/>
          <a:ln w="9525">
            <a:noFill/>
          </a:ln>
        </p:spPr>
        <p:txBody>
          <a:bodyPr wrap="square" anchor="t">
            <a:spAutoFit/>
          </a:bodyPr>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）明确考核目的</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）确定考核范围</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护理考核标准，可适当超标</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）确定目标层次和考核方法</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）编制试卷（双向细目表，命题）</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）考核的管理（试卷管理、考场制度、考场设置）</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6</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）阅卷</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6323" name="TextBox 5"/>
          <p:cNvSpPr/>
          <p:nvPr/>
        </p:nvSpPr>
        <p:spPr>
          <a:xfrm>
            <a:off x="2051050" y="1844675"/>
            <a:ext cx="9980295" cy="4615815"/>
          </a:xfrm>
          <a:prstGeom prst="rect">
            <a:avLst/>
          </a:prstGeom>
          <a:noFill/>
          <a:ln w="9525">
            <a:noFill/>
          </a:ln>
        </p:spPr>
        <p:txBody>
          <a:bodyPr wrap="square" anchor="t">
            <a:spAutoFit/>
          </a:bodyPr>
          <a:p>
            <a:pP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根据标准答案规定评分标准，组织教师分题阅卷。</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1</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、绝对评分法</a:t>
            </a:r>
            <a:endPar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    百分制</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五级记分法（优秀、良好、中等、及格、</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不及格）</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rPr>
              <a:t>2</a:t>
            </a: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、相对评分法</a:t>
            </a:r>
            <a:endPar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56326" name="矩形 8"/>
          <p:cNvSpPr/>
          <p:nvPr/>
        </p:nvSpPr>
        <p:spPr>
          <a:xfrm>
            <a:off x="2057083" y="609600"/>
            <a:ext cx="2021205" cy="1076325"/>
          </a:xfrm>
          <a:prstGeom prst="rect">
            <a:avLst/>
          </a:prstGeom>
          <a:noFill/>
          <a:ln w="9525">
            <a:noFill/>
          </a:ln>
        </p:spPr>
        <p:txBody>
          <a:bodyPr wrap="none" anchor="t">
            <a:spAutoFit/>
          </a:bodyPr>
          <a:p>
            <a:pPr>
              <a:lnSpc>
                <a:spcPct val="200000"/>
              </a:lnSpc>
            </a:pPr>
            <a:r>
              <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en-US" altLang="zh-CN" sz="3200" b="1" dirty="0">
                <a:solidFill>
                  <a:srgbClr val="FF0000"/>
                </a:solidFill>
                <a:latin typeface="宋体" panose="02010600030101010101" pitchFamily="2" charset="-122"/>
                <a:ea typeface="宋体" panose="02010600030101010101" pitchFamily="2" charset="-122"/>
                <a:sym typeface="宋体" panose="02010600030101010101" pitchFamily="2" charset="-122"/>
              </a:rPr>
              <a:t>6</a:t>
            </a:r>
            <a:r>
              <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rPr>
              <a:t>）阅卷</a:t>
            </a:r>
            <a:endPar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6323" name="TextBox 5"/>
          <p:cNvSpPr/>
          <p:nvPr/>
        </p:nvSpPr>
        <p:spPr>
          <a:xfrm>
            <a:off x="1917065" y="1336675"/>
            <a:ext cx="9664700" cy="4154170"/>
          </a:xfrm>
          <a:prstGeom prst="rect">
            <a:avLst/>
          </a:prstGeom>
          <a:noFill/>
          <a:ln w="9525">
            <a:noFill/>
          </a:ln>
        </p:spPr>
        <p:txBody>
          <a:bodyPr wrap="square" anchor="t">
            <a:spAutoFit/>
          </a:bodyPr>
          <a:p>
            <a:pPr>
              <a:lnSpc>
                <a:spcPct val="150000"/>
              </a:lnSpc>
            </a:pPr>
            <a:r>
              <a:rPr lang="en-US" altLang="zh-CN" sz="2800" dirty="0">
                <a:solidFill>
                  <a:schemeClr val="tx1"/>
                </a:solidFill>
                <a:latin typeface="宋体" panose="02010600030101010101" pitchFamily="2" charset="-122"/>
                <a:ea typeface="宋体" panose="02010600030101010101" pitchFamily="2" charset="-122"/>
                <a:sym typeface="宋体" panose="02010600030101010101" pitchFamily="2" charset="-122"/>
              </a:rPr>
              <a:t>2</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、相对评分法</a:t>
            </a:r>
            <a:r>
              <a:rPr lang="en-US" altLang="zh-CN" sz="2800" dirty="0">
                <a:solidFill>
                  <a:schemeClr val="tx1"/>
                </a:solidFill>
                <a:latin typeface="宋体" panose="02010600030101010101" pitchFamily="2" charset="-122"/>
                <a:ea typeface="宋体" panose="02010600030101010101" pitchFamily="2" charset="-122"/>
                <a:sym typeface="宋体" panose="02010600030101010101" pitchFamily="2" charset="-122"/>
              </a:rPr>
              <a:t>-</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以同一集体该课程考核的平均成绩作为评分依据来判断每一位考生在该集体中所处的相对位置。通常用标准分数</a:t>
            </a:r>
            <a:r>
              <a:rPr lang="en-US" altLang="zh-CN" sz="2800" dirty="0">
                <a:latin typeface="宋体" panose="02010600030101010101" pitchFamily="2" charset="-122"/>
                <a:sym typeface="宋体" panose="02010600030101010101" pitchFamily="2" charset="-122"/>
              </a:rPr>
              <a:t>Z</a:t>
            </a:r>
            <a:r>
              <a:rPr lang="zh-CN" altLang="en-US" sz="2800" dirty="0">
                <a:latin typeface="宋体" panose="02010600030101010101" pitchFamily="2" charset="-122"/>
                <a:sym typeface="宋体" panose="02010600030101010101" pitchFamily="2" charset="-122"/>
              </a:rPr>
              <a:t>分或</a:t>
            </a:r>
            <a:r>
              <a:rPr lang="en-US" altLang="zh-CN" sz="2800" dirty="0">
                <a:latin typeface="宋体" panose="02010600030101010101" pitchFamily="2" charset="-122"/>
                <a:sym typeface="宋体" panose="02010600030101010101" pitchFamily="2" charset="-122"/>
              </a:rPr>
              <a:t>T</a:t>
            </a:r>
            <a:r>
              <a:rPr lang="zh-CN" altLang="en-US" sz="2800" dirty="0">
                <a:latin typeface="宋体" panose="02010600030101010101" pitchFamily="2" charset="-122"/>
                <a:sym typeface="宋体" panose="02010600030101010101" pitchFamily="2" charset="-122"/>
              </a:rPr>
              <a:t>分</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来表示，也称为标准化</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分数</a:t>
            </a:r>
            <a:endPar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3200" dirty="0">
                <a:solidFill>
                  <a:srgbClr val="FF0000"/>
                </a:solidFill>
                <a:latin typeface="宋体" panose="02010600030101010101" pitchFamily="2" charset="-122"/>
                <a:ea typeface="宋体" panose="02010600030101010101" pitchFamily="2" charset="-122"/>
                <a:sym typeface="宋体" panose="02010600030101010101" pitchFamily="2" charset="-122"/>
              </a:rPr>
              <a:t>   </a:t>
            </a: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       </a:t>
            </a:r>
            <a:endPar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800" dirty="0">
                <a:solidFill>
                  <a:schemeClr val="tx1"/>
                </a:solidFill>
                <a:latin typeface="宋体" panose="02010600030101010101" pitchFamily="2" charset="-122"/>
                <a:ea typeface="宋体" panose="02010600030101010101" pitchFamily="2" charset="-122"/>
                <a:sym typeface="宋体" panose="02010600030101010101" pitchFamily="2" charset="-122"/>
              </a:rPr>
              <a:t>       </a:t>
            </a:r>
            <a:endParaRPr lang="en-US" altLang="zh-CN" sz="32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32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1066800" y="53371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第一节 </a:t>
            </a:r>
            <a:r>
              <a:rPr lang="zh-CN" altLang="en-US" sz="44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2289" name="内容占位符 2"/>
          <p:cNvSpPr>
            <a:spLocks noGrp="1"/>
          </p:cNvSpPr>
          <p:nvPr>
            <p:ph idx="1"/>
          </p:nvPr>
        </p:nvSpPr>
        <p:spPr>
          <a:xfrm>
            <a:off x="3113088" y="1957070"/>
            <a:ext cx="8229600" cy="4525963"/>
          </a:xfrm>
        </p:spPr>
        <p:txBody>
          <a:bodyPr vert="horz" wrap="square" anchor="t"/>
          <a:p>
            <a:r>
              <a:rPr lang="zh-CN" altLang="zh-CN"/>
              <a:t>教育测量？</a:t>
            </a:r>
            <a:endParaRPr lang="zh-CN" altLang="zh-CN"/>
          </a:p>
          <a:p>
            <a:r>
              <a:rPr lang="zh-CN" altLang="zh-CN"/>
              <a:t>            教育评价？</a:t>
            </a:r>
            <a:endParaRPr lang="zh-CN" altLang="zh-CN"/>
          </a:p>
          <a:p>
            <a:r>
              <a:rPr lang="zh-CN" altLang="zh-CN"/>
              <a:t>                      教学评价？</a:t>
            </a:r>
            <a:endParaRPr lang="zh-CN" altLang="zh-CN"/>
          </a:p>
          <a:p>
            <a:r>
              <a:rPr lang="zh-CN" altLang="zh-CN"/>
              <a:t>                                护理教学评价？  </a:t>
            </a:r>
            <a:endParaRPr lang="zh-CN" altLang="zh-CN"/>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6323" name="TextBox 5"/>
          <p:cNvSpPr/>
          <p:nvPr/>
        </p:nvSpPr>
        <p:spPr>
          <a:xfrm>
            <a:off x="1828800" y="1828800"/>
            <a:ext cx="9664700" cy="645160"/>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sym typeface="宋体" panose="02010600030101010101" pitchFamily="2" charset="-122"/>
              </a:rPr>
              <a:t>Z</a:t>
            </a:r>
            <a:r>
              <a:rPr lang="zh-CN" altLang="en-US" sz="2400" b="1" dirty="0">
                <a:solidFill>
                  <a:srgbClr val="FF0000"/>
                </a:solidFill>
                <a:latin typeface="宋体" panose="02010600030101010101" pitchFamily="2" charset="-122"/>
                <a:sym typeface="宋体" panose="02010600030101010101" pitchFamily="2" charset="-122"/>
              </a:rPr>
              <a:t>分</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56324" name="图片 6" descr="timg (2).jpg"/>
          <p:cNvPicPr>
            <a:picLocks noChangeAspect="1"/>
          </p:cNvPicPr>
          <p:nvPr/>
        </p:nvPicPr>
        <p:blipFill>
          <a:blip r:embed="rId2"/>
          <a:stretch>
            <a:fillRect/>
          </a:stretch>
        </p:blipFill>
        <p:spPr>
          <a:xfrm>
            <a:off x="3764280" y="2639695"/>
            <a:ext cx="5089525" cy="2296160"/>
          </a:xfrm>
          <a:prstGeom prst="rect">
            <a:avLst/>
          </a:prstGeom>
          <a:noFill/>
          <a:ln w="9525">
            <a:noFill/>
          </a:ln>
        </p:spPr>
      </p:pic>
      <p:sp>
        <p:nvSpPr>
          <p:cNvPr id="56325" name="TextBox 7"/>
          <p:cNvSpPr/>
          <p:nvPr/>
        </p:nvSpPr>
        <p:spPr>
          <a:xfrm>
            <a:off x="2126615" y="5375593"/>
            <a:ext cx="2571750" cy="554037"/>
          </a:xfrm>
          <a:prstGeom prst="rect">
            <a:avLst/>
          </a:prstGeom>
          <a:noFill/>
          <a:ln w="9525">
            <a:noFill/>
          </a:ln>
        </p:spPr>
        <p:txBody>
          <a:bodyPr wrap="square" anchor="t">
            <a:spAutoFit/>
          </a:bodyPr>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T=10Z+50</a:t>
            </a:r>
            <a:endParaRPr lang="zh-CN" altLang="en-US" dirty="0">
              <a:latin typeface="Arial Rounded MT Bold" panose="020F0704030504030204" charset="0"/>
              <a:ea typeface="宋体" panose="02010600030101010101" pitchFamily="2" charset="-122"/>
            </a:endParaRPr>
          </a:p>
        </p:txBody>
      </p:sp>
      <p:sp>
        <p:nvSpPr>
          <p:cNvPr id="2" name="TextBox 5"/>
          <p:cNvSpPr/>
          <p:nvPr/>
        </p:nvSpPr>
        <p:spPr>
          <a:xfrm>
            <a:off x="1917700" y="4730750"/>
            <a:ext cx="9664700" cy="1198880"/>
          </a:xfrm>
          <a:prstGeom prst="rect">
            <a:avLst/>
          </a:prstGeom>
          <a:noFill/>
          <a:ln w="9525">
            <a:noFill/>
          </a:ln>
        </p:spPr>
        <p:txBody>
          <a:bodyPr wrap="square" anchor="t">
            <a:spAutoFit/>
          </a:bodyPr>
          <a:p>
            <a:pPr>
              <a:lnSpc>
                <a:spcPct val="150000"/>
              </a:lnSpc>
            </a:pPr>
            <a:r>
              <a:rPr lang="en-US" altLang="zh-CN" sz="2400" b="1" dirty="0">
                <a:solidFill>
                  <a:srgbClr val="FF0000"/>
                </a:solidFill>
                <a:latin typeface="宋体" panose="02010600030101010101" pitchFamily="2" charset="-122"/>
                <a:sym typeface="宋体" panose="02010600030101010101" pitchFamily="2" charset="-122"/>
              </a:rPr>
              <a:t>T</a:t>
            </a:r>
            <a:r>
              <a:rPr lang="zh-CN" altLang="en-US" sz="2400" b="1" dirty="0">
                <a:solidFill>
                  <a:srgbClr val="FF0000"/>
                </a:solidFill>
                <a:latin typeface="宋体" panose="02010600030101010101" pitchFamily="2" charset="-122"/>
                <a:sym typeface="宋体" panose="02010600030101010101" pitchFamily="2" charset="-122"/>
              </a:rPr>
              <a:t>分</a:t>
            </a:r>
            <a:endPar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60418" name="内容占位符 2"/>
          <p:cNvSpPr>
            <a:spLocks noGrp="1"/>
          </p:cNvSpPr>
          <p:nvPr>
            <p:ph idx="1"/>
          </p:nvPr>
        </p:nvSpPr>
        <p:spPr>
          <a:xfrm>
            <a:off x="1976755" y="1499870"/>
            <a:ext cx="9352915" cy="1698625"/>
          </a:xfrm>
        </p:spPr>
        <p:txBody>
          <a:bodyPr vert="horz" wrap="square" anchor="t"/>
          <a:p>
            <a:pPr>
              <a:lnSpc>
                <a:spcPct val="150000"/>
              </a:lnSpc>
            </a:pPr>
            <a:r>
              <a:rPr lang="en-US" altLang="zh-CN"/>
              <a:t>A</a:t>
            </a:r>
            <a:r>
              <a:rPr lang="zh-CN" altLang="en-US"/>
              <a:t>组：</a:t>
            </a:r>
            <a:r>
              <a:rPr lang="en-US" altLang="zh-CN"/>
              <a:t>95、85、75、65、55、45</a:t>
            </a:r>
            <a:r>
              <a:rPr lang="zh-CN" altLang="en-US">
                <a:solidFill>
                  <a:srgbClr val="FF0000"/>
                </a:solidFill>
              </a:rPr>
              <a:t>（</a:t>
            </a:r>
            <a:r>
              <a:rPr lang="en-US" altLang="zh-CN">
                <a:solidFill>
                  <a:srgbClr val="FF0000"/>
                </a:solidFill>
              </a:rPr>
              <a:t>70</a:t>
            </a:r>
            <a:r>
              <a:rPr lang="zh-CN" altLang="en-US">
                <a:solidFill>
                  <a:srgbClr val="FF0000"/>
                </a:solidFill>
              </a:rPr>
              <a:t>，17.078）</a:t>
            </a:r>
            <a:endParaRPr lang="en-US" altLang="zh-CN"/>
          </a:p>
          <a:p>
            <a:pPr>
              <a:lnSpc>
                <a:spcPct val="150000"/>
              </a:lnSpc>
            </a:pPr>
            <a:r>
              <a:rPr lang="en-US" altLang="zh-CN"/>
              <a:t>B</a:t>
            </a:r>
            <a:r>
              <a:rPr lang="zh-CN" altLang="en-US"/>
              <a:t>组：</a:t>
            </a:r>
            <a:r>
              <a:rPr lang="en-US" altLang="zh-CN"/>
              <a:t>73、72、71、69、68、67</a:t>
            </a:r>
            <a:r>
              <a:rPr lang="zh-CN" altLang="en-US">
                <a:solidFill>
                  <a:srgbClr val="FF0000"/>
                </a:solidFill>
              </a:rPr>
              <a:t>（</a:t>
            </a:r>
            <a:r>
              <a:rPr lang="en-US" altLang="zh-CN">
                <a:solidFill>
                  <a:srgbClr val="FF0000"/>
                </a:solidFill>
              </a:rPr>
              <a:t>70</a:t>
            </a:r>
            <a:r>
              <a:rPr lang="zh-CN" altLang="en-US">
                <a:solidFill>
                  <a:srgbClr val="FF0000"/>
                </a:solidFill>
              </a:rPr>
              <a:t>，2.160）</a:t>
            </a:r>
            <a:endParaRPr lang="zh-CN" altLang="en-US">
              <a:solidFill>
                <a:srgbClr val="FF0000"/>
              </a:solidFill>
            </a:endParaRPr>
          </a:p>
        </p:txBody>
      </p:sp>
      <p:sp>
        <p:nvSpPr>
          <p:cNvPr id="56323" name="TextBox 5"/>
          <p:cNvSpPr/>
          <p:nvPr/>
        </p:nvSpPr>
        <p:spPr>
          <a:xfrm>
            <a:off x="2192655" y="3775075"/>
            <a:ext cx="8710295" cy="1198880"/>
          </a:xfrm>
          <a:prstGeom prst="rect">
            <a:avLst/>
          </a:prstGeom>
          <a:noFill/>
          <a:ln w="9525">
            <a:noFill/>
          </a:ln>
        </p:spPr>
        <p:txBody>
          <a:bodyPr wrap="square" anchor="t">
            <a:spAutoFit/>
          </a:bodyPr>
          <a:p>
            <a:pPr>
              <a:lnSpc>
                <a:spcPct val="150000"/>
              </a:lnSpc>
            </a:pPr>
            <a:r>
              <a:rPr 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平均数</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x1+x2+....+xn</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sz="2400" dirty="0">
                <a:solidFill>
                  <a:srgbClr val="FF0000"/>
                </a:solidFill>
                <a:latin typeface="宋体" panose="02010600030101010101" pitchFamily="2" charset="-122"/>
                <a:sym typeface="宋体" panose="02010600030101010101" pitchFamily="2" charset="-122"/>
              </a:rPr>
              <a:t>/n</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sz="2400" dirty="0">
                <a:solidFill>
                  <a:srgbClr val="FF0000"/>
                </a:solidFill>
                <a:latin typeface="宋体" panose="02010600030101010101" pitchFamily="2" charset="-122"/>
                <a:ea typeface="宋体" panose="02010600030101010101" pitchFamily="2" charset="-122"/>
                <a:sym typeface="宋体" panose="02010600030101010101" pitchFamily="2" charset="-122"/>
              </a:rPr>
              <a:t>标准差=σ=sqrt(((x1-x)^2 +(x2-x)^2 +......(xn-x)^2)/n )</a:t>
            </a:r>
            <a:endParaRPr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3505200" y="1532890"/>
            <a:ext cx="6628765" cy="422529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61444" name="Picture 1" descr="C:\Users\Administrator\AppData\Roaming\Tencent\Users\281042446\QQ\WinTemp\RichOle\B}86YB4_6JRO}NATV[AQGOY.png"/>
          <p:cNvPicPr>
            <a:picLocks noChangeAspect="1"/>
          </p:cNvPicPr>
          <p:nvPr/>
        </p:nvPicPr>
        <p:blipFill>
          <a:blip r:embed="rId2"/>
          <a:stretch>
            <a:fillRect/>
          </a:stretch>
        </p:blipFill>
        <p:spPr>
          <a:xfrm>
            <a:off x="1524000" y="1499553"/>
            <a:ext cx="9144000" cy="4743450"/>
          </a:xfrm>
          <a:prstGeom prst="rect">
            <a:avLst/>
          </a:prstGeom>
          <a:noFill/>
          <a:ln w="9525">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7347" name="TextBox 5"/>
          <p:cNvSpPr/>
          <p:nvPr/>
        </p:nvSpPr>
        <p:spPr>
          <a:xfrm>
            <a:off x="2347913" y="2060575"/>
            <a:ext cx="8358187" cy="1660525"/>
          </a:xfrm>
          <a:prstGeom prst="rect">
            <a:avLst/>
          </a:prstGeom>
          <a:noFill/>
          <a:ln w="9525">
            <a:noFill/>
          </a:ln>
        </p:spPr>
        <p:txBody>
          <a:bodyPr wrap="square" anchor="t">
            <a:spAutoFit/>
          </a:bodyPr>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例如：某课程班级的平均成绩为</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75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分，标准差为</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10</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生得</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95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B</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生得</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55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B</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两生的</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Z</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分数分别是多少？</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8371" name="TextBox 6"/>
          <p:cNvSpPr/>
          <p:nvPr/>
        </p:nvSpPr>
        <p:spPr>
          <a:xfrm>
            <a:off x="1597660" y="1272858"/>
            <a:ext cx="3840480" cy="460375"/>
          </a:xfrm>
          <a:prstGeom prst="rect">
            <a:avLst/>
          </a:prstGeom>
          <a:noFill/>
          <a:ln w="9525">
            <a:noFill/>
          </a:ln>
        </p:spPr>
        <p:txBody>
          <a:bodyPr wrap="none" anchor="t">
            <a:spAutoFit/>
          </a:bodyPr>
          <a:p>
            <a:r>
              <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rPr>
              <a:t>五、考核的结果分析与评价</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58372" name="TextBox 7"/>
          <p:cNvSpPr/>
          <p:nvPr/>
        </p:nvSpPr>
        <p:spPr>
          <a:xfrm>
            <a:off x="2482850" y="2133600"/>
            <a:ext cx="8359775" cy="829945"/>
          </a:xfrm>
          <a:prstGeom prst="rect">
            <a:avLst/>
          </a:prstGeom>
          <a:noFill/>
          <a:ln w="9525">
            <a:noFill/>
          </a:ln>
        </p:spPr>
        <p:txBody>
          <a:bodyPr wrap="square" anchor="t">
            <a:spAutoFit/>
          </a:bodyPr>
          <a:p>
            <a:pPr>
              <a:lnSpc>
                <a:spcPct val="200000"/>
              </a:lnSpc>
            </a:pPr>
            <a:r>
              <a:rPr lang="zh-CN" altLang="en-US" sz="2400" dirty="0">
                <a:latin typeface="宋体" panose="02010600030101010101" pitchFamily="2" charset="-122"/>
                <a:ea typeface="宋体" panose="02010600030101010101" pitchFamily="2" charset="-122"/>
                <a:sym typeface="宋体" panose="02010600030101010101" pitchFamily="2" charset="-122"/>
              </a:rPr>
              <a:t>（一）考试质量分析</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平均成绩、标准差、分布图</a:t>
            </a:r>
            <a:r>
              <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rPr>
              <a:t>)</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58373" name="TextBox 8"/>
          <p:cNvSpPr/>
          <p:nvPr/>
        </p:nvSpPr>
        <p:spPr>
          <a:xfrm>
            <a:off x="2486978" y="2986405"/>
            <a:ext cx="8358187" cy="1938020"/>
          </a:xfrm>
          <a:prstGeom prst="rect">
            <a:avLst/>
          </a:prstGeom>
          <a:noFill/>
          <a:ln w="9525">
            <a:noFill/>
          </a:ln>
        </p:spPr>
        <p:txBody>
          <a:bodyPr wrap="square" anchor="t">
            <a:spAutoFit/>
          </a:bodyPr>
          <a:p>
            <a:pPr>
              <a:lnSpc>
                <a:spcPct val="250000"/>
              </a:lnSpc>
            </a:pPr>
            <a:r>
              <a:rPr lang="zh-CN" altLang="en-US" sz="2400" dirty="0">
                <a:latin typeface="宋体" panose="02010600030101010101" pitchFamily="2" charset="-122"/>
                <a:ea typeface="宋体" panose="02010600030101010101" pitchFamily="2" charset="-122"/>
                <a:sym typeface="宋体" panose="02010600030101010101" pitchFamily="2" charset="-122"/>
              </a:rPr>
              <a:t>（二）试题质量分析</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（难度、区别度）</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250000"/>
              </a:lnSpc>
            </a:pPr>
            <a:r>
              <a:rPr lang="zh-CN" altLang="en-US" sz="2400" dirty="0">
                <a:latin typeface="宋体" panose="02010600030101010101" pitchFamily="2" charset="-122"/>
                <a:ea typeface="宋体" panose="02010600030101010101" pitchFamily="2" charset="-122"/>
                <a:sym typeface="宋体" panose="02010600030101010101" pitchFamily="2" charset="-122"/>
              </a:rPr>
              <a:t>（三）评价考核质量的基本指标</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（信度、效度）</a:t>
            </a: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59395" name="TextBox 7"/>
          <p:cNvSpPr/>
          <p:nvPr/>
        </p:nvSpPr>
        <p:spPr>
          <a:xfrm>
            <a:off x="1692275" y="1339850"/>
            <a:ext cx="8358188" cy="800100"/>
          </a:xfrm>
          <a:prstGeom prst="rect">
            <a:avLst/>
          </a:prstGeom>
          <a:noFill/>
          <a:ln w="9525">
            <a:noFill/>
          </a:ln>
        </p:spPr>
        <p:txBody>
          <a:bodyPr wrap="square" anchor="t">
            <a:spAutoFit/>
          </a:bodyPr>
          <a:p>
            <a:pPr>
              <a:lnSpc>
                <a:spcPct val="200000"/>
              </a:lnSpc>
            </a:pPr>
            <a:r>
              <a:rPr lang="zh-CN" altLang="en-US" sz="2800" b="1" dirty="0">
                <a:solidFill>
                  <a:srgbClr val="FF0000"/>
                </a:solidFill>
                <a:latin typeface="宋体" panose="02010600030101010101" pitchFamily="2" charset="-122"/>
                <a:ea typeface="宋体" panose="02010600030101010101" pitchFamily="2" charset="-122"/>
                <a:sym typeface="宋体" panose="02010600030101010101" pitchFamily="2" charset="-122"/>
              </a:rPr>
              <a:t>（一）考试质量分析</a:t>
            </a:r>
            <a:endParaRPr lang="en-US" altLang="zh-CN" sz="28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59396" name="TextBox 9"/>
          <p:cNvSpPr/>
          <p:nvPr/>
        </p:nvSpPr>
        <p:spPr>
          <a:xfrm>
            <a:off x="1928813" y="2286000"/>
            <a:ext cx="8358187" cy="1568450"/>
          </a:xfrm>
          <a:prstGeom prst="rect">
            <a:avLst/>
          </a:prstGeom>
          <a:noFill/>
          <a:ln w="9525">
            <a:noFill/>
          </a:ln>
        </p:spPr>
        <p:txBody>
          <a:bodyPr wrap="square" anchor="t">
            <a:spAutoFit/>
          </a:bodyPr>
          <a:p>
            <a:pPr>
              <a:lnSpc>
                <a:spcPct val="20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、平均数、标准差</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、分布图</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tretch>
            <a:fillRect/>
          </a:stretch>
        </p:blipFill>
        <p:spPr>
          <a:xfrm>
            <a:off x="6629400" y="838200"/>
            <a:ext cx="5029200" cy="614362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62467" name="图片 10" descr="timg (1).jpg"/>
          <p:cNvPicPr>
            <a:picLocks noChangeAspect="1"/>
          </p:cNvPicPr>
          <p:nvPr/>
        </p:nvPicPr>
        <p:blipFill>
          <a:blip r:embed="rId2"/>
          <a:stretch>
            <a:fillRect/>
          </a:stretch>
        </p:blipFill>
        <p:spPr>
          <a:xfrm>
            <a:off x="3609023" y="2281238"/>
            <a:ext cx="5445125" cy="2722562"/>
          </a:xfrm>
          <a:prstGeom prst="rect">
            <a:avLst/>
          </a:prstGeom>
          <a:noFill/>
          <a:ln w="9525">
            <a:noFill/>
          </a:ln>
        </p:spPr>
      </p:pic>
      <p:sp>
        <p:nvSpPr>
          <p:cNvPr id="46087" name="直接连接符 8"/>
          <p:cNvSpPr/>
          <p:nvPr/>
        </p:nvSpPr>
        <p:spPr>
          <a:xfrm>
            <a:off x="6456998" y="1719263"/>
            <a:ext cx="0" cy="4535487"/>
          </a:xfrm>
          <a:prstGeom prst="line">
            <a:avLst/>
          </a:prstGeom>
          <a:ln w="9525" cap="flat" cmpd="sng">
            <a:solidFill>
              <a:srgbClr val="FF0000"/>
            </a:solidFill>
            <a:prstDash val="solid"/>
            <a:bevel/>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anim calcmode="lin" valueType="num">
                                      <p:cBhvr>
                                        <p:cTn id="7" dur="500" fill="hold"/>
                                        <p:tgtEl>
                                          <p:spTgt spid="46087"/>
                                        </p:tgtEl>
                                        <p:attrNameLst>
                                          <p:attrName>ppt_x</p:attrName>
                                        </p:attrNameLst>
                                      </p:cBhvr>
                                      <p:tavLst>
                                        <p:tav tm="0">
                                          <p:val>
                                            <p:strVal val="#ppt_x"/>
                                          </p:val>
                                        </p:tav>
                                        <p:tav tm="100000">
                                          <p:val>
                                            <p:strVal val="#ppt_x"/>
                                          </p:val>
                                        </p:tav>
                                      </p:tavLst>
                                    </p:anim>
                                    <p:anim calcmode="lin" valueType="num">
                                      <p:cBhvr>
                                        <p:cTn id="8"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63489" name="灯片编号占位符 3"/>
          <p:cNvSpPr>
            <a:spLocks noGrp="1"/>
          </p:cNvSpPr>
          <p:nvPr/>
        </p:nvSpPr>
        <p:spPr>
          <a:xfrm>
            <a:off x="8517890" y="6169660"/>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pic>
        <p:nvPicPr>
          <p:cNvPr id="63492" name="图片 8" descr="IMG20170926161420.jpg"/>
          <p:cNvPicPr>
            <a:picLocks noChangeAspect="1"/>
          </p:cNvPicPr>
          <p:nvPr/>
        </p:nvPicPr>
        <p:blipFill>
          <a:blip r:embed="rId2"/>
          <a:stretch>
            <a:fillRect/>
          </a:stretch>
        </p:blipFill>
        <p:spPr>
          <a:xfrm>
            <a:off x="3001328" y="1192848"/>
            <a:ext cx="7072312" cy="5303837"/>
          </a:xfrm>
          <a:prstGeom prst="rect">
            <a:avLst/>
          </a:prstGeom>
          <a:noFill/>
          <a:ln w="9525">
            <a:noFill/>
          </a:ln>
        </p:spPr>
      </p:pic>
      <p:sp>
        <p:nvSpPr>
          <p:cNvPr id="48134" name="直接连接符 11"/>
          <p:cNvSpPr/>
          <p:nvPr/>
        </p:nvSpPr>
        <p:spPr>
          <a:xfrm rot="5400000">
            <a:off x="3779203" y="2292985"/>
            <a:ext cx="1857375" cy="1588"/>
          </a:xfrm>
          <a:prstGeom prst="line">
            <a:avLst/>
          </a:prstGeom>
          <a:ln w="9525" cap="flat" cmpd="sng">
            <a:solidFill>
              <a:srgbClr val="FF0000"/>
            </a:solidFill>
            <a:prstDash val="solid"/>
            <a:bevel/>
            <a:headEnd type="none" w="med" len="med"/>
            <a:tailEnd type="none" w="med" len="med"/>
          </a:ln>
        </p:spPr>
      </p:sp>
      <p:sp>
        <p:nvSpPr>
          <p:cNvPr id="48135" name="直接连接符 12"/>
          <p:cNvSpPr/>
          <p:nvPr/>
        </p:nvSpPr>
        <p:spPr>
          <a:xfrm rot="5400000">
            <a:off x="7716203" y="2119948"/>
            <a:ext cx="1857375" cy="3175"/>
          </a:xfrm>
          <a:prstGeom prst="line">
            <a:avLst/>
          </a:prstGeom>
          <a:ln w="9525" cap="flat" cmpd="sng">
            <a:solidFill>
              <a:srgbClr val="FF0000"/>
            </a:solidFill>
            <a:prstDash val="solid"/>
            <a:bevel/>
            <a:headEnd type="none" w="med" len="med"/>
            <a:tailEnd type="none" w="med" len="med"/>
          </a:ln>
        </p:spPr>
      </p:sp>
      <p:sp>
        <p:nvSpPr>
          <p:cNvPr id="48136" name="直接连接符 14"/>
          <p:cNvSpPr/>
          <p:nvPr/>
        </p:nvSpPr>
        <p:spPr>
          <a:xfrm rot="5400000">
            <a:off x="4093528" y="4996498"/>
            <a:ext cx="1857375" cy="3175"/>
          </a:xfrm>
          <a:prstGeom prst="line">
            <a:avLst/>
          </a:prstGeom>
          <a:ln w="9525" cap="flat" cmpd="sng">
            <a:solidFill>
              <a:srgbClr val="FF0000"/>
            </a:solidFill>
            <a:prstDash val="solid"/>
            <a:bevel/>
            <a:headEnd type="none" w="med" len="med"/>
            <a:tailEnd type="none" w="med" len="med"/>
          </a:ln>
        </p:spPr>
      </p:sp>
      <p:sp>
        <p:nvSpPr>
          <p:cNvPr id="48137" name="直接连接符 15"/>
          <p:cNvSpPr/>
          <p:nvPr/>
        </p:nvSpPr>
        <p:spPr>
          <a:xfrm rot="5400000">
            <a:off x="7265353" y="4780598"/>
            <a:ext cx="2143125" cy="3175"/>
          </a:xfrm>
          <a:prstGeom prst="line">
            <a:avLst/>
          </a:prstGeom>
          <a:ln w="9525" cap="flat" cmpd="sng">
            <a:solidFill>
              <a:srgbClr val="FF0000"/>
            </a:solidFill>
            <a:prstDash val="solid"/>
            <a:bevel/>
            <a:headEnd type="none" w="med" len="med"/>
            <a:tailEnd type="none" w="med" len="med"/>
          </a:ln>
        </p:spPr>
      </p:sp>
      <p:sp>
        <p:nvSpPr>
          <p:cNvPr id="2" name="直接连接符 11"/>
          <p:cNvSpPr/>
          <p:nvPr/>
        </p:nvSpPr>
        <p:spPr>
          <a:xfrm rot="5400000">
            <a:off x="3404553" y="2277110"/>
            <a:ext cx="1857375" cy="1588"/>
          </a:xfrm>
          <a:prstGeom prst="line">
            <a:avLst/>
          </a:prstGeom>
          <a:ln w="9525" cap="flat" cmpd="sng">
            <a:solidFill>
              <a:srgbClr val="FFC000"/>
            </a:solidFill>
            <a:prstDash val="solid"/>
            <a:bevel/>
            <a:headEnd type="none" w="med" len="med"/>
            <a:tailEnd type="none" w="med" len="med"/>
          </a:ln>
        </p:spPr>
      </p:sp>
      <p:sp>
        <p:nvSpPr>
          <p:cNvPr id="3" name="直接连接符 12"/>
          <p:cNvSpPr/>
          <p:nvPr/>
        </p:nvSpPr>
        <p:spPr>
          <a:xfrm rot="5400000">
            <a:off x="8092440" y="2119948"/>
            <a:ext cx="1857375" cy="3175"/>
          </a:xfrm>
          <a:prstGeom prst="line">
            <a:avLst/>
          </a:prstGeom>
          <a:ln w="9525" cap="flat" cmpd="sng">
            <a:solidFill>
              <a:srgbClr val="FFC000"/>
            </a:solidFill>
            <a:prstDash val="solid"/>
            <a:bevel/>
            <a:headEnd type="none" w="med" len="med"/>
            <a:tailEnd type="none" w="med" len="med"/>
          </a:ln>
        </p:spPr>
      </p:sp>
      <p:sp>
        <p:nvSpPr>
          <p:cNvPr id="6" name="直接连接符 14"/>
          <p:cNvSpPr/>
          <p:nvPr/>
        </p:nvSpPr>
        <p:spPr>
          <a:xfrm rot="5400000">
            <a:off x="3534728" y="4994910"/>
            <a:ext cx="1857375" cy="1588"/>
          </a:xfrm>
          <a:prstGeom prst="line">
            <a:avLst/>
          </a:prstGeom>
          <a:ln w="9525" cap="flat" cmpd="sng">
            <a:solidFill>
              <a:srgbClr val="FFC000"/>
            </a:solidFill>
            <a:prstDash val="solid"/>
            <a:bevel/>
            <a:headEnd type="none" w="med" len="med"/>
            <a:tailEnd type="none" w="med" len="med"/>
          </a:ln>
        </p:spPr>
      </p:sp>
      <p:sp>
        <p:nvSpPr>
          <p:cNvPr id="7" name="直接连接符 14"/>
          <p:cNvSpPr/>
          <p:nvPr/>
        </p:nvSpPr>
        <p:spPr>
          <a:xfrm rot="5400000">
            <a:off x="4422140" y="4994910"/>
            <a:ext cx="1857375" cy="1588"/>
          </a:xfrm>
          <a:prstGeom prst="line">
            <a:avLst/>
          </a:prstGeom>
          <a:ln w="9525" cap="flat" cmpd="sng">
            <a:solidFill>
              <a:srgbClr val="FFC000"/>
            </a:solidFill>
            <a:prstDash val="solid"/>
            <a:bevel/>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500" fill="hold"/>
                                        <p:tgtEl>
                                          <p:spTgt spid="48134"/>
                                        </p:tgtEl>
                                        <p:attrNameLst>
                                          <p:attrName>ppt_x</p:attrName>
                                        </p:attrNameLst>
                                      </p:cBhvr>
                                      <p:tavLst>
                                        <p:tav tm="0">
                                          <p:val>
                                            <p:strVal val="#ppt_x"/>
                                          </p:val>
                                        </p:tav>
                                        <p:tav tm="100000">
                                          <p:val>
                                            <p:strVal val="#ppt_x"/>
                                          </p:val>
                                        </p:tav>
                                      </p:tavLst>
                                    </p:anim>
                                    <p:anim calcmode="lin" valueType="num">
                                      <p:cBhvr>
                                        <p:cTn id="8" dur="500" fill="hold"/>
                                        <p:tgtEl>
                                          <p:spTgt spid="481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8135"/>
                                        </p:tgtEl>
                                        <p:attrNameLst>
                                          <p:attrName>style.visibility</p:attrName>
                                        </p:attrNameLst>
                                      </p:cBhvr>
                                      <p:to>
                                        <p:strVal val="visible"/>
                                      </p:to>
                                    </p:set>
                                    <p:anim calcmode="lin" valueType="num">
                                      <p:cBhvr>
                                        <p:cTn id="13" dur="500" fill="hold"/>
                                        <p:tgtEl>
                                          <p:spTgt spid="48135"/>
                                        </p:tgtEl>
                                        <p:attrNameLst>
                                          <p:attrName>ppt_x</p:attrName>
                                        </p:attrNameLst>
                                      </p:cBhvr>
                                      <p:tavLst>
                                        <p:tav tm="0">
                                          <p:val>
                                            <p:strVal val="#ppt_x"/>
                                          </p:val>
                                        </p:tav>
                                        <p:tav tm="100000">
                                          <p:val>
                                            <p:strVal val="#ppt_x"/>
                                          </p:val>
                                        </p:tav>
                                      </p:tavLst>
                                    </p:anim>
                                    <p:anim calcmode="lin" valueType="num">
                                      <p:cBhvr>
                                        <p:cTn id="14" dur="500" fill="hold"/>
                                        <p:tgtEl>
                                          <p:spTgt spid="48135"/>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48136"/>
                                        </p:tgtEl>
                                        <p:attrNameLst>
                                          <p:attrName>style.visibility</p:attrName>
                                        </p:attrNameLst>
                                      </p:cBhvr>
                                      <p:to>
                                        <p:strVal val="visible"/>
                                      </p:to>
                                    </p:set>
                                    <p:anim calcmode="lin" valueType="num">
                                      <p:cBhvr>
                                        <p:cTn id="18" dur="500" fill="hold"/>
                                        <p:tgtEl>
                                          <p:spTgt spid="48136"/>
                                        </p:tgtEl>
                                        <p:attrNameLst>
                                          <p:attrName>ppt_x</p:attrName>
                                        </p:attrNameLst>
                                      </p:cBhvr>
                                      <p:tavLst>
                                        <p:tav tm="0">
                                          <p:val>
                                            <p:strVal val="#ppt_x"/>
                                          </p:val>
                                        </p:tav>
                                        <p:tav tm="100000">
                                          <p:val>
                                            <p:strVal val="#ppt_x"/>
                                          </p:val>
                                        </p:tav>
                                      </p:tavLst>
                                    </p:anim>
                                    <p:anim calcmode="lin" valueType="num">
                                      <p:cBhvr>
                                        <p:cTn id="19" dur="500" fill="hold"/>
                                        <p:tgtEl>
                                          <p:spTgt spid="4813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8137"/>
                                        </p:tgtEl>
                                        <p:attrNameLst>
                                          <p:attrName>style.visibility</p:attrName>
                                        </p:attrNameLst>
                                      </p:cBhvr>
                                      <p:to>
                                        <p:strVal val="visible"/>
                                      </p:to>
                                    </p:set>
                                    <p:anim calcmode="lin" valueType="num">
                                      <p:cBhvr>
                                        <p:cTn id="24" dur="500" fill="hold"/>
                                        <p:tgtEl>
                                          <p:spTgt spid="48137"/>
                                        </p:tgtEl>
                                        <p:attrNameLst>
                                          <p:attrName>ppt_x</p:attrName>
                                        </p:attrNameLst>
                                      </p:cBhvr>
                                      <p:tavLst>
                                        <p:tav tm="0">
                                          <p:val>
                                            <p:strVal val="#ppt_x"/>
                                          </p:val>
                                        </p:tav>
                                        <p:tav tm="100000">
                                          <p:val>
                                            <p:strVal val="#ppt_x"/>
                                          </p:val>
                                        </p:tav>
                                      </p:tavLst>
                                    </p:anim>
                                    <p:anim calcmode="lin" valueType="num">
                                      <p:cBhvr>
                                        <p:cTn id="25" dur="500" fill="hold"/>
                                        <p:tgtEl>
                                          <p:spTgt spid="4813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ppt_x</p:attrName>
                                        </p:attrNameLst>
                                      </p:cBhvr>
                                      <p:tavLst>
                                        <p:tav tm="0">
                                          <p:val>
                                            <p:strVal val="#ppt_x"/>
                                          </p:val>
                                        </p:tav>
                                        <p:tav tm="100000">
                                          <p:val>
                                            <p:strVal val="#ppt_x"/>
                                          </p:val>
                                        </p:tav>
                                      </p:tavLst>
                                    </p:anim>
                                    <p:anim calcmode="lin" valueType="num">
                                      <p:cBhvr>
                                        <p:cTn id="37" dur="500" fill="hold"/>
                                        <p:tgtEl>
                                          <p:spTgt spid="3"/>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ppt_x</p:attrName>
                                        </p:attrNameLst>
                                      </p:cBhvr>
                                      <p:tavLst>
                                        <p:tav tm="0">
                                          <p:val>
                                            <p:strVal val="#ppt_x"/>
                                          </p:val>
                                        </p:tav>
                                        <p:tav tm="100000">
                                          <p:val>
                                            <p:strVal val="#ppt_x"/>
                                          </p:val>
                                        </p:tav>
                                      </p:tavLst>
                                    </p:anim>
                                    <p:anim calcmode="lin" valueType="num">
                                      <p:cBhvr>
                                        <p:cTn id="42" dur="500" fill="hold"/>
                                        <p:tgtEl>
                                          <p:spTgt spid="6"/>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4"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ppt_x</p:attrName>
                                        </p:attrNameLst>
                                      </p:cBhvr>
                                      <p:tavLst>
                                        <p:tav tm="0">
                                          <p:val>
                                            <p:strVal val="#ppt_x"/>
                                          </p:val>
                                        </p:tav>
                                        <p:tav tm="100000">
                                          <p:val>
                                            <p:strVal val="#ppt_x"/>
                                          </p:val>
                                        </p:tav>
                                      </p:tavLst>
                                    </p:anim>
                                    <p:anim calcmode="lin" valueType="num">
                                      <p:cBhvr>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64514" name="TextBox 7"/>
          <p:cNvSpPr/>
          <p:nvPr/>
        </p:nvSpPr>
        <p:spPr>
          <a:xfrm>
            <a:off x="1476375" y="1412875"/>
            <a:ext cx="8358188" cy="800100"/>
          </a:xfrm>
          <a:prstGeom prst="rect">
            <a:avLst/>
          </a:prstGeom>
          <a:noFill/>
          <a:ln w="9525">
            <a:noFill/>
          </a:ln>
        </p:spPr>
        <p:txBody>
          <a:bodyPr wrap="square" anchor="t">
            <a:spAutoFit/>
          </a:bodyPr>
          <a:p>
            <a:pPr>
              <a:lnSpc>
                <a:spcPct val="200000"/>
              </a:lnSpc>
            </a:pPr>
            <a:r>
              <a:rPr lang="zh-CN" altLang="en-US" sz="2800" b="1" dirty="0">
                <a:solidFill>
                  <a:srgbClr val="FF0000"/>
                </a:solidFill>
                <a:latin typeface="宋体" panose="02010600030101010101" pitchFamily="2" charset="-122"/>
                <a:ea typeface="宋体" panose="02010600030101010101" pitchFamily="2" charset="-122"/>
                <a:sym typeface="宋体" panose="02010600030101010101" pitchFamily="2" charset="-122"/>
              </a:rPr>
              <a:t>（二）试题质量分析</a:t>
            </a:r>
            <a:endParaRPr lang="en-US" altLang="zh-CN" sz="28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
        <p:nvSpPr>
          <p:cNvPr id="64515" name="TextBox 9"/>
          <p:cNvSpPr/>
          <p:nvPr/>
        </p:nvSpPr>
        <p:spPr>
          <a:xfrm>
            <a:off x="2916238" y="2852738"/>
            <a:ext cx="8358187" cy="831850"/>
          </a:xfrm>
          <a:prstGeom prst="rect">
            <a:avLst/>
          </a:prstGeom>
          <a:noFill/>
          <a:ln w="9525">
            <a:noFill/>
          </a:ln>
        </p:spPr>
        <p:txBody>
          <a:bodyPr wrap="square" anchor="t">
            <a:spAutoFit/>
          </a:bodyPr>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难度、区别度</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pic>
        <p:nvPicPr>
          <p:cNvPr id="13313" name="图片 10" descr="timg (3).jpg"/>
          <p:cNvPicPr>
            <a:picLocks noChangeAspect="1"/>
          </p:cNvPicPr>
          <p:nvPr/>
        </p:nvPicPr>
        <p:blipFill>
          <a:blip r:embed="rId2"/>
          <a:stretch>
            <a:fillRect/>
          </a:stretch>
        </p:blipFill>
        <p:spPr>
          <a:xfrm>
            <a:off x="7532688" y="2228533"/>
            <a:ext cx="4071937" cy="2716212"/>
          </a:xfrm>
          <a:prstGeom prst="rect">
            <a:avLst/>
          </a:prstGeom>
          <a:noFill/>
          <a:ln w="9525">
            <a:noFill/>
          </a:ln>
        </p:spPr>
      </p:pic>
      <p:sp>
        <p:nvSpPr>
          <p:cNvPr id="13316" name="TextBox 6"/>
          <p:cNvSpPr/>
          <p:nvPr/>
        </p:nvSpPr>
        <p:spPr>
          <a:xfrm>
            <a:off x="1868170" y="1417320"/>
            <a:ext cx="2426335" cy="521970"/>
          </a:xfrm>
          <a:prstGeom prst="rect">
            <a:avLst/>
          </a:prstGeom>
          <a:noFill/>
          <a:ln w="9525">
            <a:noFill/>
          </a:ln>
        </p:spPr>
        <p:txBody>
          <a:bodyPr wrap="square" anchor="t">
            <a:spAutoFit/>
          </a:bodyPr>
          <a:p>
            <a:r>
              <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rPr>
              <a:t>一、相关概念</a:t>
            </a:r>
            <a:endPar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13317" name="TextBox 7"/>
          <p:cNvSpPr/>
          <p:nvPr/>
        </p:nvSpPr>
        <p:spPr>
          <a:xfrm>
            <a:off x="2382203" y="2062163"/>
            <a:ext cx="6786562" cy="1938020"/>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、测量与评价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测量就是根据法则给事物分派数字。</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       </a:t>
            </a:r>
            <a:r>
              <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rPr>
              <a:t> 测量工具</a:t>
            </a:r>
            <a:endPar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01VM[S$@Y_6}TO3@O@NEJGR"/>
          <p:cNvPicPr>
            <a:picLocks noChangeAspect="1"/>
          </p:cNvPicPr>
          <p:nvPr userDrawn="1">
            <p:custDataLst>
              <p:tags r:id="rId1"/>
            </p:custDataLst>
          </p:nvPr>
        </p:nvPicPr>
        <p:blipFill>
          <a:blip r:embed="rId2"/>
          <a:stretch>
            <a:fillRect/>
          </a:stretch>
        </p:blipFill>
        <p:spPr>
          <a:xfrm>
            <a:off x="0" y="0"/>
            <a:ext cx="12230735" cy="6919595"/>
          </a:xfrm>
          <a:prstGeom prst="rect">
            <a:avLst/>
          </a:prstGeom>
        </p:spPr>
      </p:pic>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65538" name="Picture 1" descr="C:\Users\Administrator\AppData\Roaming\Tencent\Users\281042446\QQ\WinTemp\RichOle\[5(6V[N34[0RHF7YUAKZQFR.png"/>
          <p:cNvPicPr>
            <a:picLocks noChangeAspect="1"/>
          </p:cNvPicPr>
          <p:nvPr/>
        </p:nvPicPr>
        <p:blipFill>
          <a:blip r:embed="rId3"/>
          <a:stretch>
            <a:fillRect/>
          </a:stretch>
        </p:blipFill>
        <p:spPr>
          <a:xfrm>
            <a:off x="1878965" y="1678940"/>
            <a:ext cx="8963025" cy="3500438"/>
          </a:xfrm>
          <a:prstGeom prst="rect">
            <a:avLst/>
          </a:prstGeom>
          <a:noFill/>
          <a:ln w="9525">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01VM[S$@Y_6}TO3@O@NEJGR"/>
          <p:cNvPicPr>
            <a:picLocks noChangeAspect="1"/>
          </p:cNvPicPr>
          <p:nvPr userDrawn="1">
            <p:custDataLst>
              <p:tags r:id="rId1"/>
            </p:custDataLst>
          </p:nvPr>
        </p:nvPicPr>
        <p:blipFill>
          <a:blip r:embed="rId2"/>
          <a:stretch>
            <a:fillRect/>
          </a:stretch>
        </p:blipFill>
        <p:spPr>
          <a:xfrm>
            <a:off x="0" y="0"/>
            <a:ext cx="12230735" cy="6919595"/>
          </a:xfrm>
          <a:prstGeom prst="rect">
            <a:avLst/>
          </a:prstGeom>
        </p:spPr>
      </p:pic>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66563" name="TextBox 4"/>
          <p:cNvSpPr/>
          <p:nvPr/>
        </p:nvSpPr>
        <p:spPr>
          <a:xfrm>
            <a:off x="2086293" y="1499553"/>
            <a:ext cx="8358187" cy="3046412"/>
          </a:xfrm>
          <a:prstGeom prst="rect">
            <a:avLst/>
          </a:prstGeom>
          <a:noFill/>
          <a:ln w="9525">
            <a:noFill/>
          </a:ln>
        </p:spPr>
        <p:txBody>
          <a:bodyPr wrap="square" anchor="t">
            <a:spAutoFit/>
          </a:bodyPr>
          <a:p>
            <a:pPr>
              <a:lnSpc>
                <a:spcPct val="20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、有</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100</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名学生参加考核，答对第五题的考生有</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73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人，则第五题的难度</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P</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值是多少？ </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、某题目全体考生平均得分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11.89</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分，满分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20</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分，则该题目的难度</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P</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值是多少？</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2" name="图片 1" descr="GU7P8LENU2ODCLA5CEHH}HY"/>
          <p:cNvPicPr>
            <a:picLocks noChangeAspect="1"/>
          </p:cNvPicPr>
          <p:nvPr/>
        </p:nvPicPr>
        <p:blipFill>
          <a:blip r:embed="rId2"/>
          <a:stretch>
            <a:fillRect/>
          </a:stretch>
        </p:blipFill>
        <p:spPr>
          <a:xfrm>
            <a:off x="2609215" y="1360170"/>
            <a:ext cx="7494270" cy="443103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0658" name="TextBox 5"/>
          <p:cNvSpPr/>
          <p:nvPr/>
        </p:nvSpPr>
        <p:spPr>
          <a:xfrm>
            <a:off x="1767840" y="985520"/>
            <a:ext cx="8984615" cy="4887595"/>
          </a:xfrm>
          <a:prstGeom prst="rect">
            <a:avLst/>
          </a:prstGeom>
          <a:noFill/>
          <a:ln w="9525">
            <a:noFill/>
          </a:ln>
        </p:spPr>
        <p:txBody>
          <a:bodyPr wrap="square" anchor="t">
            <a:spAutoFit/>
          </a:bodyPr>
          <a:p>
            <a:pPr marL="342900" indent="-342900">
              <a:lnSpc>
                <a:spcPct val="150000"/>
              </a:lnSpc>
            </a:pPr>
            <a:endParaRPr lang="zh-CN" altLang="en-US" sz="20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区分度是指试题对学生学业成绩的鉴别程度。</a:t>
            </a:r>
            <a:endPar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区分度计算</a:t>
            </a:r>
            <a:r>
              <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两端法</a:t>
            </a:r>
            <a:endParaRPr lang="en-US" altLang="zh-CN" sz="24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buAutoNum type="arabicPeriod"/>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0</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计分</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D=P</a:t>
            </a:r>
            <a:r>
              <a:rPr lang="en-US" altLang="zh-CN" sz="2400" baseline="-25000" dirty="0">
                <a:solidFill>
                  <a:srgbClr val="000000"/>
                </a:solidFill>
                <a:latin typeface="宋体" panose="02010600030101010101" pitchFamily="2" charset="-122"/>
                <a:ea typeface="宋体" panose="02010600030101010101" pitchFamily="2" charset="-122"/>
                <a:sym typeface="宋体" panose="02010600030101010101" pitchFamily="2" charset="-122"/>
              </a:rPr>
              <a:t>H</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-P</a:t>
            </a:r>
            <a:r>
              <a:rPr lang="en-US" altLang="zh-CN" sz="2400" baseline="-25000" dirty="0">
                <a:solidFill>
                  <a:srgbClr val="000000"/>
                </a:solidFill>
                <a:latin typeface="宋体" panose="02010600030101010101" pitchFamily="2" charset="-122"/>
                <a:ea typeface="宋体" panose="02010600030101010101" pitchFamily="2" charset="-122"/>
                <a:sym typeface="宋体" panose="02010600030101010101" pitchFamily="2" charset="-122"/>
              </a:rPr>
              <a:t>L</a:t>
            </a:r>
            <a:endParaRPr lang="zh-CN" altLang="en-US" sz="2400" baseline="-25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P</a:t>
            </a:r>
            <a:r>
              <a:rPr lang="en-US" altLang="zh-CN" sz="2400" baseline="-25000" dirty="0">
                <a:solidFill>
                  <a:srgbClr val="000000"/>
                </a:solidFill>
                <a:latin typeface="宋体" panose="02010600030101010101" pitchFamily="2" charset="-122"/>
                <a:ea typeface="宋体" panose="02010600030101010101" pitchFamily="2" charset="-122"/>
                <a:sym typeface="宋体" panose="02010600030101010101" pitchFamily="2" charset="-122"/>
              </a:rPr>
              <a:t>H</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高分组该题答对的人数比率</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P</a:t>
            </a:r>
            <a:r>
              <a:rPr lang="en-US" altLang="zh-CN" sz="2400" baseline="-25000" dirty="0">
                <a:solidFill>
                  <a:srgbClr val="000000"/>
                </a:solidFill>
                <a:latin typeface="宋体" panose="02010600030101010101" pitchFamily="2" charset="-122"/>
                <a:ea typeface="宋体" panose="02010600030101010101" pitchFamily="2" charset="-122"/>
                <a:sym typeface="宋体" panose="02010600030101010101" pitchFamily="2" charset="-122"/>
              </a:rPr>
              <a:t>L</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：低分组该题答对的人数比率</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非</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0</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计分</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marL="342900" indent="-342900">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考生在该题上的得分与考试总分之间的积差相关系数</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marL="342900" indent="-342900"/>
            <a:endParaRPr lang="zh-CN" altLang="en-US" baseline="-250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a:p>
            <a:pPr marL="342900" indent="-342900"/>
            <a:endParaRPr lang="zh-CN" altLang="en-US"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1683" name="TextBox 4"/>
          <p:cNvSpPr/>
          <p:nvPr/>
        </p:nvSpPr>
        <p:spPr>
          <a:xfrm>
            <a:off x="2222818" y="1499553"/>
            <a:ext cx="8358187" cy="1570037"/>
          </a:xfrm>
          <a:prstGeom prst="rect">
            <a:avLst/>
          </a:prstGeom>
          <a:noFill/>
          <a:ln w="9525">
            <a:noFill/>
          </a:ln>
        </p:spPr>
        <p:txBody>
          <a:bodyPr wrap="square" anchor="t">
            <a:spAutoFit/>
          </a:bodyPr>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某题目高分组答对的人数比例为</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0.95</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，低分组答对的人数比例为</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0.37</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，该题目的区别度为多少？</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72706" name="Picture 1" descr="C:\Users\Administrator\AppData\Roaming\Tencent\Users\281042446\QQ\WinTemp\RichOle\K{TD2BL%CSSWQ3})9F8~]4T.png"/>
          <p:cNvPicPr>
            <a:picLocks noChangeAspect="1"/>
          </p:cNvPicPr>
          <p:nvPr/>
        </p:nvPicPr>
        <p:blipFill>
          <a:blip r:embed="rId1"/>
          <a:stretch>
            <a:fillRect/>
          </a:stretch>
        </p:blipFill>
        <p:spPr>
          <a:xfrm>
            <a:off x="1878965" y="1862455"/>
            <a:ext cx="9493885" cy="2709545"/>
          </a:xfrm>
          <a:prstGeom prst="rect">
            <a:avLst/>
          </a:prstGeom>
          <a:noFill/>
          <a:ln w="9525">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3730" name="TextBox 5"/>
          <p:cNvSpPr/>
          <p:nvPr/>
        </p:nvSpPr>
        <p:spPr>
          <a:xfrm>
            <a:off x="2903855" y="2218690"/>
            <a:ext cx="7286625" cy="3415030"/>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信度</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测量的一致程度、稳定程度、可靠性</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折半信度、重测信度、复本信度</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效度</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能测量到的知识和能力的程度。</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内容效度、校标相关效度</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73732" name="TextBox 9"/>
          <p:cNvSpPr/>
          <p:nvPr/>
        </p:nvSpPr>
        <p:spPr>
          <a:xfrm>
            <a:off x="1608455" y="1209040"/>
            <a:ext cx="8358188" cy="829945"/>
          </a:xfrm>
          <a:prstGeom prst="rect">
            <a:avLst/>
          </a:prstGeom>
          <a:noFill/>
          <a:ln w="9525">
            <a:noFill/>
          </a:ln>
        </p:spPr>
        <p:txBody>
          <a:bodyPr wrap="square" anchor="t">
            <a:spAutoFit/>
          </a:bodyPr>
          <a:p>
            <a:pPr>
              <a:lnSpc>
                <a:spcPct val="20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（三）评价考核质量的基本指标</a:t>
            </a:r>
            <a:endPar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22532" name="Rectangle 4"/>
          <p:cNvSpPr>
            <a:spLocks noGrp="1" noChangeArrowheads="1"/>
          </p:cNvSpPr>
          <p:nvPr>
            <p:ph type="title"/>
          </p:nvPr>
        </p:nvSpPr>
        <p:spPr>
          <a:xfrm>
            <a:off x="2609215" y="399414"/>
            <a:ext cx="7835264" cy="1100456"/>
          </a:xfrm>
          <a:noFill/>
          <a:ln>
            <a:noFill/>
          </a:ln>
          <a:effectLst/>
          <a:sp3d prstMaterial="plastic"/>
        </p:spPr>
        <p:txBody>
          <a:bodyPr vert="horz" wrap="square" lIns="97412" tIns="48706" rIns="97412" bIns="48706" numCol="1" rtlCol="0" anchor="ctr" anchorCtr="0" compatLnSpc="1">
            <a:no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000" b="1"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宋体" panose="02010600030101010101" pitchFamily="2" charset="-122"/>
              </a:rPr>
              <a:t>第二节 </a:t>
            </a:r>
            <a:r>
              <a:rPr lang="zh-CN" altLang="en-US" sz="4000" dirty="0">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学生学业评价</a:t>
            </a:r>
            <a:br>
              <a:rPr lang="zh-CN" altLang="en-US" sz="4400" dirty="0">
                <a:latin typeface="Arial Rounded MT Bold" panose="020F0704030504030204" charset="0"/>
                <a:ea typeface="宋体" panose="02010600030101010101" pitchFamily="2" charset="-122"/>
              </a:rPr>
            </a:br>
            <a:endParaRPr kumimoji="0" lang="zh-CN" altLang="en-US" sz="4400" b="1" i="0" u="none" strike="noStrike" kern="1200" cap="none" spc="0" normalizeH="0" baseline="0" noProof="0">
              <a:ln>
                <a:noFill/>
              </a:ln>
              <a:solidFill>
                <a:schemeClr val="tx1"/>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微软雅黑" panose="020B0503020204020204" charset="-122"/>
            </a:endParaRPr>
          </a:p>
        </p:txBody>
      </p:sp>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pic>
        <p:nvPicPr>
          <p:cNvPr id="74755" name="图片 4" descr="timg (4).jpg"/>
          <p:cNvPicPr>
            <a:picLocks noChangeAspect="1"/>
          </p:cNvPicPr>
          <p:nvPr/>
        </p:nvPicPr>
        <p:blipFill>
          <a:blip r:embed="rId2"/>
          <a:stretch>
            <a:fillRect/>
          </a:stretch>
        </p:blipFill>
        <p:spPr>
          <a:xfrm>
            <a:off x="2348865" y="1906270"/>
            <a:ext cx="8356600" cy="3478213"/>
          </a:xfrm>
          <a:prstGeom prst="rect">
            <a:avLst/>
          </a:prstGeom>
          <a:noFill/>
          <a:ln w="9525">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75779" name="TextBox 5"/>
          <p:cNvSpPr/>
          <p:nvPr/>
        </p:nvSpPr>
        <p:spPr>
          <a:xfrm>
            <a:off x="1893888" y="1214438"/>
            <a:ext cx="7286625" cy="3415030"/>
          </a:xfrm>
          <a:prstGeom prst="rect">
            <a:avLst/>
          </a:prstGeom>
          <a:noFill/>
          <a:ln w="9525">
            <a:noFill/>
          </a:ln>
        </p:spPr>
        <p:txBody>
          <a:bodyPr wrap="square" anchor="t">
            <a:spAutoFit/>
          </a:bodyPr>
          <a:p>
            <a:pPr>
              <a:lnSpc>
                <a:spcPct val="150000"/>
              </a:lnSpc>
            </a:pP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一、范围及内容</a:t>
            </a:r>
            <a:endParaRPr lang="en-US" altLang="zh-CN" sz="24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、临床</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教学中专项技能</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达标考核</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健康评估、内外妇儿、急危重症</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20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400" dirty="0">
                <a:solidFill>
                  <a:srgbClr val="000000"/>
                </a:solidFill>
                <a:latin typeface="宋体" panose="02010600030101010101" pitchFamily="2" charset="-122"/>
                <a:sym typeface="宋体" panose="02010600030101010101" pitchFamily="2" charset="-122"/>
              </a:rPr>
              <a:t>（静脉输液、鼻饲、心肺复苏、吸氧等）</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75780" name="图片 10" descr="mmexport1506563402221.jpg"/>
          <p:cNvPicPr>
            <a:picLocks noChangeAspect="1"/>
          </p:cNvPicPr>
          <p:nvPr/>
        </p:nvPicPr>
        <p:blipFill>
          <a:blip r:embed="rId2"/>
          <a:stretch>
            <a:fillRect/>
          </a:stretch>
        </p:blipFill>
        <p:spPr>
          <a:xfrm>
            <a:off x="8517255" y="2145030"/>
            <a:ext cx="2625725" cy="3500438"/>
          </a:xfrm>
          <a:prstGeom prst="rect">
            <a:avLst/>
          </a:prstGeom>
          <a:noFill/>
          <a:ln w="9525">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76803" name="TextBox 5"/>
          <p:cNvSpPr/>
          <p:nvPr/>
        </p:nvSpPr>
        <p:spPr>
          <a:xfrm>
            <a:off x="2534920" y="1302385"/>
            <a:ext cx="8343900" cy="3415030"/>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实习前</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强化训练及考核</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培训一个月，合格后才能实习</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实习阶段的出科</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考核</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实习鉴定手册（平时、考试）</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FF0000"/>
                </a:solidFill>
                <a:latin typeface="宋体" panose="02010600030101010101" pitchFamily="2" charset="-122"/>
                <a:ea typeface="宋体" panose="02010600030101010101" pitchFamily="2" charset="-122"/>
                <a:sym typeface="宋体" panose="02010600030101010101" pitchFamily="2" charset="-122"/>
              </a:rPr>
              <a:t>毕业前</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综合考核</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毕业考试（笔试、操作）</a:t>
            </a:r>
            <a:endParaRPr lang="zh-CN" altLang="en-US" sz="24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01VM[S$@Y_6}TO3@O@NEJGR"/>
          <p:cNvPicPr>
            <a:picLocks noChangeAspect="1"/>
          </p:cNvPicPr>
          <p:nvPr userDrawn="1">
            <p:custDataLst>
              <p:tags r:id="rId1"/>
            </p:custDataLst>
          </p:nvPr>
        </p:nvPicPr>
        <p:blipFill>
          <a:blip r:embed="rId2"/>
          <a:stretch>
            <a:fillRect/>
          </a:stretch>
        </p:blipFill>
        <p:spPr>
          <a:xfrm>
            <a:off x="0" y="0"/>
            <a:ext cx="12230735" cy="6919595"/>
          </a:xfrm>
          <a:prstGeom prst="rect">
            <a:avLst/>
          </a:prstGeom>
        </p:spPr>
      </p:pic>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pic>
        <p:nvPicPr>
          <p:cNvPr id="15362" name="图片 4"/>
          <p:cNvPicPr>
            <a:picLocks noChangeAspect="1"/>
          </p:cNvPicPr>
          <p:nvPr/>
        </p:nvPicPr>
        <p:blipFill>
          <a:blip r:embed="rId3"/>
          <a:stretch>
            <a:fillRect/>
          </a:stretch>
        </p:blipFill>
        <p:spPr>
          <a:xfrm>
            <a:off x="2193608" y="1390650"/>
            <a:ext cx="3176587" cy="2189163"/>
          </a:xfrm>
          <a:prstGeom prst="rect">
            <a:avLst/>
          </a:prstGeom>
          <a:noFill/>
          <a:ln w="9525">
            <a:noFill/>
          </a:ln>
        </p:spPr>
      </p:pic>
      <p:pic>
        <p:nvPicPr>
          <p:cNvPr id="15363" name="图片 5"/>
          <p:cNvPicPr>
            <a:picLocks noChangeAspect="1"/>
          </p:cNvPicPr>
          <p:nvPr/>
        </p:nvPicPr>
        <p:blipFill>
          <a:blip r:embed="rId4"/>
          <a:stretch>
            <a:fillRect/>
          </a:stretch>
        </p:blipFill>
        <p:spPr>
          <a:xfrm>
            <a:off x="8483283" y="1597025"/>
            <a:ext cx="2235200" cy="4019550"/>
          </a:xfrm>
          <a:prstGeom prst="rect">
            <a:avLst/>
          </a:prstGeom>
          <a:noFill/>
          <a:ln w="9525">
            <a:noFill/>
          </a:ln>
        </p:spPr>
      </p:pic>
      <p:pic>
        <p:nvPicPr>
          <p:cNvPr id="15364" name="图片 6"/>
          <p:cNvPicPr>
            <a:picLocks noChangeAspect="1"/>
          </p:cNvPicPr>
          <p:nvPr/>
        </p:nvPicPr>
        <p:blipFill>
          <a:blip r:embed="rId5"/>
          <a:stretch>
            <a:fillRect/>
          </a:stretch>
        </p:blipFill>
        <p:spPr>
          <a:xfrm>
            <a:off x="2311083" y="3579813"/>
            <a:ext cx="3059112" cy="3059112"/>
          </a:xfrm>
          <a:prstGeom prst="rect">
            <a:avLst/>
          </a:prstGeom>
          <a:noFill/>
          <a:ln w="9525">
            <a:noFill/>
          </a:ln>
        </p:spPr>
      </p:pic>
      <p:pic>
        <p:nvPicPr>
          <p:cNvPr id="15365" name="图片 7"/>
          <p:cNvPicPr>
            <a:picLocks noChangeAspect="1"/>
          </p:cNvPicPr>
          <p:nvPr/>
        </p:nvPicPr>
        <p:blipFill>
          <a:blip r:embed="rId6"/>
          <a:stretch>
            <a:fillRect/>
          </a:stretch>
        </p:blipFill>
        <p:spPr>
          <a:xfrm>
            <a:off x="5370195" y="2565400"/>
            <a:ext cx="3182938" cy="2046288"/>
          </a:xfrm>
          <a:prstGeom prst="rect">
            <a:avLst/>
          </a:prstGeom>
          <a:noFill/>
          <a:ln w="9525">
            <a:noFill/>
          </a:ln>
        </p:spPr>
      </p:pic>
      <p:pic>
        <p:nvPicPr>
          <p:cNvPr id="11" name="图片 10" descr="X2E$M%4IF{UV6E7U)RL%V(4"/>
          <p:cNvPicPr>
            <a:picLocks noChangeAspect="1"/>
          </p:cNvPicPr>
          <p:nvPr/>
        </p:nvPicPr>
        <p:blipFill>
          <a:blip r:embed="rId7"/>
          <a:stretch>
            <a:fillRect/>
          </a:stretch>
        </p:blipFill>
        <p:spPr>
          <a:xfrm>
            <a:off x="4045585" y="1597025"/>
            <a:ext cx="5276215" cy="4394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2" name="TextBox 5"/>
          <p:cNvSpPr/>
          <p:nvPr/>
        </p:nvSpPr>
        <p:spPr>
          <a:xfrm>
            <a:off x="1371600" y="1066800"/>
            <a:ext cx="10479405" cy="2491740"/>
          </a:xfrm>
          <a:prstGeom prst="rect">
            <a:avLst/>
          </a:prstGeom>
          <a:noFill/>
          <a:ln w="9525">
            <a:noFill/>
          </a:ln>
        </p:spPr>
        <p:txBody>
          <a:bodyPr wrap="square" anchor="t">
            <a:spAutoFit/>
          </a:bodyPr>
          <a:p>
            <a:pPr>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二、种类和方法</a:t>
            </a:r>
            <a:endPar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、观察法</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护理操作能力、与患者交流能力、职业品质、工作态度等。实习鉴定。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3" name="图片 4" descr="timg.jpg"/>
          <p:cNvPicPr>
            <a:picLocks noChangeAspect="1"/>
          </p:cNvPicPr>
          <p:nvPr/>
        </p:nvPicPr>
        <p:blipFill>
          <a:blip r:embed="rId2"/>
          <a:stretch>
            <a:fillRect/>
          </a:stretch>
        </p:blipFill>
        <p:spPr>
          <a:xfrm>
            <a:off x="3657600" y="3124200"/>
            <a:ext cx="5766435" cy="3034030"/>
          </a:xfrm>
          <a:prstGeom prst="rect">
            <a:avLst/>
          </a:prstGeom>
          <a:noFill/>
          <a:ln w="9525">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78851" name="TextBox 5"/>
          <p:cNvSpPr/>
          <p:nvPr/>
        </p:nvSpPr>
        <p:spPr>
          <a:xfrm>
            <a:off x="1132840" y="1052830"/>
            <a:ext cx="10741660" cy="3046095"/>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床边考核法</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考核组指定病人，考试完成规定的护理项目，主考人提问，考生操作作答。</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）观察临床操作能力、思维能力、总体反应性、区别轻重缓急的能力；</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）缺乏标准环境，主考人因素</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）病人的选取</a:t>
            </a:r>
            <a:endPar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78852" name="图片 4" descr="timg (1).jpg"/>
          <p:cNvPicPr>
            <a:picLocks noChangeAspect="1"/>
          </p:cNvPicPr>
          <p:nvPr/>
        </p:nvPicPr>
        <p:blipFill>
          <a:blip r:embed="rId2"/>
          <a:stretch>
            <a:fillRect/>
          </a:stretch>
        </p:blipFill>
        <p:spPr>
          <a:xfrm>
            <a:off x="6400800" y="2748598"/>
            <a:ext cx="4075113" cy="3013075"/>
          </a:xfrm>
          <a:prstGeom prst="rect">
            <a:avLst/>
          </a:prstGeom>
          <a:noFill/>
          <a:ln w="9525">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79875" name="TextBox 5"/>
          <p:cNvSpPr/>
          <p:nvPr/>
        </p:nvSpPr>
        <p:spPr>
          <a:xfrm>
            <a:off x="1371600" y="1066800"/>
            <a:ext cx="9752965" cy="1660525"/>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模拟考核法</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应用模拟病人（高仿真模拟病人或标准化病人）和模拟临床情境</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zh-CN" altLang="en-US"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pic>
        <p:nvPicPr>
          <p:cNvPr id="79876" name="图片 4" descr="mmexport1506563414556.jpg"/>
          <p:cNvPicPr>
            <a:picLocks noChangeAspect="1"/>
          </p:cNvPicPr>
          <p:nvPr/>
        </p:nvPicPr>
        <p:blipFill>
          <a:blip r:embed="rId2"/>
          <a:stretch>
            <a:fillRect/>
          </a:stretch>
        </p:blipFill>
        <p:spPr>
          <a:xfrm>
            <a:off x="3980180" y="2413635"/>
            <a:ext cx="4232275" cy="3173730"/>
          </a:xfrm>
          <a:prstGeom prst="rect">
            <a:avLst/>
          </a:prstGeom>
          <a:noFill/>
          <a:ln w="9525">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81923" name="TextBox 5"/>
          <p:cNvSpPr/>
          <p:nvPr/>
        </p:nvSpPr>
        <p:spPr>
          <a:xfrm>
            <a:off x="914400" y="1143000"/>
            <a:ext cx="10430510" cy="1476375"/>
          </a:xfrm>
          <a:prstGeom prst="rect">
            <a:avLst/>
          </a:prstGeom>
          <a:noFill/>
          <a:ln w="9525">
            <a:noFill/>
          </a:ln>
        </p:spPr>
        <p:txBody>
          <a:bodyPr wrap="square" anchor="t">
            <a:spAutoFit/>
          </a:bodyPr>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苏州大学附属第一医院</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2010</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年</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月起公开招聘“标准化病人”</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不仅要求大专以上学历</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还要有一定的表演经历。</a:t>
            </a: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每年都有大量医学院等待毕业的学生需要临床实践</a:t>
            </a:r>
            <a:r>
              <a:rPr lang="en-US" altLang="zh-CN" sz="2000" dirty="0">
                <a:solidFill>
                  <a:schemeClr val="tx1"/>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却没有病人愿意配合</a:t>
            </a:r>
            <a:r>
              <a:rPr lang="en-US" altLang="zh-CN" sz="2000" dirty="0">
                <a:solidFill>
                  <a:schemeClr val="tx1"/>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rPr>
              <a:t>只好招聘“假病人”来陪诊。</a:t>
            </a:r>
            <a:endParaRPr lang="zh-CN" altLang="en-US" sz="2000"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2" name="TextBox 5"/>
          <p:cNvSpPr/>
          <p:nvPr>
            <p:custDataLst>
              <p:tags r:id="rId2"/>
            </p:custDataLst>
          </p:nvPr>
        </p:nvSpPr>
        <p:spPr>
          <a:xfrm>
            <a:off x="914400" y="2008505"/>
            <a:ext cx="6319520" cy="3784600"/>
          </a:xfrm>
          <a:prstGeom prst="rect">
            <a:avLst/>
          </a:prstGeom>
          <a:noFill/>
          <a:ln w="9525">
            <a:noFill/>
          </a:ln>
        </p:spPr>
        <p:txBody>
          <a:bodyPr wrap="square" anchor="t">
            <a:spAutoFit/>
          </a:bodyPr>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0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招募条件</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身体健康</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年龄</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20</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周岁至</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65</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周岁</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无传染病史</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对医学具有浓厚兴趣。其中</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学历大专及以上者</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优先考虑</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有</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表演经历</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者优先考虑</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具备一定</a:t>
            </a:r>
            <a:r>
              <a:rPr lang="zh-CN" altLang="en-US" sz="2000" dirty="0">
                <a:solidFill>
                  <a:srgbClr val="FF0000"/>
                </a:solidFill>
                <a:latin typeface="宋体" panose="02010600030101010101" pitchFamily="2" charset="-122"/>
                <a:ea typeface="宋体" panose="02010600030101010101" pitchFamily="2" charset="-122"/>
                <a:sym typeface="宋体" panose="02010600030101010101" pitchFamily="2" charset="-122"/>
              </a:rPr>
              <a:t>教学经验的教师、有医学背景的人士</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优先考虑。</a:t>
            </a: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从面试、培训起</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该院就将对应聘人员支付一定的费用</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考核合格后</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就成为“标准化病人”</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而院方也将根据教学计划</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安排医学生为这些假病人“看病”。</a:t>
            </a:r>
            <a:endPar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100" name="图片 99"/>
          <p:cNvPicPr/>
          <p:nvPr>
            <p:custDataLst>
              <p:tags r:id="rId3"/>
            </p:custDataLst>
          </p:nvPr>
        </p:nvPicPr>
        <p:blipFill>
          <a:blip r:embed="rId4"/>
          <a:stretch>
            <a:fillRect/>
          </a:stretch>
        </p:blipFill>
        <p:spPr>
          <a:xfrm>
            <a:off x="7848600" y="2673985"/>
            <a:ext cx="3244215" cy="2905760"/>
          </a:xfrm>
          <a:prstGeom prst="rect">
            <a:avLst/>
          </a:prstGeom>
          <a:noFill/>
          <a:ln w="9525">
            <a:noFill/>
          </a:ln>
        </p:spPr>
      </p:pic>
      <p:sp>
        <p:nvSpPr>
          <p:cNvPr id="3" name="文本框 2"/>
          <p:cNvSpPr txBox="1"/>
          <p:nvPr/>
        </p:nvSpPr>
        <p:spPr>
          <a:xfrm>
            <a:off x="4038600" y="457200"/>
            <a:ext cx="6096000" cy="645160"/>
          </a:xfrm>
          <a:prstGeom prst="rect">
            <a:avLst/>
          </a:prstGeom>
          <a:noFill/>
        </p:spPr>
        <p:txBody>
          <a:bodyPr wrap="square" rtlCol="0" anchor="t">
            <a:spAutoFit/>
          </a:bodyPr>
          <a:p>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标准化病人</a:t>
            </a:r>
            <a:r>
              <a:rPr lang="en-US" altLang="zh-CN" sz="3600" b="1" dirty="0">
                <a:solidFill>
                  <a:schemeClr val="tx2"/>
                </a:solidFill>
                <a:latin typeface="宋体" panose="02010600030101010101" pitchFamily="2" charset="-122"/>
                <a:cs typeface="宋体" panose="02010600030101010101" pitchFamily="2" charset="-122"/>
                <a:sym typeface="Arial" panose="020B0604020202020204" pitchFamily="34" charset="0"/>
              </a:rPr>
              <a:t>SP</a:t>
            </a:r>
            <a:endParaRPr lang="en-US" altLang="zh-CN"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标准化病人</a:t>
            </a:r>
            <a:r>
              <a:rPr lang="en-US" altLang="zh-CN" sz="3600" b="1" dirty="0">
                <a:solidFill>
                  <a:schemeClr val="tx2"/>
                </a:solidFill>
                <a:latin typeface="宋体" panose="02010600030101010101" pitchFamily="2" charset="-122"/>
                <a:cs typeface="宋体" panose="02010600030101010101" pitchFamily="2" charset="-122"/>
                <a:sym typeface="Arial" panose="020B0604020202020204" pitchFamily="34" charset="0"/>
              </a:rPr>
              <a:t>SP</a:t>
            </a:r>
            <a:endParaRPr lang="en-US" altLang="zh-CN"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81923" name="TextBox 5"/>
          <p:cNvSpPr/>
          <p:nvPr/>
        </p:nvSpPr>
        <p:spPr>
          <a:xfrm>
            <a:off x="1066800" y="1302385"/>
            <a:ext cx="10426065" cy="1753235"/>
          </a:xfrm>
          <a:prstGeom prst="rect">
            <a:avLst/>
          </a:prstGeom>
          <a:noFill/>
          <a:ln w="9525">
            <a:noFill/>
          </a:ln>
        </p:spPr>
        <p:txBody>
          <a:bodyPr wrap="square" anchor="t">
            <a:spAutoFit/>
          </a:bodyPr>
          <a:p>
            <a:pPr>
              <a:lnSpc>
                <a:spcPct val="150000"/>
              </a:lnSpc>
            </a:pPr>
            <a:r>
              <a:rPr lang="zh-CN" altLang="en-US"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sz="2400" dirty="0">
                <a:latin typeface="宋体" panose="02010600030101010101" pitchFamily="2" charset="-122"/>
                <a:ea typeface="宋体" panose="02010600030101010101" pitchFamily="2" charset="-122"/>
                <a:sym typeface="宋体" panose="02010600030101010101" pitchFamily="2" charset="-122"/>
              </a:rPr>
              <a:t>标准化病人(Standardized Patients，SP)，又称为模拟病人(Simulate Patients)，指那些经过标准化、系统化培训后，能准确表现病人的实际临床问题的正常人或病人。</a:t>
            </a:r>
            <a:endParaRPr sz="2400" dirty="0">
              <a:latin typeface="宋体" panose="02010600030101010101" pitchFamily="2" charset="-122"/>
              <a:ea typeface="宋体" panose="02010600030101010101" pitchFamily="2" charset="-122"/>
              <a:sym typeface="宋体" panose="02010600030101010101" pitchFamily="2" charset="-122"/>
            </a:endParaRPr>
          </a:p>
        </p:txBody>
      </p:sp>
      <p:sp>
        <p:nvSpPr>
          <p:cNvPr id="2" name="文本框 1"/>
          <p:cNvSpPr txBox="1"/>
          <p:nvPr/>
        </p:nvSpPr>
        <p:spPr>
          <a:xfrm>
            <a:off x="1524000" y="3124200"/>
            <a:ext cx="7798435" cy="2399665"/>
          </a:xfrm>
          <a:prstGeom prst="rect">
            <a:avLst/>
          </a:prstGeom>
          <a:noFill/>
        </p:spPr>
        <p:txBody>
          <a:bodyPr wrap="square" rtlCol="0" anchor="t">
            <a:spAutoFit/>
          </a:bodyPr>
          <a:p>
            <a:pPr>
              <a:lnSpc>
                <a:spcPct val="150000"/>
              </a:lnSpc>
            </a:pPr>
            <a:r>
              <a:rPr lang="zh-CN" altLang="en-US" sz="2000"/>
              <a:t>优点：针对性的病例</a:t>
            </a:r>
            <a:r>
              <a:rPr lang="en-US" altLang="zh-CN" sz="2000"/>
              <a:t>,</a:t>
            </a:r>
            <a:r>
              <a:rPr lang="zh-CN" altLang="en-US" sz="2000"/>
              <a:t>提高了测验的有效性。</a:t>
            </a:r>
            <a:endParaRPr lang="zh-CN" altLang="en-US" sz="2000"/>
          </a:p>
          <a:p>
            <a:pPr>
              <a:lnSpc>
                <a:spcPct val="150000"/>
              </a:lnSpc>
            </a:pPr>
            <a:r>
              <a:rPr lang="zh-CN" altLang="en-US" sz="2000"/>
              <a:t>每个考生面对同样的病人和问题，提高了可靠性。</a:t>
            </a:r>
            <a:endParaRPr lang="zh-CN" altLang="en-US" sz="2000"/>
          </a:p>
          <a:p>
            <a:pPr>
              <a:lnSpc>
                <a:spcPct val="150000"/>
              </a:lnSpc>
            </a:pPr>
            <a:r>
              <a:rPr lang="zh-CN" altLang="en-US" sz="2000"/>
              <a:t>SP可以作为评价者</a:t>
            </a:r>
            <a:r>
              <a:rPr lang="en-US" altLang="zh-CN" sz="2000"/>
              <a:t>;</a:t>
            </a:r>
            <a:endParaRPr lang="zh-CN" altLang="en-US" sz="2000"/>
          </a:p>
          <a:p>
            <a:pPr>
              <a:lnSpc>
                <a:spcPct val="150000"/>
              </a:lnSpc>
            </a:pPr>
            <a:r>
              <a:rPr lang="zh-CN" altLang="en-US" sz="2000"/>
              <a:t>规避医学考试中涉及道德伦理方面的问题。</a:t>
            </a:r>
            <a:endParaRPr lang="zh-CN" altLang="en-US" sz="2000"/>
          </a:p>
          <a:p>
            <a:pPr>
              <a:lnSpc>
                <a:spcPct val="150000"/>
              </a:lnSpc>
            </a:pPr>
            <a:r>
              <a:rPr lang="zh-CN" altLang="en-US" sz="2000"/>
              <a:t>更接近于临床实际。</a:t>
            </a:r>
            <a:endParaRPr lang="zh-CN" altLang="en-US" sz="2000"/>
          </a:p>
        </p:txBody>
      </p:sp>
      <p:pic>
        <p:nvPicPr>
          <p:cNvPr id="101" name="图片 100"/>
          <p:cNvPicPr/>
          <p:nvPr/>
        </p:nvPicPr>
        <p:blipFill>
          <a:blip r:embed="rId2"/>
          <a:stretch>
            <a:fillRect/>
          </a:stretch>
        </p:blipFill>
        <p:spPr>
          <a:xfrm>
            <a:off x="8001000" y="3200400"/>
            <a:ext cx="3348355" cy="2543175"/>
          </a:xfrm>
          <a:prstGeom prst="rect">
            <a:avLst/>
          </a:prstGeom>
          <a:noFill/>
          <a:ln w="9525">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79875" name="TextBox 5"/>
          <p:cNvSpPr/>
          <p:nvPr/>
        </p:nvSpPr>
        <p:spPr>
          <a:xfrm>
            <a:off x="1829435" y="1302385"/>
            <a:ext cx="9752965" cy="4061460"/>
          </a:xfrm>
          <a:prstGeom prst="rect">
            <a:avLst/>
          </a:prstGeom>
          <a:noFill/>
          <a:ln w="9525">
            <a:noFill/>
          </a:ln>
        </p:spPr>
        <p:txBody>
          <a:bodyPr wrap="square" anchor="t">
            <a:spAutoFit/>
          </a:bodyPr>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、综合评定法</a:t>
            </a: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毕业考核。</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   评价小组根据评价体系，综合采用定量与定性方法、观察法、床边考核法等，对学生的临床技能做出综合评判，判断学生是否达到培养目标要求，能否毕业。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0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zh-CN" altLang="en-US"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第三节  学生临床护理能力的评价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82947" name="TextBox 5"/>
          <p:cNvSpPr/>
          <p:nvPr/>
        </p:nvSpPr>
        <p:spPr>
          <a:xfrm>
            <a:off x="2440940" y="1196340"/>
            <a:ext cx="8367713" cy="4338320"/>
          </a:xfrm>
          <a:prstGeom prst="rect">
            <a:avLst/>
          </a:prstGeom>
          <a:noFill/>
          <a:ln w="9525">
            <a:noFill/>
          </a:ln>
        </p:spPr>
        <p:txBody>
          <a:bodyPr wrap="square" anchor="t">
            <a:spAutoFit/>
          </a:bodyPr>
          <a:p>
            <a:pPr>
              <a:lnSpc>
                <a:spcPct val="150000"/>
              </a:lnSpc>
            </a:pPr>
            <a:r>
              <a:rPr lang="zh-CN" altLang="en-US" sz="2800" dirty="0">
                <a:solidFill>
                  <a:srgbClr val="FF0000"/>
                </a:solidFill>
                <a:latin typeface="宋体" panose="02010600030101010101" pitchFamily="2" charset="-122"/>
                <a:ea typeface="宋体" panose="02010600030101010101" pitchFamily="2" charset="-122"/>
                <a:sym typeface="宋体" panose="02010600030101010101" pitchFamily="2" charset="-122"/>
              </a:rPr>
              <a:t>二、影响因素</a:t>
            </a:r>
            <a:endParaRPr lang="en-US" altLang="zh-CN" sz="2800" dirty="0">
              <a:solidFill>
                <a:srgbClr val="FF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、评价人</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自身业务水平、对评价工作的态度、是否客观公正</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、学生</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对将要考核内容的准备程度、焦虑水平</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800" dirty="0">
                <a:solidFill>
                  <a:srgbClr val="000000"/>
                </a:solidFill>
                <a:latin typeface="宋体" panose="02010600030101010101" pitchFamily="2" charset="-122"/>
                <a:ea typeface="宋体" panose="02010600030101010101" pitchFamily="2" charset="-122"/>
                <a:sym typeface="宋体" panose="02010600030101010101" pitchFamily="2" charset="-122"/>
              </a:rPr>
              <a:t>、考核方法的选择</a:t>
            </a:r>
            <a:endParaRPr lang="en-US" altLang="zh-CN" sz="28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如案例的选择、间断性与连续性评价等</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 </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buClrTx/>
              <a:buSzTx/>
              <a:buFontTx/>
            </a:pP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第四节  教师课堂授课质量的评价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83971" name="TextBox 5"/>
          <p:cNvSpPr/>
          <p:nvPr/>
        </p:nvSpPr>
        <p:spPr>
          <a:xfrm>
            <a:off x="1772285" y="1214438"/>
            <a:ext cx="8215313" cy="481012"/>
          </a:xfrm>
          <a:prstGeom prst="rect">
            <a:avLst/>
          </a:prstGeom>
          <a:noFill/>
          <a:ln w="9525">
            <a:noFill/>
          </a:ln>
        </p:spPr>
        <p:txBody>
          <a:bodyPr wrap="square" anchor="t">
            <a:spAutoFit/>
          </a:bodyPr>
          <a:p>
            <a:pPr>
              <a:lnSpc>
                <a:spcPct val="150000"/>
              </a:lnSpc>
            </a:pPr>
            <a:r>
              <a:rPr lang="zh-CN" altLang="en-US" dirty="0">
                <a:solidFill>
                  <a:srgbClr val="000000"/>
                </a:solidFill>
                <a:latin typeface="宋体" panose="02010600030101010101" pitchFamily="2" charset="-122"/>
                <a:ea typeface="宋体" panose="02010600030101010101" pitchFamily="2" charset="-122"/>
                <a:sym typeface="宋体" panose="02010600030101010101" pitchFamily="2" charset="-122"/>
              </a:rPr>
              <a:t> </a:t>
            </a:r>
            <a:r>
              <a:rPr lang="zh-CN" altLang="en-US" sz="2000" b="1" dirty="0">
                <a:solidFill>
                  <a:srgbClr val="000000"/>
                </a:solidFill>
                <a:latin typeface="宋体" panose="02010600030101010101" pitchFamily="2" charset="-122"/>
                <a:ea typeface="宋体" panose="02010600030101010101" pitchFamily="2" charset="-122"/>
                <a:sym typeface="宋体" panose="02010600030101010101" pitchFamily="2" charset="-122"/>
              </a:rPr>
              <a:t>一、评价内容</a:t>
            </a:r>
            <a:endParaRPr lang="zh-CN" altLang="en-US"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83972" name="矩形 4"/>
          <p:cNvSpPr/>
          <p:nvPr/>
        </p:nvSpPr>
        <p:spPr>
          <a:xfrm>
            <a:off x="2486343" y="2138998"/>
            <a:ext cx="6786562" cy="2774950"/>
          </a:xfrm>
          <a:prstGeom prst="rect">
            <a:avLst/>
          </a:prstGeom>
          <a:noFill/>
          <a:ln w="9525">
            <a:noFill/>
          </a:ln>
        </p:spPr>
        <p:txBody>
          <a:bodyPr wrap="square" anchor="t">
            <a:spAutoFit/>
          </a:bodyPr>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教学目标</a:t>
            </a: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“三基”</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教学态度</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教学内容</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教学方法</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教学效果</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pic>
        <p:nvPicPr>
          <p:cNvPr id="83973" name="Picture 1" descr="C:\Users\Administrator\AppData\Roaming\Tencent\Users\281042446\QQ\WinTemp\RichOle\NE9WM6H$OOFI%TDNPH0(Y16.png"/>
          <p:cNvPicPr>
            <a:picLocks noChangeAspect="1"/>
          </p:cNvPicPr>
          <p:nvPr/>
        </p:nvPicPr>
        <p:blipFill>
          <a:blip r:embed="rId2"/>
          <a:stretch>
            <a:fillRect/>
          </a:stretch>
        </p:blipFill>
        <p:spPr>
          <a:xfrm>
            <a:off x="6375400" y="2335530"/>
            <a:ext cx="5207000" cy="2814638"/>
          </a:xfrm>
          <a:prstGeom prst="rect">
            <a:avLst/>
          </a:prstGeom>
          <a:noFill/>
          <a:ln w="9525">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0721" name="灯片编号占位符 3"/>
          <p:cNvSpPr>
            <a:spLocks noGrp="1"/>
          </p:cNvSpPr>
          <p:nvPr/>
        </p:nvSpPr>
        <p:spPr>
          <a:xfrm>
            <a:off x="6553200" y="6698615"/>
            <a:ext cx="2133600" cy="476250"/>
          </a:xfrm>
          <a:prstGeom prst="rect">
            <a:avLst/>
          </a:prstGeom>
          <a:noFill/>
          <a:ln w="9525">
            <a:noFill/>
          </a:ln>
        </p:spPr>
        <p:txBody>
          <a:bodyPr anchor="t"/>
          <a:p>
            <a:fld id="{9A0DB2DC-4C9A-4742-B13C-FB6460FD3503}" type="slidenum">
              <a:rPr lang="en-US" altLang="zh-CN" sz="1400" dirty="0">
                <a:latin typeface="Arial Rounded MT Bold" panose="020F0704030504030204" charset="0"/>
                <a:ea typeface="宋体" panose="02010600030101010101" pitchFamily="2" charset="-122"/>
              </a:rPr>
            </a:fld>
            <a:endParaRPr lang="en-US" altLang="zh-CN" sz="1400" dirty="0">
              <a:latin typeface="Arial Rounded MT Bold" panose="020F0704030504030204" charset="0"/>
              <a:ea typeface="宋体" panose="02010600030101010101" pitchFamily="2" charset="-122"/>
            </a:endParaRPr>
          </a:p>
        </p:txBody>
      </p:sp>
      <p:sp>
        <p:nvSpPr>
          <p:cNvPr id="30726" name="灯片编号占位符 1"/>
          <p:cNvSpPr/>
          <p:nvPr>
            <p:ph type="sldNum" sz="quarter" idx="12"/>
          </p:nvPr>
        </p:nvSpPr>
        <p:spPr>
          <a:xfrm>
            <a:off x="8737600" y="6701790"/>
            <a:ext cx="2844800" cy="476250"/>
          </a:xfrm>
        </p:spPr>
        <p:txBody>
          <a:bodyPr wrap="square" anchor="t"/>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400" dirty="0">
                <a:latin typeface="Arial Rounded MT Bold" panose="020F0704030504030204" charset="0"/>
                <a:ea typeface="宋体" panose="02010600030101010101" pitchFamily="2" charset="-122"/>
              </a:rPr>
            </a:fld>
            <a:endParaRPr lang="zh-CN" altLang="en-US" sz="1400" dirty="0">
              <a:latin typeface="Arial Rounded MT Bold" panose="020F0704030504030204" charset="0"/>
              <a:ea typeface="宋体" panose="02010600030101010101" pitchFamily="2" charset="-122"/>
            </a:endParaRPr>
          </a:p>
        </p:txBody>
      </p:sp>
      <p:sp>
        <p:nvSpPr>
          <p:cNvPr id="75778" name="Rectangle 2"/>
          <p:cNvSpPr>
            <a:spLocks noRot="1"/>
          </p:cNvSpPr>
          <p:nvPr/>
        </p:nvSpPr>
        <p:spPr>
          <a:xfrm>
            <a:off x="2272030" y="159385"/>
            <a:ext cx="7821613" cy="1143000"/>
          </a:xfrm>
          <a:prstGeom prst="rect">
            <a:avLst/>
          </a:prstGeom>
          <a:noFill/>
          <a:ln w="9525">
            <a:noFill/>
          </a:ln>
        </p:spPr>
        <p:txBody>
          <a:bodyPr wrap="square" anchor="ctr"/>
          <a:p>
            <a:pPr algn="ctr">
              <a:buClrTx/>
              <a:buSzTx/>
              <a:buFontTx/>
            </a:pPr>
            <a:r>
              <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rPr>
              <a:t>第四节  教师课堂授课质量的评价</a:t>
            </a:r>
            <a:endParaRPr lang="zh-CN" altLang="en-US" sz="3600" b="1" dirty="0">
              <a:solidFill>
                <a:schemeClr val="tx2"/>
              </a:solidFill>
              <a:latin typeface="宋体" panose="02010600030101010101" pitchFamily="2" charset="-122"/>
              <a:cs typeface="宋体" panose="02010600030101010101" pitchFamily="2" charset="-122"/>
              <a:sym typeface="Arial" panose="020B0604020202020204" pitchFamily="34" charset="0"/>
            </a:endParaRPr>
          </a:p>
        </p:txBody>
      </p:sp>
      <p:sp>
        <p:nvSpPr>
          <p:cNvPr id="84995" name="TextBox 5"/>
          <p:cNvSpPr/>
          <p:nvPr/>
        </p:nvSpPr>
        <p:spPr>
          <a:xfrm>
            <a:off x="1381760" y="1302385"/>
            <a:ext cx="9023350" cy="737235"/>
          </a:xfrm>
          <a:prstGeom prst="rect">
            <a:avLst/>
          </a:prstGeom>
          <a:noFill/>
          <a:ln w="9525">
            <a:noFill/>
          </a:ln>
        </p:spPr>
        <p:txBody>
          <a:bodyPr wrap="square" anchor="t">
            <a:spAutoFit/>
          </a:bodyPr>
          <a:p>
            <a:pPr>
              <a:lnSpc>
                <a:spcPct val="150000"/>
              </a:lnSpc>
            </a:pPr>
            <a:r>
              <a:rPr lang="zh-CN" altLang="en-US" sz="2800" b="1" dirty="0">
                <a:solidFill>
                  <a:srgbClr val="000000"/>
                </a:solidFill>
                <a:latin typeface="宋体" panose="02010600030101010101" pitchFamily="2" charset="-122"/>
                <a:ea typeface="宋体" panose="02010600030101010101" pitchFamily="2" charset="-122"/>
                <a:sym typeface="宋体" panose="02010600030101010101" pitchFamily="2" charset="-122"/>
              </a:rPr>
              <a:t>二、评价途径</a:t>
            </a:r>
            <a:endParaRPr lang="zh-CN" altLang="en-US" sz="2800" b="1"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
        <p:nvSpPr>
          <p:cNvPr id="84996" name="矩形 4"/>
          <p:cNvSpPr/>
          <p:nvPr/>
        </p:nvSpPr>
        <p:spPr>
          <a:xfrm>
            <a:off x="3139440" y="2178685"/>
            <a:ext cx="7455535" cy="2861310"/>
          </a:xfrm>
          <a:prstGeom prst="rect">
            <a:avLst/>
          </a:prstGeom>
          <a:noFill/>
          <a:ln w="9525">
            <a:noFill/>
          </a:ln>
        </p:spPr>
        <p:txBody>
          <a:bodyPr wrap="square" anchor="t">
            <a:spAutoFit/>
          </a:bodyPr>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评定等级量表</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、专家组或领导评定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2</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、同行评定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3</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、学生评定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4</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、自我评定</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8197" name="Rectangle 5"/>
          <p:cNvSpPr>
            <a:spLocks noGrp="1" noChangeArrowheads="1"/>
          </p:cNvSpPr>
          <p:nvPr>
            <p:ph type="title"/>
          </p:nvPr>
        </p:nvSpPr>
        <p:spPr>
          <a:xfrm>
            <a:off x="2725041" y="590531"/>
            <a:ext cx="8229438" cy="1142699"/>
          </a:xfrm>
          <a:noFill/>
          <a:ln>
            <a:noFill/>
          </a:ln>
          <a:effectLst/>
          <a:sp3d prstMaterial="plastic"/>
        </p:spPr>
        <p:txBody>
          <a:bodyPr vert="horz" wrap="square" lIns="97412" tIns="48706" rIns="97412" bIns="48706" numCol="1" rtlCol="0" anchor="ctr" anchorCtr="0" compatLnSpc="1">
            <a:normAutofit/>
            <a:scene3d>
              <a:camera prst="orthographicFront"/>
              <a:lightRig rig="soft" dir="t"/>
            </a:scene3d>
            <a:sp3d prstMaterial="softEdge">
              <a:bevelT w="25400" h="25400"/>
            </a:sp3d>
          </a:bodyPr>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小结</a:t>
            </a:r>
            <a:endParaRPr kumimoji="0" lang="zh-CN" altLang="en-US" sz="4400" b="1" i="0" u="none" strike="noStrike" kern="1200" cap="none" spc="0" normalizeH="0" baseline="0" noProof="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endParaRPr>
          </a:p>
        </p:txBody>
      </p:sp>
      <p:sp>
        <p:nvSpPr>
          <p:cNvPr id="39940" name="Text Box 6"/>
          <p:cNvSpPr txBox="1"/>
          <p:nvPr/>
        </p:nvSpPr>
        <p:spPr>
          <a:xfrm>
            <a:off x="1600200" y="1718945"/>
            <a:ext cx="9765665" cy="3420110"/>
          </a:xfrm>
          <a:prstGeom prst="rect">
            <a:avLst/>
          </a:prstGeom>
          <a:noFill/>
          <a:ln w="9525">
            <a:noFill/>
          </a:ln>
        </p:spPr>
        <p:txBody>
          <a:bodyPr wrap="square" lIns="97412" tIns="48706" rIns="97412" bIns="48706" anchor="t" anchorCtr="0">
            <a:spAutoFit/>
          </a:bodyPr>
          <a:p>
            <a:pPr defTabSz="913130">
              <a:lnSpc>
                <a:spcPct val="150000"/>
              </a:lnSpc>
              <a:spcAft>
                <a:spcPts val="0"/>
              </a:spcAft>
              <a:tabLst>
                <a:tab pos="5628005" algn="l"/>
              </a:tabLst>
            </a:pPr>
            <a:r>
              <a:rPr lang="en-US" sz="2400" dirty="0">
                <a:latin typeface="楷体" panose="02010609060101010101" charset="-122"/>
                <a:ea typeface="楷体" panose="02010609060101010101" charset="-122"/>
              </a:rPr>
              <a:t>1</a:t>
            </a:r>
            <a:r>
              <a:rPr lang="zh-CN" altLang="en-US" sz="2400" dirty="0">
                <a:latin typeface="楷体" panose="02010609060101010101" charset="-122"/>
                <a:ea typeface="楷体" panose="02010609060101010101" charset="-122"/>
              </a:rPr>
              <a:t>、教学评价的概念、分类</a:t>
            </a:r>
            <a:endParaRPr lang="zh-CN" altLang="en-US" sz="2400" dirty="0">
              <a:latin typeface="楷体" panose="02010609060101010101" charset="-122"/>
              <a:ea typeface="楷体" panose="02010609060101010101" charset="-122"/>
            </a:endParaRPr>
          </a:p>
          <a:p>
            <a:pPr defTabSz="913130">
              <a:lnSpc>
                <a:spcPct val="150000"/>
              </a:lnSpc>
              <a:spcAft>
                <a:spcPts val="0"/>
              </a:spcAft>
              <a:tabLst>
                <a:tab pos="5628005" algn="l"/>
              </a:tabLst>
            </a:pPr>
            <a:r>
              <a:rPr lang="zh-CN" altLang="en-US" sz="2400" dirty="0">
                <a:latin typeface="楷体" panose="02010609060101010101" charset="-122"/>
                <a:ea typeface="楷体" panose="02010609060101010101" charset="-122"/>
              </a:rPr>
              <a:t>诊断性、形成性、总结性；绝对、相对、个体差异内评价；</a:t>
            </a:r>
            <a:endParaRPr lang="zh-CN" altLang="en-US" sz="2400" dirty="0">
              <a:latin typeface="楷体" panose="02010609060101010101" charset="-122"/>
              <a:ea typeface="楷体" panose="02010609060101010101" charset="-122"/>
            </a:endParaRPr>
          </a:p>
          <a:p>
            <a:pPr defTabSz="913130">
              <a:lnSpc>
                <a:spcPct val="150000"/>
              </a:lnSpc>
              <a:spcAft>
                <a:spcPts val="0"/>
              </a:spcAft>
              <a:tabLst>
                <a:tab pos="5628005" algn="l"/>
              </a:tabLst>
            </a:pPr>
            <a:r>
              <a:rPr lang="en-US" altLang="zh-CN" sz="2400" dirty="0">
                <a:latin typeface="楷体" panose="02010609060101010101" charset="-122"/>
                <a:ea typeface="楷体" panose="02010609060101010101" charset="-122"/>
              </a:rPr>
              <a:t>2</a:t>
            </a:r>
            <a:r>
              <a:rPr lang="zh-CN" altLang="en-US" sz="2400" dirty="0">
                <a:latin typeface="楷体" panose="02010609060101010101" charset="-122"/>
                <a:ea typeface="楷体" panose="02010609060101010101" charset="-122"/>
              </a:rPr>
              <a:t>、学生学业评价的依据、方法、阅卷</a:t>
            </a:r>
            <a:endParaRPr lang="zh-CN" altLang="en-US" sz="2400" dirty="0">
              <a:latin typeface="楷体" panose="02010609060101010101" charset="-122"/>
              <a:ea typeface="楷体" panose="02010609060101010101" charset="-122"/>
            </a:endParaRPr>
          </a:p>
          <a:p>
            <a:pPr defTabSz="913130">
              <a:lnSpc>
                <a:spcPct val="150000"/>
              </a:lnSpc>
              <a:spcAft>
                <a:spcPts val="0"/>
              </a:spcAft>
              <a:tabLst>
                <a:tab pos="5628005" algn="l"/>
              </a:tabLst>
            </a:pPr>
            <a:r>
              <a:rPr lang="zh-CN" altLang="en-US" sz="2400" dirty="0">
                <a:latin typeface="楷体" panose="02010609060101010101" charset="-122"/>
                <a:ea typeface="楷体" panose="02010609060101010101" charset="-122"/>
              </a:rPr>
              <a:t> 绝对评分法、相对评分法；难度、区分度、信度、效度</a:t>
            </a:r>
            <a:endParaRPr lang="zh-CN" altLang="en-US" sz="2400" dirty="0">
              <a:latin typeface="楷体" panose="02010609060101010101" charset="-122"/>
              <a:ea typeface="楷体" panose="02010609060101010101" charset="-122"/>
            </a:endParaRPr>
          </a:p>
          <a:p>
            <a:pPr defTabSz="913130">
              <a:lnSpc>
                <a:spcPct val="150000"/>
              </a:lnSpc>
              <a:spcAft>
                <a:spcPts val="0"/>
              </a:spcAft>
              <a:tabLst>
                <a:tab pos="5628005" algn="l"/>
              </a:tabLst>
            </a:pPr>
            <a:r>
              <a:rPr lang="en-US" altLang="zh-CN" sz="2400" dirty="0">
                <a:latin typeface="楷体" panose="02010609060101010101" charset="-122"/>
                <a:ea typeface="楷体" panose="02010609060101010101" charset="-122"/>
              </a:rPr>
              <a:t>3</a:t>
            </a:r>
            <a:r>
              <a:rPr lang="zh-CN" altLang="en-US" sz="2400" dirty="0">
                <a:latin typeface="楷体" panose="02010609060101010101" charset="-122"/>
                <a:ea typeface="楷体" panose="02010609060101010101" charset="-122"/>
              </a:rPr>
              <a:t>、临床护理能力评价的方法、影响因素</a:t>
            </a:r>
            <a:endParaRPr lang="zh-CN" altLang="en-US" sz="2400" dirty="0">
              <a:latin typeface="楷体" panose="02010609060101010101" charset="-122"/>
              <a:ea typeface="楷体" panose="02010609060101010101" charset="-122"/>
            </a:endParaRPr>
          </a:p>
          <a:p>
            <a:pPr defTabSz="913130">
              <a:lnSpc>
                <a:spcPct val="150000"/>
              </a:lnSpc>
              <a:spcAft>
                <a:spcPts val="0"/>
              </a:spcAft>
              <a:tabLst>
                <a:tab pos="5628005" algn="l"/>
              </a:tabLst>
            </a:pPr>
            <a:r>
              <a:rPr lang="en-US" altLang="zh-CN" sz="2400" dirty="0">
                <a:latin typeface="楷体" panose="02010609060101010101" charset="-122"/>
                <a:ea typeface="楷体" panose="02010609060101010101" charset="-122"/>
              </a:rPr>
              <a:t>4</a:t>
            </a:r>
            <a:r>
              <a:rPr lang="zh-CN" altLang="en-US" sz="2400" dirty="0">
                <a:latin typeface="楷体" panose="02010609060101010101" charset="-122"/>
                <a:ea typeface="楷体" panose="02010609060101010101" charset="-122"/>
              </a:rPr>
              <a:t>、教师课堂授课质量评价内容、方法</a:t>
            </a:r>
            <a:endParaRPr lang="zh-CN" altLang="en-US" sz="2400" dirty="0">
              <a:latin typeface="楷体" panose="02010609060101010101" charset="-122"/>
              <a:ea typeface="楷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13316" name="TextBox 6"/>
          <p:cNvSpPr/>
          <p:nvPr/>
        </p:nvSpPr>
        <p:spPr>
          <a:xfrm>
            <a:off x="1868170" y="1417320"/>
            <a:ext cx="2426335" cy="521970"/>
          </a:xfrm>
          <a:prstGeom prst="rect">
            <a:avLst/>
          </a:prstGeom>
          <a:noFill/>
          <a:ln w="9525">
            <a:noFill/>
          </a:ln>
        </p:spPr>
        <p:txBody>
          <a:bodyPr wrap="square" anchor="t">
            <a:spAutoFit/>
          </a:bodyPr>
          <a:p>
            <a:r>
              <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rPr>
              <a:t>一、相关概念</a:t>
            </a:r>
            <a:endParaRPr lang="zh-CN" altLang="en-US" sz="2800" dirty="0">
              <a:solidFill>
                <a:srgbClr val="000000"/>
              </a:solidFill>
              <a:latin typeface="Arial Rounded MT Bold" panose="020F0704030504030204" charset="0"/>
              <a:ea typeface="黑体" panose="02010609060101010101" pitchFamily="2" charset="-122"/>
              <a:sym typeface="Arial Rounded MT Bold" panose="020F0704030504030204" charset="0"/>
            </a:endParaRPr>
          </a:p>
        </p:txBody>
      </p:sp>
      <p:sp>
        <p:nvSpPr>
          <p:cNvPr id="13317" name="TextBox 7"/>
          <p:cNvSpPr/>
          <p:nvPr/>
        </p:nvSpPr>
        <p:spPr>
          <a:xfrm>
            <a:off x="2043430" y="2062480"/>
            <a:ext cx="9792970" cy="2491740"/>
          </a:xfrm>
          <a:prstGeom prst="rect">
            <a:avLst/>
          </a:prstGeom>
          <a:noFill/>
          <a:ln w="9525">
            <a:noFill/>
          </a:ln>
        </p:spPr>
        <p:txBody>
          <a:bodyPr wrap="square" anchor="t">
            <a:spAutoFit/>
          </a:bodyPr>
          <a:p>
            <a:pPr>
              <a:lnSpc>
                <a:spcPct val="150000"/>
              </a:lnSpc>
            </a:pPr>
            <a:r>
              <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rPr>
              <a:t>1</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、测量与评价</a:t>
            </a:r>
            <a:endParaRPr lang="en-US" altLang="zh-CN"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b="1" dirty="0">
                <a:solidFill>
                  <a:srgbClr val="FF0000"/>
                </a:solidFill>
                <a:latin typeface="宋体" panose="02010600030101010101" pitchFamily="2" charset="-122"/>
                <a:ea typeface="宋体" panose="02010600030101010101" pitchFamily="2" charset="-122"/>
                <a:sym typeface="宋体" panose="02010600030101010101" pitchFamily="2" charset="-122"/>
              </a:rPr>
              <a:t>评价</a:t>
            </a:r>
            <a:r>
              <a:rPr lang="zh-CN" altLang="en-US" sz="2400" dirty="0">
                <a:solidFill>
                  <a:schemeClr val="tx1"/>
                </a:solidFill>
                <a:latin typeface="宋体" panose="02010600030101010101" pitchFamily="2" charset="-122"/>
                <a:ea typeface="宋体" panose="02010600030101010101" pitchFamily="2" charset="-122"/>
                <a:sym typeface="宋体" panose="02010600030101010101" pitchFamily="2" charset="-122"/>
              </a:rPr>
              <a:t>指</a:t>
            </a: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对一件事或人物进行判断、分析后的结论</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r>
              <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rPr>
              <a:t>评价是依据一定的标准，判断测量的结果，并赋予其价值或意义的过程。</a:t>
            </a:r>
            <a:endParaRPr lang="zh-CN" altLang="en-US" sz="2400" dirty="0">
              <a:solidFill>
                <a:srgbClr val="000000"/>
              </a:solidFill>
              <a:latin typeface="宋体" panose="02010600030101010101" pitchFamily="2" charset="-122"/>
              <a:ea typeface="宋体" panose="02010600030101010101" pitchFamily="2" charset="-122"/>
              <a:sym typeface="宋体" panose="02010600030101010101" pitchFamily="2" charset="-122"/>
            </a:endParaRPr>
          </a:p>
          <a:p>
            <a:pPr>
              <a:lnSpc>
                <a:spcPct val="150000"/>
              </a:lnSpc>
            </a:pPr>
            <a:endParaRPr lang="zh-CN" altLang="en-US" sz="3200" b="1" dirty="0">
              <a:solidFill>
                <a:srgbClr val="FF0000"/>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p:pic>
        <p:nvPicPr>
          <p:cNvPr id="23556" name="图片 1"/>
          <p:cNvPicPr>
            <a:picLocks noChangeAspect="1"/>
          </p:cNvPicPr>
          <p:nvPr/>
        </p:nvPicPr>
        <p:blipFill>
          <a:blip r:embed="rId2"/>
          <a:stretch>
            <a:fillRect/>
          </a:stretch>
        </p:blipFill>
        <p:spPr>
          <a:xfrm>
            <a:off x="9677400" y="6019800"/>
            <a:ext cx="1927225" cy="842963"/>
          </a:xfrm>
          <a:prstGeom prst="rect">
            <a:avLst/>
          </a:prstGeom>
          <a:noFill/>
          <a:ln w="9525">
            <a:noFill/>
          </a:ln>
        </p:spPr>
      </p:pic>
      <p:sp>
        <p:nvSpPr>
          <p:cNvPr id="3" name="标题 2"/>
          <p:cNvSpPr>
            <a:spLocks noGrp="1"/>
          </p:cNvSpPr>
          <p:nvPr>
            <p:ph type="title"/>
          </p:nvPr>
        </p:nvSpPr>
        <p:spPr>
          <a:xfrm>
            <a:off x="2044065" y="274634"/>
            <a:ext cx="8229600" cy="1143000"/>
          </a:xfrm>
          <a:noFill/>
          <a:ln>
            <a:noFill/>
          </a:ln>
          <a:effectLst/>
          <a:sp3d prstMaterial="plastic"/>
        </p:spPr>
        <p:txBody>
          <a:bodyPr vert="horz" wrap="square" lIns="91389" tIns="45694" rIns="91389" bIns="45694" numCol="1" rtlCol="0" anchor="ctr" anchorCtr="0" compatLnSpc="1">
            <a:normAutofit/>
            <a:scene3d>
              <a:camera prst="orthographicFront"/>
              <a:lightRig rig="soft" dir="t"/>
            </a:scene3d>
            <a:sp3d prstMaterial="softEdge">
              <a:bevelT w="25400" h="25400"/>
            </a:sp3d>
          </a:bodyPr>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1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             </a:t>
            </a:r>
            <a:r>
              <a:rPr kumimoji="0" lang="en-US" altLang="zh-CN"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 </a:t>
            </a:r>
            <a:r>
              <a:rPr kumimoji="0" lang="zh-CN" altLang="en-US" sz="4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楷体" panose="02010609060101010101" charset="-122"/>
                <a:ea typeface="楷体" panose="02010609060101010101" charset="-122"/>
                <a:cs typeface="+mj-cs"/>
              </a:rPr>
              <a:t>第一节 </a:t>
            </a:r>
            <a:r>
              <a:rPr lang="zh-CN" altLang="en-US" sz="4400" dirty="0">
                <a:latin typeface="宋体" panose="02010600030101010101" pitchFamily="2" charset="-122"/>
                <a:ea typeface="宋体" panose="02010600030101010101" pitchFamily="2" charset="-122"/>
                <a:sym typeface="Arial" panose="020B0604020202020204" pitchFamily="34" charset="0"/>
              </a:rPr>
              <a:t>教学评价概述</a:t>
            </a:r>
            <a:endParaRPr kumimoji="0" lang="zh-CN" altLang="en-US" sz="4400" b="1"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宋体" panose="02010600030101010101" pitchFamily="2" charset="-122"/>
              <a:ea typeface="宋体" panose="02010600030101010101" pitchFamily="2" charset="-122"/>
              <a:cs typeface="+mj-cs"/>
            </a:endParaRPr>
          </a:p>
        </p:txBody>
      </p:sp>
      <p:sp>
        <p:nvSpPr>
          <p:cNvPr id="2" name="文本框 1"/>
          <p:cNvSpPr txBox="1"/>
          <p:nvPr/>
        </p:nvSpPr>
        <p:spPr>
          <a:xfrm>
            <a:off x="1604645" y="1329690"/>
            <a:ext cx="9999980" cy="1198880"/>
          </a:xfrm>
          <a:prstGeom prst="rect">
            <a:avLst/>
          </a:prstGeom>
          <a:noFill/>
        </p:spPr>
        <p:txBody>
          <a:bodyPr wrap="square" rtlCol="0" anchor="t">
            <a:spAutoFit/>
          </a:bodyPr>
          <a:p>
            <a:pPr>
              <a:lnSpc>
                <a:spcPct val="150000"/>
              </a:lnSpc>
            </a:pPr>
            <a:r>
              <a:rPr lang="zh-CN" altLang="en-US" sz="2400"/>
              <a:t>在未使用降压药物的情况下，三次非同日测量血压值均高于正常。收缩压≥140mmHg，和(或)舒张压≥90mmHg，即可诊断高血压。</a:t>
            </a:r>
            <a:endParaRPr lang="zh-CN" altLang="en-US" sz="2400"/>
          </a:p>
        </p:txBody>
      </p:sp>
      <p:pic>
        <p:nvPicPr>
          <p:cNvPr id="4" name="图片 3"/>
          <p:cNvPicPr>
            <a:picLocks noChangeAspect="1"/>
          </p:cNvPicPr>
          <p:nvPr/>
        </p:nvPicPr>
        <p:blipFill>
          <a:blip r:embed="rId3"/>
          <a:stretch>
            <a:fillRect/>
          </a:stretch>
        </p:blipFill>
        <p:spPr>
          <a:xfrm>
            <a:off x="3298190" y="2616200"/>
            <a:ext cx="6612890" cy="409257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UNIT_TABLE_BEAUTIFY" val="smartTable{9f5e3384-6647-4813-82f0-bcfadc682071}"/>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PLACING_PICTURE_USER_VIEWPORT" val="{&quot;height&quot;:4960,&quot;width&quot;:7451}"/>
</p:tagLst>
</file>

<file path=ppt/tags/tag18.xml><?xml version="1.0" encoding="utf-8"?>
<p:tagLst xmlns:p="http://schemas.openxmlformats.org/presentationml/2006/main">
  <p:tag name="KSO_WM_UNIT_PLACING_PICTURE_USER_VIEWPORT" val="{&quot;height&quot;:2307.499212598425,&quot;width&quot;:6897.499212598425}"/>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COMMONDATA" val="eyJoZGlkIjoiZDUzODg2MjhkZjY4ZWRmNjc0MDQ1NTg3MWEzZWUzZTYifQ=="/>
  <p:tag name="KSO_WPP_MARK_KEY" val="29ab4c8d-a18a-4052-a9eb-387a0f452016"/>
  <p:tag name="commondata" val="eyJoZGlkIjoiZWNiODUyZWNjYTgxNGE1ZDM5MjIxODBmN2I3NmYzZjkifQ=="/>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中宋"/>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6536</Words>
  <Application>WPS 演示</Application>
  <PresentationFormat/>
  <Paragraphs>798</Paragraphs>
  <Slides>79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79</vt:i4>
      </vt:variant>
    </vt:vector>
  </HeadingPairs>
  <TitlesOfParts>
    <vt:vector size="95" baseType="lpstr">
      <vt:lpstr>Arial</vt:lpstr>
      <vt:lpstr>宋体</vt:lpstr>
      <vt:lpstr>Wingdings</vt:lpstr>
      <vt:lpstr>华文中宋</vt:lpstr>
      <vt:lpstr>Calibri</vt:lpstr>
      <vt:lpstr>华光行楷_CNKI</vt:lpstr>
      <vt:lpstr>楷体</vt:lpstr>
      <vt:lpstr>方正苏新诗柳楷简体</vt:lpstr>
      <vt:lpstr>Arial Rounded MT Bold</vt:lpstr>
      <vt:lpstr>Lucida Sans Unicode</vt:lpstr>
      <vt:lpstr>黑体</vt:lpstr>
      <vt:lpstr>微软雅黑</vt:lpstr>
      <vt:lpstr>Arial Unicode MS</vt:lpstr>
      <vt:lpstr>楷体_GB2312</vt:lpstr>
      <vt:lpstr>新宋体</vt:lpstr>
      <vt:lpstr>1_默认设计模板</vt:lpstr>
      <vt:lpstr>PowerPoint 演示文稿</vt:lpstr>
      <vt:lpstr>PowerPoint 演示文稿</vt:lpstr>
      <vt:lpstr>主 要 内 容</vt:lpstr>
      <vt:lpstr>教学目标</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              第一节 教学评价概述</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PowerPoint 演示文稿</vt:lpstr>
      <vt:lpstr>PowerPoint 演示文稿</vt:lpstr>
      <vt:lpstr>PowerPoint 演示文稿</vt:lpstr>
      <vt:lpstr>PowerPoint 演示文稿</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第二节 学生学业评价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新月如钩</cp:lastModifiedBy>
  <cp:revision>89</cp:revision>
  <dcterms:created xsi:type="dcterms:W3CDTF">2018-01-26T02:26:00Z</dcterms:created>
  <dcterms:modified xsi:type="dcterms:W3CDTF">2023-10-16T02:46:36Z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2052-12.1.0.15712</vt:lpwstr>
  </property>
  <property fmtid="{D5CDD505-2E9C-101B-9397-08002B2CF9AE}" pid="4" name="ICV">
    <vt:lpwstr>5A9527FF04DE4D5694FDA86BDFD8973E</vt:lpwstr>
  </property>
</Properties>
</file>