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3" r:id="rId4"/>
  </p:sldMasterIdLst>
  <p:notesMasterIdLst>
    <p:notesMasterId r:id="rId7"/>
  </p:notesMasterIdLst>
  <p:handoutMasterIdLst>
    <p:handoutMasterId r:id="rId19"/>
  </p:handoutMasterIdLst>
  <p:sldIdLst>
    <p:sldId id="264" r:id="rId5"/>
    <p:sldId id="1621" r:id="rId6"/>
    <p:sldId id="2600" r:id="rId8"/>
    <p:sldId id="2616" r:id="rId9"/>
    <p:sldId id="2593" r:id="rId10"/>
    <p:sldId id="2594" r:id="rId11"/>
    <p:sldId id="2611" r:id="rId12"/>
    <p:sldId id="2610" r:id="rId13"/>
    <p:sldId id="2615" r:id="rId14"/>
    <p:sldId id="2612" r:id="rId15"/>
    <p:sldId id="2613" r:id="rId16"/>
    <p:sldId id="2614" r:id="rId17"/>
    <p:sldId id="2559" r:id="rId18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0E5"/>
    <a:srgbClr val="E1E9D2"/>
    <a:srgbClr val="F0F0F0"/>
    <a:srgbClr val="FBE4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43" autoAdjust="0"/>
    <p:restoredTop sz="94660"/>
  </p:normalViewPr>
  <p:slideViewPr>
    <p:cSldViewPr snapToGrid="0">
      <p:cViewPr varScale="1">
        <p:scale>
          <a:sx n="87" d="100"/>
          <a:sy n="87" d="100"/>
        </p:scale>
        <p:origin x="476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3" Type="http://schemas.openxmlformats.org/officeDocument/2006/relationships/tags" Target="tags/tag2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B877E3-2B4B-49A5-A2E0-80477447E8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4B4A6-C2FF-44EF-94F2-BC8541C7397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95C91-AAC0-483F-985A-3D727AA8F3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zh-CN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F85E-B12F-4E53-982E-B87045570C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5800-97E8-41FC-8161-B847459DDB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F85E-B12F-4E53-982E-B87045570C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5800-97E8-41FC-8161-B847459DDB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F85E-B12F-4E53-982E-B87045570C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5800-97E8-41FC-8161-B847459DDB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0965" indent="0" algn="ctr">
              <a:buNone/>
              <a:defRPr sz="1600"/>
            </a:lvl4pPr>
            <a:lvl5pPr marL="1828165" indent="0" algn="ctr">
              <a:buNone/>
              <a:defRPr sz="1600"/>
            </a:lvl5pPr>
            <a:lvl6pPr marL="2285365" indent="0" algn="ctr">
              <a:buNone/>
              <a:defRPr sz="1600"/>
            </a:lvl6pPr>
            <a:lvl7pPr marL="2742565" indent="0" algn="ctr">
              <a:buNone/>
              <a:defRPr sz="1600"/>
            </a:lvl7pPr>
            <a:lvl8pPr marL="3199130" indent="0" algn="ctr">
              <a:buNone/>
              <a:defRPr sz="1600"/>
            </a:lvl8pPr>
            <a:lvl9pPr marL="365633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09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1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1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3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B8D84-E87B-4420-AC50-4E9DA8CD395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758A0-6A1A-41DF-9514-E3CD2FB6E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9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F85E-B12F-4E53-982E-B87045570C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5800-97E8-41FC-8161-B847459DDB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9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0965" indent="0">
              <a:buNone/>
              <a:defRPr sz="2000"/>
            </a:lvl4pPr>
            <a:lvl5pPr marL="1828165" indent="0">
              <a:buNone/>
              <a:defRPr sz="2000"/>
            </a:lvl5pPr>
            <a:lvl6pPr marL="2285365" indent="0">
              <a:buNone/>
              <a:defRPr sz="2000"/>
            </a:lvl6pPr>
            <a:lvl7pPr marL="2742565" indent="0">
              <a:buNone/>
              <a:defRPr sz="2000"/>
            </a:lvl7pPr>
            <a:lvl8pPr marL="3199130" indent="0">
              <a:buNone/>
              <a:defRPr sz="2000"/>
            </a:lvl8pPr>
            <a:lvl9pPr marL="365633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/>
          </a:p>
        </p:txBody>
      </p:sp>
      <p:sp>
        <p:nvSpPr>
          <p:cNvPr id="7" name="标题 1"/>
          <p:cNvSpPr>
            <a:spLocks noGrp="1"/>
          </p:cNvSpPr>
          <p:nvPr userDrawn="1"/>
        </p:nvSpPr>
        <p:spPr>
          <a:xfrm>
            <a:off x="906741" y="267495"/>
            <a:ext cx="5895737" cy="330507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l">
              <a:defRPr lang="zh-CN" altLang="en-US" sz="2000" b="0" i="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 defTabSz="514350">
              <a:lnSpc>
                <a:spcPct val="90000"/>
              </a:lnSpc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单击此处编辑母版标题样式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539411" y="324747"/>
            <a:ext cx="35991" cy="21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矩形 15"/>
          <p:cNvSpPr/>
          <p:nvPr userDrawn="1"/>
        </p:nvSpPr>
        <p:spPr>
          <a:xfrm>
            <a:off x="611401" y="324735"/>
            <a:ext cx="215968" cy="216024"/>
          </a:xfrm>
          <a:custGeom>
            <a:avLst/>
            <a:gdLst/>
            <a:ahLst/>
            <a:cxnLst/>
            <a:rect l="l" t="t" r="r" b="b"/>
            <a:pathLst>
              <a:path w="216024" h="216024">
                <a:moveTo>
                  <a:pt x="0" y="0"/>
                </a:moveTo>
                <a:lnTo>
                  <a:pt x="129615" y="0"/>
                </a:lnTo>
                <a:lnTo>
                  <a:pt x="216024" y="108012"/>
                </a:lnTo>
                <a:lnTo>
                  <a:pt x="129615" y="216024"/>
                </a:lnTo>
                <a:lnTo>
                  <a:pt x="0" y="21602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467422" y="324747"/>
            <a:ext cx="35991" cy="2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395433" y="324747"/>
            <a:ext cx="35991" cy="21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0965" indent="0" algn="ctr">
              <a:buNone/>
              <a:defRPr sz="1600"/>
            </a:lvl4pPr>
            <a:lvl5pPr marL="1828165" indent="0" algn="ctr">
              <a:buNone/>
              <a:defRPr sz="1600"/>
            </a:lvl5pPr>
            <a:lvl6pPr marL="2285365" indent="0" algn="ctr">
              <a:buNone/>
              <a:defRPr sz="1600"/>
            </a:lvl6pPr>
            <a:lvl7pPr marL="2742565" indent="0" algn="ctr">
              <a:buNone/>
              <a:defRPr sz="1600"/>
            </a:lvl7pPr>
            <a:lvl8pPr marL="3199130" indent="0" algn="ctr">
              <a:buNone/>
              <a:defRPr sz="1600"/>
            </a:lvl8pPr>
            <a:lvl9pPr marL="365633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09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1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1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3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F85E-B12F-4E53-982E-B87045570C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5800-97E8-41FC-8161-B847459DDB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B8D84-E87B-4420-AC50-4E9DA8CD395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758A0-6A1A-41DF-9514-E3CD2FB6E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9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9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0965" indent="0">
              <a:buNone/>
              <a:defRPr sz="2000"/>
            </a:lvl4pPr>
            <a:lvl5pPr marL="1828165" indent="0">
              <a:buNone/>
              <a:defRPr sz="2000"/>
            </a:lvl5pPr>
            <a:lvl6pPr marL="2285365" indent="0">
              <a:buNone/>
              <a:defRPr sz="2000"/>
            </a:lvl6pPr>
            <a:lvl7pPr marL="2742565" indent="0">
              <a:buNone/>
              <a:defRPr sz="2000"/>
            </a:lvl7pPr>
            <a:lvl8pPr marL="3199130" indent="0">
              <a:buNone/>
              <a:defRPr sz="2000"/>
            </a:lvl8pPr>
            <a:lvl9pPr marL="365633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/>
          </a:p>
        </p:txBody>
      </p:sp>
      <p:sp>
        <p:nvSpPr>
          <p:cNvPr id="7" name="标题 1"/>
          <p:cNvSpPr>
            <a:spLocks noGrp="1"/>
          </p:cNvSpPr>
          <p:nvPr userDrawn="1"/>
        </p:nvSpPr>
        <p:spPr>
          <a:xfrm>
            <a:off x="906741" y="267495"/>
            <a:ext cx="5895737" cy="330507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l">
              <a:defRPr lang="zh-CN" altLang="en-US" sz="2000" b="0" i="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 defTabSz="514350">
              <a:lnSpc>
                <a:spcPct val="90000"/>
              </a:lnSpc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单击此处编辑母版标题样式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539411" y="324747"/>
            <a:ext cx="35991" cy="21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矩形 15"/>
          <p:cNvSpPr/>
          <p:nvPr userDrawn="1"/>
        </p:nvSpPr>
        <p:spPr>
          <a:xfrm>
            <a:off x="611401" y="324735"/>
            <a:ext cx="215968" cy="216024"/>
          </a:xfrm>
          <a:custGeom>
            <a:avLst/>
            <a:gdLst/>
            <a:ahLst/>
            <a:cxnLst/>
            <a:rect l="l" t="t" r="r" b="b"/>
            <a:pathLst>
              <a:path w="216024" h="216024">
                <a:moveTo>
                  <a:pt x="0" y="0"/>
                </a:moveTo>
                <a:lnTo>
                  <a:pt x="129615" y="0"/>
                </a:lnTo>
                <a:lnTo>
                  <a:pt x="216024" y="108012"/>
                </a:lnTo>
                <a:lnTo>
                  <a:pt x="129615" y="216024"/>
                </a:lnTo>
                <a:lnTo>
                  <a:pt x="0" y="21602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467422" y="324747"/>
            <a:ext cx="35991" cy="2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395433" y="324747"/>
            <a:ext cx="35991" cy="21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F85E-B12F-4E53-982E-B87045570C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5800-97E8-41FC-8161-B847459DDB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F85E-B12F-4E53-982E-B87045570C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5800-97E8-41FC-8161-B847459DDB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F85E-B12F-4E53-982E-B87045570C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5800-97E8-41FC-8161-B847459DDB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F85E-B12F-4E53-982E-B87045570C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5800-97E8-41FC-8161-B847459DDB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F85E-B12F-4E53-982E-B87045570C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5800-97E8-41FC-8161-B847459DDB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F85E-B12F-4E53-982E-B87045570C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5800-97E8-41FC-8161-B847459DDB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jpe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5" Type="http://schemas.openxmlformats.org/officeDocument/2006/relationships/theme" Target="../theme/theme2.xml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5" Type="http://schemas.openxmlformats.org/officeDocument/2006/relationships/theme" Target="../theme/theme3.xml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示, 徽标&#10;&#10;描述已自动生成"/>
          <p:cNvPicPr>
            <a:picLocks noChangeAspect="1"/>
          </p:cNvPicPr>
          <p:nvPr userDrawn="1"/>
        </p:nvPicPr>
        <p:blipFill>
          <a:blip r:embed="rId12">
            <a:alphaModFix am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740" y="348926"/>
            <a:ext cx="8802521" cy="6160149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10" name="图片 9" descr="卡通人物&#10;&#10;中度可信度描述已自动生成"/>
          <p:cNvPicPr>
            <a:picLocks noChangeAspect="1"/>
          </p:cNvPicPr>
          <p:nvPr userDrawn="1"/>
        </p:nvPicPr>
        <p:blipFill>
          <a:blip r:embed="rId1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564" y="5472253"/>
            <a:ext cx="5098872" cy="637894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0162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90590"/>
            <a:ext cx="10515600" cy="4318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7F85E-B12F-4E53-982E-B87045570C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E5800-97E8-41FC-8161-B847459DDBE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B2DED-A951-47FE-B6BB-60A6F72D23B9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F1066-5FB3-4C05-A396-445A60946879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矩形 6"/>
          <p:cNvSpPr/>
          <p:nvPr userDrawn="1"/>
        </p:nvSpPr>
        <p:spPr>
          <a:xfrm>
            <a:off x="635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8" name="图片 7" descr="微信图片_20190628102927"/>
          <p:cNvPicPr>
            <a:picLocks noChangeAspect="1"/>
          </p:cNvPicPr>
          <p:nvPr userDrawn="1"/>
        </p:nvPicPr>
        <p:blipFill>
          <a:blip r:embed="rId13"/>
          <a:srcRect l="18412"/>
          <a:stretch>
            <a:fillRect/>
          </a:stretch>
        </p:blipFill>
        <p:spPr>
          <a:xfrm>
            <a:off x="8737865" y="295276"/>
            <a:ext cx="2322860" cy="57086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0" y="6397625"/>
            <a:ext cx="12193270" cy="521970"/>
          </a:xfrm>
          <a:prstGeom prst="rect">
            <a:avLst/>
          </a:prstGeom>
          <a:gradFill flip="none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99000">
                <a:srgbClr val="CDDFF1"/>
              </a:gs>
              <a:gs pos="99000">
                <a:srgbClr val="CCDCF0"/>
              </a:gs>
              <a:gs pos="98000">
                <a:srgbClr val="C9D6ED"/>
              </a:gs>
              <a:gs pos="96000">
                <a:srgbClr val="C3CBE8"/>
              </a:gs>
              <a:gs pos="93000">
                <a:srgbClr val="B7B5DE"/>
              </a:gs>
              <a:gs pos="58000">
                <a:srgbClr val="9F89C9"/>
              </a:gs>
              <a:gs pos="75000">
                <a:srgbClr val="7030A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noProof="1">
                <a:latin typeface="黑体" panose="02010609060101010101" pitchFamily="49" charset="-122"/>
                <a:ea typeface="黑体" panose="02010609060101010101" pitchFamily="49" charset="-122"/>
                <a:cs typeface="汉仪楷体繁" panose="02010600000101010101" charset="-122"/>
              </a:rPr>
              <a:t>仁爱       慎独      严谨       精致</a:t>
            </a:r>
            <a:endParaRPr lang="zh-CN" altLang="en-US" sz="2800" noProof="1">
              <a:latin typeface="黑体" panose="02010609060101010101" pitchFamily="49" charset="-122"/>
              <a:ea typeface="黑体" panose="02010609060101010101" pitchFamily="49" charset="-122"/>
              <a:cs typeface="汉仪楷体繁" panose="02010600000101010101" charset="-122"/>
            </a:endParaRPr>
          </a:p>
        </p:txBody>
      </p:sp>
      <p:pic>
        <p:nvPicPr>
          <p:cNvPr id="10" name="图片 9" descr="护理学院院徽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630307" y="-96520"/>
            <a:ext cx="1927358" cy="135509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B2DED-A951-47FE-B6BB-60A6F72D23B9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F1066-5FB3-4C05-A396-445A60946879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矩形 6"/>
          <p:cNvSpPr/>
          <p:nvPr userDrawn="1"/>
        </p:nvSpPr>
        <p:spPr>
          <a:xfrm>
            <a:off x="635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8" name="图片 7" descr="微信图片_20190628102927"/>
          <p:cNvPicPr>
            <a:picLocks noChangeAspect="1"/>
          </p:cNvPicPr>
          <p:nvPr userDrawn="1"/>
        </p:nvPicPr>
        <p:blipFill>
          <a:blip r:embed="rId13"/>
          <a:srcRect l="18412"/>
          <a:stretch>
            <a:fillRect/>
          </a:stretch>
        </p:blipFill>
        <p:spPr>
          <a:xfrm>
            <a:off x="8737865" y="295276"/>
            <a:ext cx="2322860" cy="57086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0" y="6397625"/>
            <a:ext cx="12193270" cy="521970"/>
          </a:xfrm>
          <a:prstGeom prst="rect">
            <a:avLst/>
          </a:prstGeom>
          <a:gradFill flip="none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99000">
                <a:srgbClr val="CDDFF1"/>
              </a:gs>
              <a:gs pos="99000">
                <a:srgbClr val="CCDCF0"/>
              </a:gs>
              <a:gs pos="98000">
                <a:srgbClr val="C9D6ED"/>
              </a:gs>
              <a:gs pos="96000">
                <a:srgbClr val="C3CBE8"/>
              </a:gs>
              <a:gs pos="93000">
                <a:srgbClr val="B7B5DE"/>
              </a:gs>
              <a:gs pos="58000">
                <a:srgbClr val="9F89C9"/>
              </a:gs>
              <a:gs pos="75000">
                <a:srgbClr val="7030A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noProof="1">
                <a:latin typeface="黑体" panose="02010609060101010101" pitchFamily="49" charset="-122"/>
                <a:ea typeface="黑体" panose="02010609060101010101" pitchFamily="49" charset="-122"/>
                <a:cs typeface="汉仪楷体繁" panose="02010600000101010101" charset="-122"/>
              </a:rPr>
              <a:t>仁爱       慎独      严谨       精致</a:t>
            </a:r>
            <a:endParaRPr lang="zh-CN" altLang="en-US" sz="2800" noProof="1">
              <a:latin typeface="黑体" panose="02010609060101010101" pitchFamily="49" charset="-122"/>
              <a:ea typeface="黑体" panose="02010609060101010101" pitchFamily="49" charset="-122"/>
              <a:cs typeface="汉仪楷体繁" panose="02010600000101010101" charset="-122"/>
            </a:endParaRPr>
          </a:p>
        </p:txBody>
      </p:sp>
      <p:pic>
        <p:nvPicPr>
          <p:cNvPr id="10" name="图片 9" descr="护理学院院徽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630307" y="-96520"/>
            <a:ext cx="1927358" cy="135509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jpeg"/><Relationship Id="rId8" Type="http://schemas.openxmlformats.org/officeDocument/2006/relationships/image" Target="../media/image12.jpeg"/><Relationship Id="rId7" Type="http://schemas.openxmlformats.org/officeDocument/2006/relationships/image" Target="../media/image11.jpe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9" Type="http://schemas.openxmlformats.org/officeDocument/2006/relationships/slideLayout" Target="../slideLayouts/slideLayout7.xml"/><Relationship Id="rId18" Type="http://schemas.openxmlformats.org/officeDocument/2006/relationships/image" Target="../media/image22.jpeg"/><Relationship Id="rId17" Type="http://schemas.openxmlformats.org/officeDocument/2006/relationships/image" Target="../media/image21.jpeg"/><Relationship Id="rId16" Type="http://schemas.openxmlformats.org/officeDocument/2006/relationships/image" Target="../media/image20.jpeg"/><Relationship Id="rId15" Type="http://schemas.openxmlformats.org/officeDocument/2006/relationships/image" Target="../media/image19.jpeg"/><Relationship Id="rId14" Type="http://schemas.openxmlformats.org/officeDocument/2006/relationships/image" Target="../media/image18.jpeg"/><Relationship Id="rId13" Type="http://schemas.openxmlformats.org/officeDocument/2006/relationships/image" Target="../media/image17.jpeg"/><Relationship Id="rId12" Type="http://schemas.openxmlformats.org/officeDocument/2006/relationships/image" Target="../media/image16.jpeg"/><Relationship Id="rId11" Type="http://schemas.openxmlformats.org/officeDocument/2006/relationships/image" Target="../media/image15.jpeg"/><Relationship Id="rId10" Type="http://schemas.openxmlformats.org/officeDocument/2006/relationships/image" Target="../media/image14.jpeg"/><Relationship Id="rId1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30.xml"/><Relationship Id="rId6" Type="http://schemas.openxmlformats.org/officeDocument/2006/relationships/image" Target="../media/image23.png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0" Type="http://schemas.openxmlformats.org/officeDocument/2006/relationships/notesSlide" Target="../notesSlides/notesSlide2.xml"/><Relationship Id="rId1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0.xml"/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0" Type="http://schemas.openxmlformats.org/officeDocument/2006/relationships/notesSlide" Target="../notesSlides/notesSlide4.xml"/><Relationship Id="rId1" Type="http://schemas.openxmlformats.org/officeDocument/2006/relationships/tags" Target="../tags/tag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0.xml"/><Relationship Id="rId1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27.png"/><Relationship Id="rId1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房间的摆设布局&#10;&#10;描述已自动生成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4" r="16266"/>
          <a:stretch>
            <a:fillRect/>
          </a:stretch>
        </p:blipFill>
        <p:spPr>
          <a:xfrm>
            <a:off x="2465053" y="-2179050"/>
            <a:ext cx="3240000" cy="2160000"/>
          </a:xfrm>
          <a:prstGeom prst="rect">
            <a:avLst/>
          </a:prstGeom>
        </p:spPr>
      </p:pic>
      <p:pic>
        <p:nvPicPr>
          <p:cNvPr id="5" name="图片 4" descr="房间里的沙发和桌椅&#10;&#10;中度可信度描述已自动生成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1" b="5550"/>
          <a:stretch>
            <a:fillRect/>
          </a:stretch>
        </p:blipFill>
        <p:spPr>
          <a:xfrm>
            <a:off x="-2420128" y="6858000"/>
            <a:ext cx="3240000" cy="2160000"/>
          </a:xfrm>
          <a:prstGeom prst="rect">
            <a:avLst/>
          </a:prstGeom>
        </p:spPr>
      </p:pic>
      <p:pic>
        <p:nvPicPr>
          <p:cNvPr id="7" name="图片 6" descr="房间里有桌子和椅子&#10;&#10;低可信度描述已自动生成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1" b="5550"/>
          <a:stretch>
            <a:fillRect/>
          </a:stretch>
        </p:blipFill>
        <p:spPr>
          <a:xfrm>
            <a:off x="12350934" y="6296990"/>
            <a:ext cx="3240000" cy="2160000"/>
          </a:xfrm>
          <a:prstGeom prst="rect">
            <a:avLst/>
          </a:prstGeom>
        </p:spPr>
      </p:pic>
      <p:pic>
        <p:nvPicPr>
          <p:cNvPr id="9" name="图片 8" descr="一群人在厨房里&#10;&#10;描述已自动生成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" b="39"/>
          <a:stretch>
            <a:fillRect/>
          </a:stretch>
        </p:blipFill>
        <p:spPr>
          <a:xfrm>
            <a:off x="8543023" y="-4553662"/>
            <a:ext cx="4320000" cy="2880000"/>
          </a:xfrm>
          <a:prstGeom prst="rect">
            <a:avLst/>
          </a:prstGeom>
        </p:spPr>
      </p:pic>
      <p:pic>
        <p:nvPicPr>
          <p:cNvPr id="11" name="图片 10" descr="图片包含 室内, 病房, 房间, 桌子&#10;&#10;描述已自动生成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1" b="5550"/>
          <a:stretch>
            <a:fillRect/>
          </a:stretch>
        </p:blipFill>
        <p:spPr>
          <a:xfrm>
            <a:off x="-3298571" y="3967266"/>
            <a:ext cx="3240000" cy="2160000"/>
          </a:xfrm>
          <a:prstGeom prst="rect">
            <a:avLst/>
          </a:prstGeom>
        </p:spPr>
      </p:pic>
      <p:pic>
        <p:nvPicPr>
          <p:cNvPr id="13" name="图片 12" descr="商店的玻璃橱窗&#10;&#10;中度可信度描述已自动生成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1" b="5550"/>
          <a:stretch>
            <a:fillRect/>
          </a:stretch>
        </p:blipFill>
        <p:spPr>
          <a:xfrm>
            <a:off x="3034270" y="6858000"/>
            <a:ext cx="3240000" cy="2160000"/>
          </a:xfrm>
          <a:prstGeom prst="rect">
            <a:avLst/>
          </a:prstGeom>
        </p:spPr>
      </p:pic>
      <p:pic>
        <p:nvPicPr>
          <p:cNvPr id="15" name="图片 14" descr="图片包含 室内, 桌子, 病房, 行李&#10;&#10;描述已自动生成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1" b="5550"/>
          <a:stretch>
            <a:fillRect/>
          </a:stretch>
        </p:blipFill>
        <p:spPr>
          <a:xfrm>
            <a:off x="6491882" y="-2324883"/>
            <a:ext cx="3240000" cy="2160000"/>
          </a:xfrm>
          <a:prstGeom prst="rect">
            <a:avLst/>
          </a:prstGeom>
        </p:spPr>
      </p:pic>
      <p:pic>
        <p:nvPicPr>
          <p:cNvPr id="21" name="图片 20" descr="一群人在房间里&#10;&#10;低可信度描述已自动生成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34947" y="7163823"/>
            <a:ext cx="4320000" cy="2880000"/>
          </a:xfrm>
          <a:prstGeom prst="rect">
            <a:avLst/>
          </a:prstGeom>
        </p:spPr>
      </p:pic>
      <p:pic>
        <p:nvPicPr>
          <p:cNvPr id="25" name="图片 24" descr="图片包含 室内, 绿色, 房间, 桌子&#10;&#10;描述已自动生成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1" b="5550"/>
          <a:stretch>
            <a:fillRect/>
          </a:stretch>
        </p:blipFill>
        <p:spPr>
          <a:xfrm>
            <a:off x="12238844" y="1477947"/>
            <a:ext cx="3240000" cy="2160000"/>
          </a:xfrm>
          <a:prstGeom prst="rect">
            <a:avLst/>
          </a:prstGeom>
        </p:spPr>
      </p:pic>
      <p:pic>
        <p:nvPicPr>
          <p:cNvPr id="27" name="图片 26" descr="一群小孩在草地上&#10;&#10;描述已自动生成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1" b="5550"/>
          <a:stretch>
            <a:fillRect/>
          </a:stretch>
        </p:blipFill>
        <p:spPr>
          <a:xfrm>
            <a:off x="12863023" y="3637947"/>
            <a:ext cx="4320000" cy="2880000"/>
          </a:xfrm>
          <a:prstGeom prst="rect">
            <a:avLst/>
          </a:prstGeom>
        </p:spPr>
      </p:pic>
      <p:pic>
        <p:nvPicPr>
          <p:cNvPr id="29" name="图片 28" descr="图片包含 室内, 人, 病房, 房间&#10;&#10;描述已自动生成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014947" y="-5571961"/>
            <a:ext cx="4320000" cy="2880000"/>
          </a:xfrm>
          <a:prstGeom prst="rect">
            <a:avLst/>
          </a:prstGeom>
        </p:spPr>
      </p:pic>
      <p:pic>
        <p:nvPicPr>
          <p:cNvPr id="31" name="图片 30" descr="图片包含 人, 室内, 桌子, 男人&#10;&#10;描述已自动生成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34947" y="-4247839"/>
            <a:ext cx="4320000" cy="2880000"/>
          </a:xfrm>
          <a:prstGeom prst="rect">
            <a:avLst/>
          </a:prstGeom>
        </p:spPr>
      </p:pic>
      <p:pic>
        <p:nvPicPr>
          <p:cNvPr id="35" name="图片 34" descr="人们在看台上的人在厨房里工作&#10;&#10;低可信度描述已自动生成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69852" y="-3113662"/>
            <a:ext cx="4320000" cy="2880000"/>
          </a:xfrm>
          <a:prstGeom prst="rect">
            <a:avLst/>
          </a:prstGeom>
        </p:spPr>
      </p:pic>
      <p:pic>
        <p:nvPicPr>
          <p:cNvPr id="37" name="图片 36" descr="图片包含 人, 室内, 男人, 女人&#10;&#10;描述已自动生成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8844" y="180078"/>
            <a:ext cx="4320000" cy="2880000"/>
          </a:xfrm>
          <a:prstGeom prst="rect">
            <a:avLst/>
          </a:prstGeom>
        </p:spPr>
      </p:pic>
      <p:pic>
        <p:nvPicPr>
          <p:cNvPr id="39" name="图片 38" descr="图片包含 建筑, 路, 院子, 地毯&#10;&#10;描述已自动生成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033" y="-4553662"/>
            <a:ext cx="4320000" cy="2880000"/>
          </a:xfrm>
          <a:prstGeom prst="rect">
            <a:avLst/>
          </a:prstGeom>
        </p:spPr>
      </p:pic>
      <p:pic>
        <p:nvPicPr>
          <p:cNvPr id="41" name="图片 40" descr="图片包含 桌子, 室内, 建筑, 亮&#10;&#10;描述已自动生成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546117" y="-2539050"/>
            <a:ext cx="4320000" cy="2880000"/>
          </a:xfrm>
          <a:prstGeom prst="rect">
            <a:avLst/>
          </a:prstGeom>
        </p:spPr>
      </p:pic>
      <p:pic>
        <p:nvPicPr>
          <p:cNvPr id="4" name="图片 3" descr="一群人在房间里的电视&#10;&#10;中度可信度描述已自动生成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1" b="5550"/>
          <a:stretch>
            <a:fillRect/>
          </a:stretch>
        </p:blipFill>
        <p:spPr>
          <a:xfrm>
            <a:off x="-3273225" y="730734"/>
            <a:ext cx="3240000" cy="2160000"/>
          </a:xfrm>
          <a:prstGeom prst="rect">
            <a:avLst/>
          </a:prstGeom>
        </p:spPr>
      </p:pic>
      <p:pic>
        <p:nvPicPr>
          <p:cNvPr id="8" name="图片 7" descr="图片包含 人, 室内, 病房, 男人&#10;&#10;描述已自动生成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1" b="5550"/>
          <a:stretch>
            <a:fillRect/>
          </a:stretch>
        </p:blipFill>
        <p:spPr>
          <a:xfrm>
            <a:off x="7693766" y="6858000"/>
            <a:ext cx="3240000" cy="2160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460759" y="2967335"/>
            <a:ext cx="92704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spc="50" dirty="0">
                <a:ln w="9525" cmpd="sng">
                  <a:noFill/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华光行楷_CNKI" panose="02000500000000000000" pitchFamily="2" charset="-122"/>
                <a:ea typeface="华光行楷_CNKI" panose="02000500000000000000" pitchFamily="2" charset="-122"/>
              </a:rPr>
              <a:t>新乡医学院三全学院护理学院</a:t>
            </a:r>
            <a:endParaRPr lang="zh-CN" altLang="en-US" sz="5400" b="1" cap="none" spc="50" dirty="0">
              <a:ln w="9525" cmpd="sng">
                <a:noFill/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华光行楷_CNKI" panose="02000500000000000000" pitchFamily="2" charset="-122"/>
              <a:ea typeface="华光行楷_CNKI" panose="020005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54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3" presetClass="exit" presetSubtype="544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544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xit" presetSubtype="544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xit" presetSubtype="544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54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3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3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544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544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544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544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31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1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3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31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1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30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xit" presetSubtype="544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29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9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29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9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9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8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544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3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3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3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xit" presetSubtype="544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29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9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29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9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9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28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544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31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1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3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31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1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30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53" presetClass="exit" presetSubtype="544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34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4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3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34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4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33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2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4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Grp="1"/>
          </p:cNvSpPr>
          <p:nvPr>
            <p:ph type="title" idx="4294967295"/>
          </p:nvPr>
        </p:nvSpPr>
        <p:spPr>
          <a:xfrm>
            <a:off x="1365568" y="705485"/>
            <a:ext cx="8162925" cy="645160"/>
          </a:xfrm>
        </p:spPr>
        <p:txBody>
          <a:bodyPr vert="horz" wrap="square" lIns="91440" tIns="45720" rIns="91440" bIns="45720" anchor="b" anchorCtr="0">
            <a:spAutoFit/>
          </a:bodyPr>
          <a:lstStyle/>
          <a:p>
            <a:pPr eaLnBrk="1" hangingPunct="1"/>
            <a:r>
              <a:rPr lang="zh-CN" altLang="en-US" sz="4000" b="1" dirty="0">
                <a:solidFill>
                  <a:schemeClr val="bg1"/>
                </a:solidFill>
                <a:ea typeface="黑体" panose="02010609060101010101" pitchFamily="49" charset="-122"/>
              </a:rPr>
              <a:t>二</a:t>
            </a:r>
            <a:r>
              <a:rPr lang="zh-CN" altLang="en-US" sz="3200" b="1" dirty="0">
                <a:solidFill>
                  <a:schemeClr val="tx1"/>
                </a:solidFill>
              </a:rPr>
              <a:t>四</a:t>
            </a:r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、孕产妇的心理护理</a:t>
            </a:r>
            <a:endParaRPr lang="en-US" altLang="zh-CN" sz="32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0179" name="Rectangle 5"/>
          <p:cNvSpPr>
            <a:spLocks noGrp="1"/>
          </p:cNvSpPr>
          <p:nvPr>
            <p:ph type="body" sz="half" idx="4294967295"/>
          </p:nvPr>
        </p:nvSpPr>
        <p:spPr>
          <a:xfrm>
            <a:off x="1031875" y="1463040"/>
            <a:ext cx="7259955" cy="2375535"/>
          </a:xfrm>
        </p:spPr>
        <p:txBody>
          <a:bodyPr vert="horz" wrap="square" lIns="91440" tIns="45720" rIns="91440" bIns="45720" anchor="t" anchorCtr="0">
            <a:normAutofit lnSpcReduction="10000"/>
          </a:bodyPr>
          <a:lstStyle>
            <a:lvl1pPr lvl="0">
              <a:buClr>
                <a:schemeClr val="bg2"/>
              </a:buClr>
              <a:buSzPct val="75000"/>
              <a:buFont typeface="Wingdings" panose="05000000000000000000" pitchFamily="2" charset="2"/>
              <a:defRPr sz="2800"/>
            </a:lvl1pPr>
            <a:lvl2pPr lvl="1">
              <a:buClr>
                <a:schemeClr val="bg2"/>
              </a:buClr>
              <a:buSzPct val="75000"/>
              <a:buFont typeface="Wingdings" panose="05000000000000000000" pitchFamily="2" charset="2"/>
              <a:defRPr sz="2400"/>
            </a:lvl2pPr>
            <a:lvl3pPr lvl="2">
              <a:buClr>
                <a:schemeClr val="bg2"/>
              </a:buClr>
              <a:buSzPct val="75000"/>
              <a:buFont typeface="Wingdings" panose="05000000000000000000" pitchFamily="2" charset="2"/>
              <a:defRPr sz="2000"/>
            </a:lvl3pPr>
            <a:lvl4pPr lvl="3">
              <a:buClr>
                <a:schemeClr val="bg2"/>
              </a:buClr>
              <a:buSzPct val="75000"/>
              <a:buFont typeface="Wingdings" panose="05000000000000000000" pitchFamily="2" charset="2"/>
              <a:defRPr sz="1800"/>
            </a:lvl4pPr>
            <a:lvl5pPr lvl="4">
              <a:buClr>
                <a:schemeClr val="bg2"/>
              </a:buClr>
              <a:buSzTx/>
              <a:buFont typeface="Wingdings" panose="05000000000000000000" pitchFamily="2" charset="2"/>
              <a:defRPr sz="1800"/>
            </a:lvl5pPr>
          </a:lstStyle>
          <a:p>
            <a:pPr marL="0" lvl="0" indent="0">
              <a:lnSpc>
                <a:spcPct val="150000"/>
              </a:lnSpc>
              <a:spcBef>
                <a:spcPts val="25"/>
              </a:spcBef>
              <a:buClr>
                <a:schemeClr val="folHlink"/>
              </a:buClr>
              <a:buNone/>
            </a:pPr>
            <a:r>
              <a:rPr lang="zh-CN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（一）心理健康教育</a:t>
            </a:r>
            <a:endParaRPr lang="zh-CN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>
              <a:lnSpc>
                <a:spcPct val="150000"/>
              </a:lnSpc>
              <a:spcBef>
                <a:spcPts val="25"/>
              </a:spcBef>
              <a:buClr>
                <a:schemeClr val="folHlink"/>
              </a:buClr>
              <a:buNone/>
            </a:pP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向孕妇及家属讲解孕产保健知识，指导孕妇学会自我保健与监测；做好分娩的心理准备，同时帮助其全面胜任母亲角色。</a:t>
            </a:r>
            <a:endParaRPr lang="zh-CN" sz="2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>
              <a:lnSpc>
                <a:spcPct val="150000"/>
              </a:lnSpc>
              <a:spcBef>
                <a:spcPts val="25"/>
              </a:spcBef>
              <a:buClr>
                <a:schemeClr val="folHlink"/>
              </a:buClr>
              <a:buNone/>
            </a:pPr>
            <a:endParaRPr lang="zh-CN" altLang="en-US" sz="24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8555355" y="1550670"/>
            <a:ext cx="2778125" cy="2096135"/>
          </a:xfrm>
          <a:prstGeom prst="rect">
            <a:avLst/>
          </a:prstGeom>
        </p:spPr>
      </p:pic>
      <p:pic>
        <p:nvPicPr>
          <p:cNvPr id="9" name="图片 8"/>
          <p:cNvPicPr/>
          <p:nvPr/>
        </p:nvPicPr>
        <p:blipFill>
          <a:blip r:embed="rId2"/>
          <a:stretch>
            <a:fillRect/>
          </a:stretch>
        </p:blipFill>
        <p:spPr>
          <a:xfrm>
            <a:off x="8660765" y="4072255"/>
            <a:ext cx="2672715" cy="190881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097915" y="3950970"/>
            <a:ext cx="6811010" cy="22180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lvl="0" indent="0">
              <a:lnSpc>
                <a:spcPct val="150000"/>
              </a:lnSpc>
              <a:spcBef>
                <a:spcPts val="25"/>
              </a:spcBef>
              <a:buClr>
                <a:schemeClr val="folHlink"/>
              </a:buClr>
              <a:buNone/>
            </a:pPr>
            <a:r>
              <a:rPr 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（二）营造温馨的环境氛围</a:t>
            </a:r>
            <a:endParaRPr lang="zh-CN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>
              <a:lnSpc>
                <a:spcPct val="150000"/>
              </a:lnSpc>
              <a:spcBef>
                <a:spcPts val="25"/>
              </a:spcBef>
              <a:buClr>
                <a:schemeClr val="folHlink"/>
              </a:buClr>
              <a:buNone/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</a:t>
            </a:r>
            <a:r>
              <a:rPr lang="zh-CN" sz="24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空气新鲜，温湿度适宜，光线柔和等缓解孕产妇的焦虑、恐惧情绪。</a:t>
            </a:r>
            <a:endParaRPr lang="zh-CN" altLang="en-US" sz="24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50178" grpId="1"/>
      <p:bldP spid="50179" grpId="0" build="p"/>
      <p:bldP spid="50179" grpId="1" build="p"/>
      <p:bldP spid="10" grpId="0"/>
      <p:bldP spid="1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Grp="1"/>
          </p:cNvSpPr>
          <p:nvPr>
            <p:ph type="title" idx="4294967295"/>
          </p:nvPr>
        </p:nvSpPr>
        <p:spPr>
          <a:xfrm>
            <a:off x="874078" y="280670"/>
            <a:ext cx="8162925" cy="645160"/>
          </a:xfrm>
        </p:spPr>
        <p:txBody>
          <a:bodyPr vert="horz" wrap="square" lIns="91440" tIns="45720" rIns="91440" bIns="45720" anchor="b" anchorCtr="0">
            <a:spAutoFit/>
          </a:bodyPr>
          <a:lstStyle/>
          <a:p>
            <a:pPr eaLnBrk="1" hangingPunct="1"/>
            <a:r>
              <a:rPr lang="zh-CN" altLang="en-US" sz="4000" b="1" dirty="0">
                <a:solidFill>
                  <a:schemeClr val="bg1"/>
                </a:solidFill>
                <a:ea typeface="黑体" panose="02010609060101010101" pitchFamily="49" charset="-122"/>
              </a:rPr>
              <a:t>二</a:t>
            </a:r>
            <a:r>
              <a:rPr lang="zh-CN" altLang="en-US" sz="3200" b="1" dirty="0">
                <a:solidFill>
                  <a:schemeClr val="tx1"/>
                </a:solidFill>
              </a:rPr>
              <a:t>四</a:t>
            </a:r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、孕产妇的心理护理</a:t>
            </a:r>
            <a:endParaRPr lang="en-US" altLang="zh-CN" sz="32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0179" name="Rectangle 5"/>
          <p:cNvSpPr>
            <a:spLocks noGrp="1"/>
          </p:cNvSpPr>
          <p:nvPr>
            <p:ph type="body" sz="half" idx="4294967295"/>
          </p:nvPr>
        </p:nvSpPr>
        <p:spPr>
          <a:xfrm>
            <a:off x="710565" y="942975"/>
            <a:ext cx="10405110" cy="1724025"/>
          </a:xfrm>
        </p:spPr>
        <p:txBody>
          <a:bodyPr vert="horz" wrap="square" lIns="91440" tIns="45720" rIns="91440" bIns="45720" anchor="t" anchorCtr="0">
            <a:normAutofit lnSpcReduction="10000"/>
          </a:bodyPr>
          <a:lstStyle>
            <a:lvl1pPr lvl="0">
              <a:buClr>
                <a:schemeClr val="bg2"/>
              </a:buClr>
              <a:buSzPct val="75000"/>
              <a:buFont typeface="Wingdings" panose="05000000000000000000" pitchFamily="2" charset="2"/>
              <a:defRPr sz="2800"/>
            </a:lvl1pPr>
            <a:lvl2pPr lvl="1">
              <a:buClr>
                <a:schemeClr val="bg2"/>
              </a:buClr>
              <a:buSzPct val="75000"/>
              <a:buFont typeface="Wingdings" panose="05000000000000000000" pitchFamily="2" charset="2"/>
              <a:defRPr sz="2400"/>
            </a:lvl2pPr>
            <a:lvl3pPr lvl="2">
              <a:buClr>
                <a:schemeClr val="bg2"/>
              </a:buClr>
              <a:buSzPct val="75000"/>
              <a:buFont typeface="Wingdings" panose="05000000000000000000" pitchFamily="2" charset="2"/>
              <a:defRPr sz="2000"/>
            </a:lvl3pPr>
            <a:lvl4pPr lvl="3">
              <a:buClr>
                <a:schemeClr val="bg2"/>
              </a:buClr>
              <a:buSzPct val="75000"/>
              <a:buFont typeface="Wingdings" panose="05000000000000000000" pitchFamily="2" charset="2"/>
              <a:defRPr sz="1800"/>
            </a:lvl4pPr>
            <a:lvl5pPr lvl="4">
              <a:buClr>
                <a:schemeClr val="bg2"/>
              </a:buClr>
              <a:buSzTx/>
              <a:buFont typeface="Wingdings" panose="05000000000000000000" pitchFamily="2" charset="2"/>
              <a:defRPr sz="1800"/>
            </a:lvl5pPr>
          </a:lstStyle>
          <a:p>
            <a:pPr marL="0" lvl="0" indent="0">
              <a:lnSpc>
                <a:spcPct val="150000"/>
              </a:lnSpc>
              <a:spcBef>
                <a:spcPts val="25"/>
              </a:spcBef>
              <a:buClr>
                <a:schemeClr val="folHlink"/>
              </a:buClr>
              <a:buNone/>
            </a:pPr>
            <a:r>
              <a:rPr lang="zh-CN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（三）耐心倾听、主动安慰</a:t>
            </a:r>
            <a:endParaRPr lang="zh-CN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>
              <a:lnSpc>
                <a:spcPct val="150000"/>
              </a:lnSpc>
              <a:spcBef>
                <a:spcPts val="25"/>
              </a:spcBef>
              <a:buClr>
                <a:schemeClr val="folHlink"/>
              </a:buClr>
              <a:buNone/>
            </a:pP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鼓励孕妇表达内心感受，通过耐心倾听，了解孕产妇的心理生理需要、情绪变化，建立良好的护患关系，有针对性的提供心理支持。</a:t>
            </a:r>
            <a:endParaRPr lang="zh-CN" sz="24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>
              <a:lnSpc>
                <a:spcPct val="150000"/>
              </a:lnSpc>
              <a:spcBef>
                <a:spcPts val="25"/>
              </a:spcBef>
              <a:buClr>
                <a:schemeClr val="folHlink"/>
              </a:buClr>
              <a:buNone/>
            </a:pPr>
            <a:endParaRPr lang="zh-CN" altLang="en-US" sz="24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14705" y="2667000"/>
            <a:ext cx="9020810" cy="20872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lvl="0" indent="0">
              <a:lnSpc>
                <a:spcPct val="150000"/>
              </a:lnSpc>
              <a:spcBef>
                <a:spcPts val="25"/>
              </a:spcBef>
              <a:buClr>
                <a:schemeClr val="folHlink"/>
              </a:buClr>
              <a:buNone/>
            </a:pPr>
            <a:r>
              <a:rPr 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（四）教会简单、有效的应对技巧</a:t>
            </a:r>
            <a:endParaRPr lang="zh-CN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marL="0" lvl="0" indent="0">
              <a:lnSpc>
                <a:spcPct val="150000"/>
              </a:lnSpc>
              <a:spcBef>
                <a:spcPts val="25"/>
              </a:spcBef>
              <a:buClr>
                <a:schemeClr val="folHlink"/>
              </a:buClr>
              <a:buNone/>
            </a:pPr>
            <a:r>
              <a:rPr lang="zh-CN" sz="24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（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）分散注意力；（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）积极的心理暗示；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marL="0" lvl="0" indent="0">
              <a:lnSpc>
                <a:spcPct val="150000"/>
              </a:lnSpc>
              <a:spcBef>
                <a:spcPts val="25"/>
              </a:spcBef>
              <a:buClr>
                <a:schemeClr val="folHlink"/>
              </a:buClr>
              <a:buNone/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（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3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）放松训练；（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4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）适当宣泄，释放烦恼。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2" name="Rectangle 5"/>
          <p:cNvSpPr>
            <a:spLocks noGrp="1"/>
          </p:cNvSpPr>
          <p:nvPr/>
        </p:nvSpPr>
        <p:spPr>
          <a:xfrm>
            <a:off x="880745" y="4571365"/>
            <a:ext cx="10405110" cy="237553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 lnSpcReduction="10000"/>
          </a:bodyPr>
          <a:lstStyle>
            <a:lvl1pPr lvl="0">
              <a:buClr>
                <a:schemeClr val="bg2"/>
              </a:buClr>
              <a:buSzPct val="75000"/>
              <a:buFont typeface="Wingdings" panose="05000000000000000000" pitchFamily="2" charset="2"/>
              <a:defRPr sz="2800"/>
            </a:lvl1pPr>
            <a:lvl2pPr lvl="1">
              <a:buClr>
                <a:schemeClr val="bg2"/>
              </a:buClr>
              <a:buSzPct val="75000"/>
              <a:buFont typeface="Wingdings" panose="05000000000000000000" pitchFamily="2" charset="2"/>
              <a:defRPr sz="2400"/>
            </a:lvl2pPr>
            <a:lvl3pPr lvl="2">
              <a:buClr>
                <a:schemeClr val="bg2"/>
              </a:buClr>
              <a:buSzPct val="75000"/>
              <a:buFont typeface="Wingdings" panose="05000000000000000000" pitchFamily="2" charset="2"/>
              <a:defRPr sz="2000"/>
            </a:lvl3pPr>
            <a:lvl4pPr lvl="3">
              <a:buClr>
                <a:schemeClr val="bg2"/>
              </a:buClr>
              <a:buSzPct val="75000"/>
              <a:buFont typeface="Wingdings" panose="05000000000000000000" pitchFamily="2" charset="2"/>
              <a:defRPr sz="1800"/>
            </a:lvl4pPr>
            <a:lvl5pPr lvl="4">
              <a:buClr>
                <a:schemeClr val="bg2"/>
              </a:buClr>
              <a:buSzTx/>
              <a:buFont typeface="Wingdings" panose="05000000000000000000" pitchFamily="2" charset="2"/>
              <a:defRPr sz="1800"/>
            </a:lvl5pPr>
          </a:lstStyle>
          <a:p>
            <a:pPr marL="0" lvl="0" indent="0">
              <a:lnSpc>
                <a:spcPct val="150000"/>
              </a:lnSpc>
              <a:spcBef>
                <a:spcPts val="25"/>
              </a:spcBef>
              <a:buClr>
                <a:schemeClr val="folHlink"/>
              </a:buClr>
              <a:buNone/>
            </a:pPr>
            <a:r>
              <a:rPr lang="zh-CN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zh-CN" altLang="en-US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五</a:t>
            </a:r>
            <a:r>
              <a:rPr lang="zh-CN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）增加孕产妇社会支持</a:t>
            </a:r>
            <a:endParaRPr lang="zh-CN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>
              <a:lnSpc>
                <a:spcPct val="150000"/>
              </a:lnSpc>
              <a:spcBef>
                <a:spcPts val="25"/>
              </a:spcBef>
              <a:buClr>
                <a:schemeClr val="folHlink"/>
              </a:buClr>
              <a:buNone/>
            </a:pP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鼓励孕产妇多与配偶沟通，使孕产妇处于一个温暖的家庭氛围中，多与积极乐观的朋友交流。</a:t>
            </a:r>
            <a:endParaRPr lang="zh-CN" altLang="en-US" sz="24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50178" grpId="1"/>
      <p:bldP spid="50179" grpId="0" build="p"/>
      <p:bldP spid="50179" grpId="1" build="p"/>
      <p:bldP spid="2" grpId="0" build="p"/>
      <p:bldP spid="2" grpId="1" build="p"/>
      <p:bldP spid="10" grpId="0"/>
      <p:bldP spid="1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Grp="1"/>
          </p:cNvSpPr>
          <p:nvPr>
            <p:ph type="title" idx="4294967295"/>
          </p:nvPr>
        </p:nvSpPr>
        <p:spPr>
          <a:xfrm>
            <a:off x="997268" y="497840"/>
            <a:ext cx="8162925" cy="645160"/>
          </a:xfrm>
        </p:spPr>
        <p:txBody>
          <a:bodyPr vert="horz" wrap="square" lIns="91440" tIns="45720" rIns="91440" bIns="45720" anchor="b" anchorCtr="0">
            <a:spAutoFit/>
          </a:bodyPr>
          <a:lstStyle/>
          <a:p>
            <a:pPr eaLnBrk="1" hangingPunct="1"/>
            <a:r>
              <a:rPr lang="zh-CN" altLang="en-US" sz="4000" b="1" dirty="0">
                <a:solidFill>
                  <a:schemeClr val="bg1"/>
                </a:solidFill>
                <a:ea typeface="黑体" panose="02010609060101010101" pitchFamily="49" charset="-122"/>
              </a:rPr>
              <a:t>二</a:t>
            </a:r>
            <a:r>
              <a:rPr lang="zh-CN" altLang="en-US" sz="3200" b="1" dirty="0">
                <a:solidFill>
                  <a:schemeClr val="tx1"/>
                </a:solidFill>
              </a:rPr>
              <a:t>四</a:t>
            </a:r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、孕产妇的心理护理</a:t>
            </a:r>
            <a:endParaRPr lang="en-US" altLang="zh-CN" sz="32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70865" y="1350645"/>
            <a:ext cx="8315325" cy="16630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lvl="0" indent="0">
              <a:lnSpc>
                <a:spcPct val="150000"/>
              </a:lnSpc>
              <a:spcBef>
                <a:spcPts val="25"/>
              </a:spcBef>
              <a:buClr>
                <a:schemeClr val="folHlink"/>
              </a:buClr>
              <a:buNone/>
            </a:pPr>
            <a:r>
              <a:rPr 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（六）提倡导乐分娩</a:t>
            </a:r>
            <a:endParaRPr lang="zh-CN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marL="0" lvl="0" indent="0">
              <a:lnSpc>
                <a:spcPct val="150000"/>
              </a:lnSpc>
              <a:spcBef>
                <a:spcPts val="25"/>
              </a:spcBef>
              <a:buClr>
                <a:schemeClr val="folHlink"/>
              </a:buClr>
              <a:buNone/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是由经验丰富且产科专业知识较强的助产士（导乐人员）从产程开始至产后2小时全程陪伴，为孕产妇提供的专业化、人性化的服务。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06450" y="3756660"/>
            <a:ext cx="9001125" cy="23526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lvl="0" indent="0">
              <a:lnSpc>
                <a:spcPct val="150000"/>
              </a:lnSpc>
              <a:spcBef>
                <a:spcPts val="25"/>
              </a:spcBef>
              <a:buClr>
                <a:schemeClr val="folHlink"/>
              </a:buClr>
              <a:buNone/>
            </a:pPr>
            <a:r>
              <a:rPr 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（七）加强安全防护</a:t>
            </a:r>
            <a:endParaRPr lang="zh-CN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marL="0" lvl="0" indent="0">
              <a:lnSpc>
                <a:spcPct val="150000"/>
              </a:lnSpc>
              <a:spcBef>
                <a:spcPts val="25"/>
              </a:spcBef>
              <a:buClr>
                <a:schemeClr val="folHlink"/>
              </a:buClr>
              <a:buNone/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zh-CN" sz="24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高度警惕抑郁症产妇的自伤、自杀、伤婴甚至是杀婴行为，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zh-CN" sz="24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加强安全保护，及时转入专业机构。</a:t>
            </a:r>
            <a:endParaRPr lang="zh-CN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marL="0" lvl="0" indent="0">
              <a:lnSpc>
                <a:spcPct val="150000"/>
              </a:lnSpc>
              <a:spcBef>
                <a:spcPts val="25"/>
              </a:spcBef>
              <a:buClr>
                <a:schemeClr val="folHlink"/>
              </a:buClr>
              <a:buNone/>
            </a:pP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pic>
        <p:nvPicPr>
          <p:cNvPr id="3" name="图片 2"/>
          <p:cNvPicPr/>
          <p:nvPr/>
        </p:nvPicPr>
        <p:blipFill>
          <a:blip r:embed="rId1"/>
          <a:srcRect l="5969" t="5180" r="7914" b="4326"/>
          <a:stretch>
            <a:fillRect/>
          </a:stretch>
        </p:blipFill>
        <p:spPr>
          <a:xfrm>
            <a:off x="8750300" y="1350645"/>
            <a:ext cx="3164205" cy="26079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50178" grpId="1"/>
      <p:bldP spid="10" grpId="0"/>
      <p:bldP spid="10" grpId="1"/>
      <p:bldP spid="2" grpId="0"/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52559" y="2205183"/>
            <a:ext cx="8206775" cy="3049035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4472C4">
                <a:lumMod val="75000"/>
              </a:srgbClr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defTabSz="914400">
              <a:lnSpc>
                <a:spcPct val="150000"/>
              </a:lnSpc>
            </a:pPr>
            <a:endParaRPr lang="zh-CN" altLang="en-US" sz="1400" b="1" spc="250" dirty="0">
              <a:solidFill>
                <a:srgbClr val="5F5F5F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" name="圆"/>
          <p:cNvSpPr>
            <a:spLocks noChangeAspect="1"/>
          </p:cNvSpPr>
          <p:nvPr/>
        </p:nvSpPr>
        <p:spPr>
          <a:xfrm>
            <a:off x="658233" y="2690199"/>
            <a:ext cx="1057062" cy="1057062"/>
          </a:xfrm>
          <a:prstGeom prst="ellipse">
            <a:avLst/>
          </a:prstGeom>
          <a:noFill/>
          <a:ln w="317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sz="160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图标"/>
          <p:cNvSpPr>
            <a:spLocks noChangeAspect="1" noEditPoints="1" noChangeArrowheads="1"/>
          </p:cNvSpPr>
          <p:nvPr/>
        </p:nvSpPr>
        <p:spPr bwMode="auto">
          <a:xfrm>
            <a:off x="981191" y="2973170"/>
            <a:ext cx="411145" cy="491117"/>
          </a:xfrm>
          <a:custGeom>
            <a:avLst/>
            <a:gdLst>
              <a:gd name="connsiteX0" fmla="*/ 114789 w 506980"/>
              <a:gd name="connsiteY0" fmla="*/ 531639 h 605592"/>
              <a:gd name="connsiteX1" fmla="*/ 477355 w 506980"/>
              <a:gd name="connsiteY1" fmla="*/ 531639 h 605592"/>
              <a:gd name="connsiteX2" fmla="*/ 506973 w 506980"/>
              <a:gd name="connsiteY2" fmla="*/ 568348 h 605592"/>
              <a:gd name="connsiteX3" fmla="*/ 476983 w 506980"/>
              <a:gd name="connsiteY3" fmla="*/ 605521 h 605592"/>
              <a:gd name="connsiteX4" fmla="*/ 122588 w 506980"/>
              <a:gd name="connsiteY4" fmla="*/ 605521 h 605592"/>
              <a:gd name="connsiteX5" fmla="*/ 114789 w 506980"/>
              <a:gd name="connsiteY5" fmla="*/ 531639 h 605592"/>
              <a:gd name="connsiteX6" fmla="*/ 126772 w 506980"/>
              <a:gd name="connsiteY6" fmla="*/ 407405 h 605592"/>
              <a:gd name="connsiteX7" fmla="*/ 114610 w 506980"/>
              <a:gd name="connsiteY7" fmla="*/ 419456 h 605592"/>
              <a:gd name="connsiteX8" fmla="*/ 126772 w 506980"/>
              <a:gd name="connsiteY8" fmla="*/ 431599 h 605592"/>
              <a:gd name="connsiteX9" fmla="*/ 287485 w 506980"/>
              <a:gd name="connsiteY9" fmla="*/ 431599 h 605592"/>
              <a:gd name="connsiteX10" fmla="*/ 299555 w 506980"/>
              <a:gd name="connsiteY10" fmla="*/ 419456 h 605592"/>
              <a:gd name="connsiteX11" fmla="*/ 287485 w 506980"/>
              <a:gd name="connsiteY11" fmla="*/ 407405 h 605592"/>
              <a:gd name="connsiteX12" fmla="*/ 137449 w 506980"/>
              <a:gd name="connsiteY12" fmla="*/ 300062 h 605592"/>
              <a:gd name="connsiteX13" fmla="*/ 125287 w 506980"/>
              <a:gd name="connsiteY13" fmla="*/ 312205 h 605592"/>
              <a:gd name="connsiteX14" fmla="*/ 137449 w 506980"/>
              <a:gd name="connsiteY14" fmla="*/ 324348 h 605592"/>
              <a:gd name="connsiteX15" fmla="*/ 392585 w 506980"/>
              <a:gd name="connsiteY15" fmla="*/ 324348 h 605592"/>
              <a:gd name="connsiteX16" fmla="*/ 404654 w 506980"/>
              <a:gd name="connsiteY16" fmla="*/ 312205 h 605592"/>
              <a:gd name="connsiteX17" fmla="*/ 392585 w 506980"/>
              <a:gd name="connsiteY17" fmla="*/ 300062 h 605592"/>
              <a:gd name="connsiteX18" fmla="*/ 159732 w 506980"/>
              <a:gd name="connsiteY18" fmla="*/ 192347 h 605592"/>
              <a:gd name="connsiteX19" fmla="*/ 147569 w 506980"/>
              <a:gd name="connsiteY19" fmla="*/ 204398 h 605592"/>
              <a:gd name="connsiteX20" fmla="*/ 159732 w 506980"/>
              <a:gd name="connsiteY20" fmla="*/ 216541 h 605592"/>
              <a:gd name="connsiteX21" fmla="*/ 414867 w 506980"/>
              <a:gd name="connsiteY21" fmla="*/ 216541 h 605592"/>
              <a:gd name="connsiteX22" fmla="*/ 426937 w 506980"/>
              <a:gd name="connsiteY22" fmla="*/ 204398 h 605592"/>
              <a:gd name="connsiteX23" fmla="*/ 414867 w 506980"/>
              <a:gd name="connsiteY23" fmla="*/ 192347 h 605592"/>
              <a:gd name="connsiteX24" fmla="*/ 54673 w 506980"/>
              <a:gd name="connsiteY24" fmla="*/ 93711 h 605592"/>
              <a:gd name="connsiteX25" fmla="*/ 77459 w 506980"/>
              <a:gd name="connsiteY25" fmla="*/ 94175 h 605592"/>
              <a:gd name="connsiteX26" fmla="*/ 71693 w 506980"/>
              <a:gd name="connsiteY26" fmla="*/ 148329 h 605592"/>
              <a:gd name="connsiteX27" fmla="*/ 53185 w 506980"/>
              <a:gd name="connsiteY27" fmla="*/ 148329 h 605592"/>
              <a:gd name="connsiteX28" fmla="*/ 54673 w 506980"/>
              <a:gd name="connsiteY28" fmla="*/ 93711 h 605592"/>
              <a:gd name="connsiteX29" fmla="*/ 167995 w 506980"/>
              <a:gd name="connsiteY29" fmla="*/ 85004 h 605592"/>
              <a:gd name="connsiteX30" fmla="*/ 155832 w 506980"/>
              <a:gd name="connsiteY30" fmla="*/ 97147 h 605592"/>
              <a:gd name="connsiteX31" fmla="*/ 167995 w 506980"/>
              <a:gd name="connsiteY31" fmla="*/ 109290 h 605592"/>
              <a:gd name="connsiteX32" fmla="*/ 423130 w 506980"/>
              <a:gd name="connsiteY32" fmla="*/ 109290 h 605592"/>
              <a:gd name="connsiteX33" fmla="*/ 435293 w 506980"/>
              <a:gd name="connsiteY33" fmla="*/ 97147 h 605592"/>
              <a:gd name="connsiteX34" fmla="*/ 423130 w 506980"/>
              <a:gd name="connsiteY34" fmla="*/ 85004 h 605592"/>
              <a:gd name="connsiteX35" fmla="*/ 86199 w 506980"/>
              <a:gd name="connsiteY35" fmla="*/ 0 h 605592"/>
              <a:gd name="connsiteX36" fmla="*/ 445877 w 506980"/>
              <a:gd name="connsiteY36" fmla="*/ 0 h 605592"/>
              <a:gd name="connsiteX37" fmla="*/ 470574 w 506980"/>
              <a:gd name="connsiteY37" fmla="*/ 20764 h 605592"/>
              <a:gd name="connsiteX38" fmla="*/ 459432 w 506980"/>
              <a:gd name="connsiteY38" fmla="*/ 300062 h 605592"/>
              <a:gd name="connsiteX39" fmla="*/ 433807 w 506980"/>
              <a:gd name="connsiteY39" fmla="*/ 507518 h 605592"/>
              <a:gd name="connsiteX40" fmla="*/ 92977 w 506980"/>
              <a:gd name="connsiteY40" fmla="*/ 507518 h 605592"/>
              <a:gd name="connsiteX41" fmla="*/ 84342 w 506980"/>
              <a:gd name="connsiteY41" fmla="*/ 527263 h 605592"/>
              <a:gd name="connsiteX42" fmla="*/ 98826 w 506980"/>
              <a:gd name="connsiteY42" fmla="*/ 600308 h 605592"/>
              <a:gd name="connsiteX43" fmla="*/ 92977 w 506980"/>
              <a:gd name="connsiteY43" fmla="*/ 605592 h 605592"/>
              <a:gd name="connsiteX44" fmla="*/ 92513 w 506980"/>
              <a:gd name="connsiteY44" fmla="*/ 605592 h 605592"/>
              <a:gd name="connsiteX45" fmla="*/ 53240 w 506980"/>
              <a:gd name="connsiteY45" fmla="*/ 561097 h 605592"/>
              <a:gd name="connsiteX46" fmla="*/ 76543 w 506980"/>
              <a:gd name="connsiteY46" fmla="*/ 246946 h 605592"/>
              <a:gd name="connsiteX47" fmla="*/ 102168 w 506980"/>
              <a:gd name="connsiteY47" fmla="*/ 79257 h 605592"/>
              <a:gd name="connsiteX48" fmla="*/ 86199 w 506980"/>
              <a:gd name="connsiteY48" fmla="*/ 0 h 605592"/>
              <a:gd name="connsiteX49" fmla="*/ 50709 w 506980"/>
              <a:gd name="connsiteY49" fmla="*/ 0 h 605592"/>
              <a:gd name="connsiteX50" fmla="*/ 77813 w 506980"/>
              <a:gd name="connsiteY50" fmla="*/ 70075 h 605592"/>
              <a:gd name="connsiteX51" fmla="*/ 40127 w 506980"/>
              <a:gd name="connsiteY51" fmla="*/ 69612 h 605592"/>
              <a:gd name="connsiteX52" fmla="*/ 28431 w 506980"/>
              <a:gd name="connsiteY52" fmla="*/ 84164 h 605592"/>
              <a:gd name="connsiteX53" fmla="*/ 24161 w 506980"/>
              <a:gd name="connsiteY53" fmla="*/ 148399 h 605592"/>
              <a:gd name="connsiteX54" fmla="*/ 398 w 506980"/>
              <a:gd name="connsiteY54" fmla="*/ 73041 h 605592"/>
              <a:gd name="connsiteX55" fmla="*/ 50709 w 506980"/>
              <a:gd name="connsiteY55" fmla="*/ 0 h 60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506980" h="605592">
                <a:moveTo>
                  <a:pt x="114789" y="531639"/>
                </a:moveTo>
                <a:lnTo>
                  <a:pt x="477355" y="531639"/>
                </a:lnTo>
                <a:cubicBezTo>
                  <a:pt x="493788" y="531639"/>
                  <a:pt x="507344" y="548047"/>
                  <a:pt x="506973" y="568348"/>
                </a:cubicBezTo>
                <a:cubicBezTo>
                  <a:pt x="506973" y="589113"/>
                  <a:pt x="493417" y="605521"/>
                  <a:pt x="476983" y="605521"/>
                </a:cubicBezTo>
                <a:lnTo>
                  <a:pt x="122588" y="605521"/>
                </a:lnTo>
                <a:cubicBezTo>
                  <a:pt x="129273" y="585220"/>
                  <a:pt x="125374" y="554814"/>
                  <a:pt x="114789" y="531639"/>
                </a:cubicBezTo>
                <a:close/>
                <a:moveTo>
                  <a:pt x="126772" y="407405"/>
                </a:moveTo>
                <a:cubicBezTo>
                  <a:pt x="120087" y="407405"/>
                  <a:pt x="114610" y="412689"/>
                  <a:pt x="114610" y="419456"/>
                </a:cubicBezTo>
                <a:cubicBezTo>
                  <a:pt x="114610" y="426315"/>
                  <a:pt x="119994" y="431599"/>
                  <a:pt x="126772" y="431599"/>
                </a:cubicBezTo>
                <a:lnTo>
                  <a:pt x="287485" y="431599"/>
                </a:lnTo>
                <a:cubicBezTo>
                  <a:pt x="293799" y="431599"/>
                  <a:pt x="299555" y="426315"/>
                  <a:pt x="299555" y="419456"/>
                </a:cubicBezTo>
                <a:cubicBezTo>
                  <a:pt x="299555" y="412689"/>
                  <a:pt x="294263" y="407405"/>
                  <a:pt x="287485" y="407405"/>
                </a:cubicBezTo>
                <a:close/>
                <a:moveTo>
                  <a:pt x="137449" y="300062"/>
                </a:moveTo>
                <a:cubicBezTo>
                  <a:pt x="130764" y="300062"/>
                  <a:pt x="125287" y="305438"/>
                  <a:pt x="125287" y="312205"/>
                </a:cubicBezTo>
                <a:cubicBezTo>
                  <a:pt x="125287" y="318972"/>
                  <a:pt x="130579" y="324348"/>
                  <a:pt x="137449" y="324348"/>
                </a:cubicBezTo>
                <a:lnTo>
                  <a:pt x="392585" y="324348"/>
                </a:lnTo>
                <a:cubicBezTo>
                  <a:pt x="399362" y="324348"/>
                  <a:pt x="404654" y="318972"/>
                  <a:pt x="404654" y="312205"/>
                </a:cubicBezTo>
                <a:cubicBezTo>
                  <a:pt x="404654" y="305438"/>
                  <a:pt x="399362" y="300062"/>
                  <a:pt x="392585" y="300062"/>
                </a:cubicBezTo>
                <a:close/>
                <a:moveTo>
                  <a:pt x="159732" y="192347"/>
                </a:moveTo>
                <a:cubicBezTo>
                  <a:pt x="153047" y="192347"/>
                  <a:pt x="147569" y="197631"/>
                  <a:pt x="147569" y="204398"/>
                </a:cubicBezTo>
                <a:cubicBezTo>
                  <a:pt x="147569" y="211258"/>
                  <a:pt x="152861" y="216541"/>
                  <a:pt x="159732" y="216541"/>
                </a:cubicBezTo>
                <a:lnTo>
                  <a:pt x="414867" y="216541"/>
                </a:lnTo>
                <a:cubicBezTo>
                  <a:pt x="421645" y="216541"/>
                  <a:pt x="426937" y="211258"/>
                  <a:pt x="426937" y="204398"/>
                </a:cubicBezTo>
                <a:cubicBezTo>
                  <a:pt x="426937" y="197631"/>
                  <a:pt x="421645" y="192347"/>
                  <a:pt x="414867" y="192347"/>
                </a:cubicBezTo>
                <a:close/>
                <a:moveTo>
                  <a:pt x="54673" y="93711"/>
                </a:moveTo>
                <a:lnTo>
                  <a:pt x="77459" y="94175"/>
                </a:lnTo>
                <a:cubicBezTo>
                  <a:pt x="76529" y="110588"/>
                  <a:pt x="74111" y="129041"/>
                  <a:pt x="71693" y="148329"/>
                </a:cubicBezTo>
                <a:lnTo>
                  <a:pt x="53185" y="148329"/>
                </a:lnTo>
                <a:cubicBezTo>
                  <a:pt x="57556" y="135254"/>
                  <a:pt x="58021" y="116894"/>
                  <a:pt x="54673" y="93711"/>
                </a:cubicBezTo>
                <a:close/>
                <a:moveTo>
                  <a:pt x="167995" y="85004"/>
                </a:moveTo>
                <a:cubicBezTo>
                  <a:pt x="161217" y="85004"/>
                  <a:pt x="155832" y="90380"/>
                  <a:pt x="155832" y="97147"/>
                </a:cubicBezTo>
                <a:cubicBezTo>
                  <a:pt x="155832" y="103914"/>
                  <a:pt x="161217" y="109290"/>
                  <a:pt x="167995" y="109290"/>
                </a:cubicBezTo>
                <a:lnTo>
                  <a:pt x="423130" y="109290"/>
                </a:lnTo>
                <a:cubicBezTo>
                  <a:pt x="429908" y="109290"/>
                  <a:pt x="435293" y="103914"/>
                  <a:pt x="435293" y="97147"/>
                </a:cubicBezTo>
                <a:cubicBezTo>
                  <a:pt x="435293" y="90380"/>
                  <a:pt x="429908" y="85004"/>
                  <a:pt x="423130" y="85004"/>
                </a:cubicBezTo>
                <a:close/>
                <a:moveTo>
                  <a:pt x="86199" y="0"/>
                </a:moveTo>
                <a:lnTo>
                  <a:pt x="445877" y="0"/>
                </a:lnTo>
                <a:cubicBezTo>
                  <a:pt x="456554" y="0"/>
                  <a:pt x="466674" y="8158"/>
                  <a:pt x="470574" y="20764"/>
                </a:cubicBezTo>
                <a:cubicBezTo>
                  <a:pt x="500005" y="112628"/>
                  <a:pt x="480229" y="203934"/>
                  <a:pt x="459432" y="300062"/>
                </a:cubicBezTo>
                <a:cubicBezTo>
                  <a:pt x="444949" y="367823"/>
                  <a:pt x="429908" y="437903"/>
                  <a:pt x="433807" y="507518"/>
                </a:cubicBezTo>
                <a:lnTo>
                  <a:pt x="92977" y="507518"/>
                </a:lnTo>
                <a:cubicBezTo>
                  <a:pt x="79700" y="507518"/>
                  <a:pt x="78586" y="521979"/>
                  <a:pt x="84342" y="527263"/>
                </a:cubicBezTo>
                <a:cubicBezTo>
                  <a:pt x="98826" y="543300"/>
                  <a:pt x="106625" y="582881"/>
                  <a:pt x="98826" y="600308"/>
                </a:cubicBezTo>
                <a:cubicBezTo>
                  <a:pt x="96319" y="605592"/>
                  <a:pt x="94462" y="605592"/>
                  <a:pt x="92977" y="605592"/>
                </a:cubicBezTo>
                <a:lnTo>
                  <a:pt x="92513" y="605592"/>
                </a:lnTo>
                <a:cubicBezTo>
                  <a:pt x="73572" y="605592"/>
                  <a:pt x="60574" y="590668"/>
                  <a:pt x="53240" y="561097"/>
                </a:cubicBezTo>
                <a:cubicBezTo>
                  <a:pt x="30957" y="469791"/>
                  <a:pt x="55189" y="351416"/>
                  <a:pt x="76543" y="246946"/>
                </a:cubicBezTo>
                <a:cubicBezTo>
                  <a:pt x="76543" y="246946"/>
                  <a:pt x="104211" y="116428"/>
                  <a:pt x="102168" y="79257"/>
                </a:cubicBezTo>
                <a:cubicBezTo>
                  <a:pt x="102633" y="47369"/>
                  <a:pt x="98269" y="20301"/>
                  <a:pt x="86199" y="0"/>
                </a:cubicBezTo>
                <a:close/>
                <a:moveTo>
                  <a:pt x="50709" y="0"/>
                </a:moveTo>
                <a:cubicBezTo>
                  <a:pt x="51266" y="464"/>
                  <a:pt x="73358" y="7508"/>
                  <a:pt x="77813" y="70075"/>
                </a:cubicBezTo>
                <a:lnTo>
                  <a:pt x="40127" y="69612"/>
                </a:lnTo>
                <a:cubicBezTo>
                  <a:pt x="26389" y="69612"/>
                  <a:pt x="28059" y="80734"/>
                  <a:pt x="28431" y="84164"/>
                </a:cubicBezTo>
                <a:cubicBezTo>
                  <a:pt x="39013" y="134866"/>
                  <a:pt x="24625" y="148399"/>
                  <a:pt x="24161" y="148399"/>
                </a:cubicBezTo>
                <a:cubicBezTo>
                  <a:pt x="-1644" y="137925"/>
                  <a:pt x="-623" y="95287"/>
                  <a:pt x="398" y="73041"/>
                </a:cubicBezTo>
                <a:cubicBezTo>
                  <a:pt x="1326" y="46809"/>
                  <a:pt x="15714" y="0"/>
                  <a:pt x="507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600">
              <a:solidFill>
                <a:srgbClr val="5F5F5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740785" y="2690495"/>
            <a:ext cx="6372860" cy="1383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一、孕产妇的心理特点及影响因素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二、孕产妇的心理护理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endParaRPr lang="en-US" altLang="zh-CN" sz="2800" dirty="0">
              <a:solidFill>
                <a:srgbClr val="000000"/>
              </a:solidFill>
              <a:latin typeface="Times New Roman" panose="02020603050405020304" charset="0"/>
              <a:ea typeface="汉仪楷体简" panose="02010600000101010101" charset="-122"/>
              <a:cs typeface="Agency FB" panose="020B0503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275235" y="617597"/>
            <a:ext cx="7126936" cy="646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zh-CN" altLang="en-US" sz="36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小结</a:t>
            </a:r>
            <a:endParaRPr lang="zh-CN" altLang="en-US" sz="36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_库_文本框 9"/>
          <p:cNvSpPr txBox="1"/>
          <p:nvPr>
            <p:custDataLst>
              <p:tags r:id="rId1"/>
            </p:custDataLst>
          </p:nvPr>
        </p:nvSpPr>
        <p:spPr>
          <a:xfrm>
            <a:off x="3176530" y="2299193"/>
            <a:ext cx="6569049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孕产妇的心理护理</a:t>
            </a:r>
            <a:endParaRPr lang="zh-CN" altLang="en-US" sz="5400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cxnSp>
        <p:nvCxnSpPr>
          <p:cNvPr id="14" name="PA_库_直接连接符 13"/>
          <p:cNvCxnSpPr/>
          <p:nvPr>
            <p:custDataLst>
              <p:tags r:id="rId2"/>
            </p:custDataLst>
          </p:nvPr>
        </p:nvCxnSpPr>
        <p:spPr>
          <a:xfrm flipH="1">
            <a:off x="2887579" y="2077714"/>
            <a:ext cx="356404" cy="4154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A_库_直接连接符 14"/>
          <p:cNvCxnSpPr/>
          <p:nvPr>
            <p:custDataLst>
              <p:tags r:id="rId3"/>
            </p:custDataLst>
          </p:nvPr>
        </p:nvCxnSpPr>
        <p:spPr>
          <a:xfrm flipH="1">
            <a:off x="2871367" y="3728250"/>
            <a:ext cx="356404" cy="4154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A_库_直接连接符 15"/>
          <p:cNvCxnSpPr/>
          <p:nvPr>
            <p:custDataLst>
              <p:tags r:id="rId4"/>
            </p:custDataLst>
          </p:nvPr>
        </p:nvCxnSpPr>
        <p:spPr>
          <a:xfrm flipH="1">
            <a:off x="1305324" y="2908715"/>
            <a:ext cx="538355" cy="6276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A_库_直接连接符 17"/>
          <p:cNvCxnSpPr/>
          <p:nvPr>
            <p:custDataLst>
              <p:tags r:id="rId5"/>
            </p:custDataLst>
          </p:nvPr>
        </p:nvCxnSpPr>
        <p:spPr>
          <a:xfrm flipH="1">
            <a:off x="1192332" y="4279007"/>
            <a:ext cx="538355" cy="6276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52958" y="0"/>
            <a:ext cx="3405568" cy="990433"/>
          </a:xfrm>
          <a:prstGeom prst="rect">
            <a:avLst/>
          </a:prstGeom>
        </p:spPr>
      </p:pic>
      <p:sp>
        <p:nvSpPr>
          <p:cNvPr id="6" name="矩形: 圆角 5"/>
          <p:cNvSpPr/>
          <p:nvPr/>
        </p:nvSpPr>
        <p:spPr bwMode="auto">
          <a:xfrm>
            <a:off x="3791007" y="4826995"/>
            <a:ext cx="4493238" cy="44970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rtlCol="0" anchor="ctr"/>
          <a:lstStyle/>
          <a:p>
            <a:pPr algn="ctr"/>
            <a:r>
              <a:rPr lang="zh-CN" altLang="en-US" sz="2400" dirty="0"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主讲人：孙淑艳</a:t>
            </a:r>
            <a:endParaRPr lang="zh-CN" altLang="en-US" sz="2400" dirty="0"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1">
            <a:alphaModFix amt="20000"/>
          </a:blip>
          <a:stretch>
            <a:fillRect/>
          </a:stretch>
        </p:blipFill>
        <p:spPr>
          <a:xfrm>
            <a:off x="7315200" y="1907540"/>
            <a:ext cx="4876800" cy="2438400"/>
          </a:xfrm>
          <a:prstGeom prst="rect">
            <a:avLst/>
          </a:prstGeom>
        </p:spPr>
      </p:pic>
      <p:sp>
        <p:nvSpPr>
          <p:cNvPr id="69637" name="Rectangle 2"/>
          <p:cNvSpPr>
            <a:spLocks noGrp="1"/>
          </p:cNvSpPr>
          <p:nvPr>
            <p:ph type="title" idx="4294967295"/>
          </p:nvPr>
        </p:nvSpPr>
        <p:spPr>
          <a:xfrm>
            <a:off x="927989" y="123795"/>
            <a:ext cx="7772400" cy="1143000"/>
          </a:xfrm>
        </p:spPr>
        <p:txBody>
          <a:bodyPr vert="horz" wrap="square" lIns="91440" tIns="45720" rIns="91440" bIns="45720" anchor="b" anchorCtr="0"/>
          <a:lstStyle/>
          <a:p>
            <a:pPr eaLnBrk="1" hangingPunct="1"/>
            <a:r>
              <a:rPr lang="zh-CN" altLang="en-US" sz="4400" dirty="0">
                <a:solidFill>
                  <a:schemeClr val="tx1"/>
                </a:solidFill>
                <a:latin typeface="汉仪旗黑-85S" pitchFamily="18" charset="-122"/>
                <a:sym typeface="微软雅黑" panose="020B0503020204020204" charset="-122"/>
              </a:rPr>
              <a:t>学习目标</a:t>
            </a:r>
            <a:endParaRPr lang="zh-CN" altLang="en-US" sz="4400" dirty="0">
              <a:solidFill>
                <a:schemeClr val="tx1"/>
              </a:solidFill>
              <a:latin typeface="汉仪旗黑-85S" pitchFamily="18" charset="-122"/>
              <a:sym typeface="微软雅黑" panose="020B0503020204020204" charset="-122"/>
            </a:endParaRPr>
          </a:p>
        </p:txBody>
      </p:sp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1020128" y="1266825"/>
            <a:ext cx="9670338" cy="1410778"/>
          </a:xfrm>
          <a:prstGeom prst="rect">
            <a:avLst/>
          </a:prstGeom>
          <a:solidFill>
            <a:schemeClr val="accent1">
              <a:lumMod val="20000"/>
              <a:lumOff val="8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3730" tIns="167577" rIns="228978" bIns="167578" rtlCol="0" anchor="ctr">
            <a:noAutofit/>
          </a:bodyPr>
          <a:p>
            <a:pPr>
              <a:lnSpc>
                <a:spcPct val="130000"/>
              </a:lnSpc>
            </a:pPr>
            <a:r>
              <a:rPr lang="zh-CN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识记</a:t>
            </a:r>
            <a:r>
              <a:rPr lang="zh-CN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孕产妇的心理护理措施</a:t>
            </a:r>
            <a:endParaRPr lang="zh-CN" altLang="en-US" sz="3600" dirty="0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4" name="矩形 13"/>
          <p:cNvSpPr/>
          <p:nvPr>
            <p:custDataLst>
              <p:tags r:id="rId3"/>
            </p:custDataLst>
          </p:nvPr>
        </p:nvSpPr>
        <p:spPr>
          <a:xfrm>
            <a:off x="670243" y="1266825"/>
            <a:ext cx="257421" cy="1410778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40" name="矩形 39"/>
          <p:cNvSpPr/>
          <p:nvPr>
            <p:custDataLst>
              <p:tags r:id="rId4"/>
            </p:custDataLst>
          </p:nvPr>
        </p:nvSpPr>
        <p:spPr>
          <a:xfrm>
            <a:off x="1020128" y="2941320"/>
            <a:ext cx="9670338" cy="1410778"/>
          </a:xfrm>
          <a:prstGeom prst="rect">
            <a:avLst/>
          </a:prstGeom>
          <a:solidFill>
            <a:schemeClr val="accent2">
              <a:lumMod val="20000"/>
              <a:lumOff val="8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3730" tIns="167577" rIns="228978" bIns="167578" rtlCol="0" anchor="ctr">
            <a:noAutofit/>
          </a:bodyPr>
          <a:p>
            <a:pPr>
              <a:lnSpc>
                <a:spcPct val="130000"/>
              </a:lnSpc>
            </a:pPr>
            <a:r>
              <a:rPr lang="zh-CN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理解</a:t>
            </a:r>
            <a:r>
              <a:rPr lang="zh-CN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孕产妇的心理特点及影响因素</a:t>
            </a:r>
            <a:endParaRPr lang="zh-CN" altLang="en-US" sz="3600" dirty="0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6" name="矩形 5"/>
          <p:cNvSpPr/>
          <p:nvPr>
            <p:custDataLst>
              <p:tags r:id="rId5"/>
            </p:custDataLst>
          </p:nvPr>
        </p:nvSpPr>
        <p:spPr>
          <a:xfrm>
            <a:off x="670243" y="2941320"/>
            <a:ext cx="257421" cy="1410778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13" name="矩形 12"/>
          <p:cNvSpPr/>
          <p:nvPr>
            <p:custDataLst>
              <p:tags r:id="rId6"/>
            </p:custDataLst>
          </p:nvPr>
        </p:nvSpPr>
        <p:spPr>
          <a:xfrm>
            <a:off x="1020128" y="4615815"/>
            <a:ext cx="9670338" cy="1410778"/>
          </a:xfrm>
          <a:prstGeom prst="rect">
            <a:avLst/>
          </a:prstGeom>
          <a:solidFill>
            <a:schemeClr val="accent1">
              <a:lumMod val="20000"/>
              <a:lumOff val="8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3730" tIns="167578" rIns="228978" bIns="167577" rtlCol="0" anchor="ctr">
            <a:noAutofit/>
          </a:bodyPr>
          <a:p>
            <a:pPr>
              <a:lnSpc>
                <a:spcPct val="130000"/>
              </a:lnSpc>
            </a:pPr>
            <a:r>
              <a:rPr lang="zh-CN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运用</a:t>
            </a:r>
            <a:r>
              <a:rPr lang="zh-CN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临床上运用护理心理理论对孕产妇开展心理护理</a:t>
            </a:r>
            <a:endParaRPr lang="zh-CN" altLang="en-US" sz="3600" dirty="0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8" name="矩形 17"/>
          <p:cNvSpPr/>
          <p:nvPr>
            <p:custDataLst>
              <p:tags r:id="rId7"/>
            </p:custDataLst>
          </p:nvPr>
        </p:nvSpPr>
        <p:spPr>
          <a:xfrm>
            <a:off x="670243" y="4615815"/>
            <a:ext cx="257421" cy="1410778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1"/>
          <a:srcRect l="19783" t="3183" r="19483" b="4583"/>
          <a:stretch>
            <a:fillRect/>
          </a:stretch>
        </p:blipFill>
        <p:spPr>
          <a:xfrm>
            <a:off x="9543415" y="2644775"/>
            <a:ext cx="2313940" cy="3514090"/>
          </a:xfrm>
          <a:prstGeom prst="rect">
            <a:avLst/>
          </a:prstGeom>
        </p:spPr>
      </p:pic>
      <p:sp>
        <p:nvSpPr>
          <p:cNvPr id="50178" name="Rectangle 4"/>
          <p:cNvSpPr>
            <a:spLocks noGrp="1"/>
          </p:cNvSpPr>
          <p:nvPr>
            <p:ph type="title" idx="4294967295"/>
          </p:nvPr>
        </p:nvSpPr>
        <p:spPr>
          <a:xfrm>
            <a:off x="732473" y="431165"/>
            <a:ext cx="8162925" cy="645160"/>
          </a:xfrm>
        </p:spPr>
        <p:txBody>
          <a:bodyPr vert="horz" wrap="square" lIns="91440" tIns="45720" rIns="91440" bIns="45720" anchor="b" anchorCtr="0">
            <a:spAutoFit/>
          </a:bodyPr>
          <a:lstStyle/>
          <a:p>
            <a:pPr eaLnBrk="1" hangingPunct="1"/>
            <a:r>
              <a:rPr lang="zh-CN" altLang="en-US" sz="4000" b="1" dirty="0">
                <a:solidFill>
                  <a:schemeClr val="bg1"/>
                </a:solidFill>
                <a:ea typeface="黑体" panose="02010609060101010101" pitchFamily="49" charset="-122"/>
              </a:rPr>
              <a:t>二</a:t>
            </a:r>
            <a:r>
              <a:rPr lang="zh-CN" altLang="en-US" sz="4000" b="1" dirty="0">
                <a:solidFill>
                  <a:schemeClr val="tx1"/>
                </a:solidFill>
              </a:rPr>
              <a:t>案例</a:t>
            </a:r>
            <a:endParaRPr lang="zh-CN" altLang="en-US" sz="40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0179" name="Rectangle 5"/>
          <p:cNvSpPr>
            <a:spLocks noGrp="1"/>
          </p:cNvSpPr>
          <p:nvPr>
            <p:ph type="body" sz="half" idx="4294967295"/>
          </p:nvPr>
        </p:nvSpPr>
        <p:spPr>
          <a:xfrm>
            <a:off x="1040130" y="1151890"/>
            <a:ext cx="8807450" cy="4218940"/>
          </a:xfrm>
          <a:prstGeom prst="round2SameRect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vert="horz" wrap="square" lIns="91440" tIns="45720" rIns="91440" bIns="45720" anchor="t" anchorCtr="0">
            <a:noAutofit/>
          </a:bodyPr>
          <a:lstStyle>
            <a:lvl1pPr lvl="0">
              <a:buClr>
                <a:schemeClr val="bg2"/>
              </a:buClr>
              <a:buSzPct val="75000"/>
              <a:buFont typeface="Wingdings" panose="05000000000000000000" pitchFamily="2" charset="2"/>
              <a:defRPr sz="2800"/>
            </a:lvl1pPr>
            <a:lvl2pPr lvl="1">
              <a:buClr>
                <a:schemeClr val="bg2"/>
              </a:buClr>
              <a:buSzPct val="75000"/>
              <a:buFont typeface="Wingdings" panose="05000000000000000000" pitchFamily="2" charset="2"/>
              <a:defRPr sz="2400"/>
            </a:lvl2pPr>
            <a:lvl3pPr lvl="2">
              <a:buClr>
                <a:schemeClr val="bg2"/>
              </a:buClr>
              <a:buSzPct val="75000"/>
              <a:buFont typeface="Wingdings" panose="05000000000000000000" pitchFamily="2" charset="2"/>
              <a:defRPr sz="2000"/>
            </a:lvl3pPr>
            <a:lvl4pPr lvl="3">
              <a:buClr>
                <a:schemeClr val="bg2"/>
              </a:buClr>
              <a:buSzPct val="75000"/>
              <a:buFont typeface="Wingdings" panose="05000000000000000000" pitchFamily="2" charset="2"/>
              <a:defRPr sz="1800"/>
            </a:lvl4pPr>
            <a:lvl5pPr lvl="4">
              <a:buClr>
                <a:schemeClr val="bg2"/>
              </a:buClr>
              <a:buSzTx/>
              <a:buFont typeface="Wingdings" panose="05000000000000000000" pitchFamily="2" charset="2"/>
              <a:defRPr sz="1800"/>
            </a:lvl5pPr>
          </a:lstStyle>
          <a:p>
            <a:pPr marL="0" lvl="0" indent="0" algn="just">
              <a:lnSpc>
                <a:spcPct val="150000"/>
              </a:lnSpc>
              <a:spcBef>
                <a:spcPts val="25"/>
              </a:spcBef>
              <a:buClr>
                <a:schemeClr val="folHlink"/>
              </a:buClr>
              <a:buNone/>
            </a:pPr>
            <a:r>
              <a:rPr lang="en-US" altLang="zh-CN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据香港媒体报道，一42岁女子于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2022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年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月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16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日诞下一名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5.17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磅的女婴，同年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3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月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4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日清晨，该女子担心女婴哭声吵醒丈夫，抱着其离开住所，走到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7.5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米高天桥上向女婴道歉后抛下女婴，</a:t>
            </a:r>
            <a:r>
              <a:rPr lang="zh-CN" altLang="en-US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女婴经抢救后不治而亡。据了解她曾向丈夫表达她想自杀或杀死女婴，但丈夫只叫她放松及不要担心。</a:t>
            </a:r>
            <a:endParaRPr lang="zh-CN" altLang="en-US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017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17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50178" grpId="1"/>
      <p:bldP spid="50179" grpId="0" animBg="1" build="p"/>
      <p:bldP spid="50179" grpId="1" animBg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Grp="1"/>
          </p:cNvSpPr>
          <p:nvPr>
            <p:ph type="title" idx="4294967295"/>
          </p:nvPr>
        </p:nvSpPr>
        <p:spPr>
          <a:xfrm>
            <a:off x="1417638" y="990600"/>
            <a:ext cx="8162925" cy="534035"/>
          </a:xfrm>
        </p:spPr>
        <p:txBody>
          <a:bodyPr vert="horz" wrap="square" lIns="91440" tIns="45720" rIns="91440" bIns="45720" anchor="b" anchorCtr="0">
            <a:spAutoFit/>
          </a:bodyPr>
          <a:lstStyle/>
          <a:p>
            <a:pPr eaLnBrk="1" hangingPunct="1"/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一、概述</a:t>
            </a:r>
            <a:endParaRPr lang="zh-CN" altLang="en-US" sz="32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7107" name="Rectangle 5"/>
          <p:cNvSpPr>
            <a:spLocks noGrp="1"/>
          </p:cNvSpPr>
          <p:nvPr>
            <p:ph type="body" sz="half" idx="4294967295"/>
          </p:nvPr>
        </p:nvSpPr>
        <p:spPr>
          <a:xfrm>
            <a:off x="1991995" y="1772920"/>
            <a:ext cx="5086985" cy="5732145"/>
          </a:xfrm>
        </p:spPr>
        <p:txBody>
          <a:bodyPr vert="horz" wrap="square" lIns="91440" tIns="45720" rIns="91440" bIns="45720" anchor="t" anchorCtr="0"/>
          <a:lstStyle>
            <a:lvl1pPr lvl="0">
              <a:buClr>
                <a:schemeClr val="bg2"/>
              </a:buClr>
              <a:buSzPct val="75000"/>
              <a:buFont typeface="Wingdings" panose="05000000000000000000" pitchFamily="2" charset="2"/>
              <a:defRPr sz="2800"/>
            </a:lvl1pPr>
            <a:lvl2pPr lvl="1">
              <a:buClr>
                <a:schemeClr val="bg2"/>
              </a:buClr>
              <a:buSzPct val="75000"/>
              <a:buFont typeface="Wingdings" panose="05000000000000000000" pitchFamily="2" charset="2"/>
              <a:defRPr sz="2400"/>
            </a:lvl2pPr>
            <a:lvl3pPr lvl="2">
              <a:buClr>
                <a:schemeClr val="bg2"/>
              </a:buClr>
              <a:buSzPct val="75000"/>
              <a:buFont typeface="Wingdings" panose="05000000000000000000" pitchFamily="2" charset="2"/>
              <a:defRPr sz="2000"/>
            </a:lvl3pPr>
            <a:lvl4pPr lvl="3">
              <a:buClr>
                <a:schemeClr val="bg2"/>
              </a:buClr>
              <a:buSzPct val="75000"/>
              <a:buFont typeface="Wingdings" panose="05000000000000000000" pitchFamily="2" charset="2"/>
              <a:defRPr sz="1800"/>
            </a:lvl4pPr>
            <a:lvl5pPr lvl="4">
              <a:buClr>
                <a:schemeClr val="bg2"/>
              </a:buClr>
              <a:buSzTx/>
              <a:buFont typeface="Wingdings" panose="05000000000000000000" pitchFamily="2" charset="2"/>
              <a:defRPr sz="1800"/>
            </a:lvl5pPr>
          </a:lstStyle>
          <a:p>
            <a:pPr lvl="0" eaLnBrk="1" hangingPunct="1">
              <a:lnSpc>
                <a:spcPct val="140000"/>
              </a:lnSpc>
              <a:spcBef>
                <a:spcPts val="25"/>
              </a:spcBef>
              <a:buNone/>
            </a:pPr>
            <a:endParaRPr lang="zh-CN" altLang="en-US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 eaLnBrk="1" hangingPunct="1">
              <a:lnSpc>
                <a:spcPct val="140000"/>
              </a:lnSpc>
              <a:spcBef>
                <a:spcPts val="25"/>
              </a:spcBef>
              <a:buNone/>
            </a:pPr>
            <a:endParaRPr lang="zh-CN" altLang="en-US" b="1" dirty="0">
              <a:solidFill>
                <a:schemeClr val="tx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 eaLnBrk="1" hangingPunct="1">
              <a:lnSpc>
                <a:spcPct val="140000"/>
              </a:lnSpc>
              <a:buNone/>
            </a:pPr>
            <a:endParaRPr lang="zh-CN" altLang="en-US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任意多边形: 形状 103"/>
          <p:cNvSpPr/>
          <p:nvPr>
            <p:custDataLst>
              <p:tags r:id="rId1"/>
            </p:custDataLst>
          </p:nvPr>
        </p:nvSpPr>
        <p:spPr>
          <a:xfrm>
            <a:off x="2608898" y="4789170"/>
            <a:ext cx="668655" cy="742315"/>
          </a:xfrm>
          <a:custGeom>
            <a:avLst/>
            <a:gdLst>
              <a:gd name="connsiteX0" fmla="*/ -154 w 791051"/>
              <a:gd name="connsiteY0" fmla="*/ 275204 h 878219"/>
              <a:gd name="connsiteX1" fmla="*/ -154 w 791051"/>
              <a:gd name="connsiteY1" fmla="*/ 602388 h 878219"/>
              <a:gd name="connsiteX2" fmla="*/ 55758 w 791051"/>
              <a:gd name="connsiteY2" fmla="*/ 699257 h 878219"/>
              <a:gd name="connsiteX3" fmla="*/ 339127 w 791051"/>
              <a:gd name="connsiteY3" fmla="*/ 862896 h 878219"/>
              <a:gd name="connsiteX4" fmla="*/ 451046 w 791051"/>
              <a:gd name="connsiteY4" fmla="*/ 862896 h 878219"/>
              <a:gd name="connsiteX5" fmla="*/ 734891 w 791051"/>
              <a:gd name="connsiteY5" fmla="*/ 699257 h 878219"/>
              <a:gd name="connsiteX6" fmla="*/ 790898 w 791051"/>
              <a:gd name="connsiteY6" fmla="*/ 602388 h 878219"/>
              <a:gd name="connsiteX7" fmla="*/ 790898 w 791051"/>
              <a:gd name="connsiteY7" fmla="*/ 275204 h 878219"/>
              <a:gd name="connsiteX8" fmla="*/ 734891 w 791051"/>
              <a:gd name="connsiteY8" fmla="*/ 178239 h 878219"/>
              <a:gd name="connsiteX9" fmla="*/ 451046 w 791051"/>
              <a:gd name="connsiteY9" fmla="*/ 14695 h 878219"/>
              <a:gd name="connsiteX10" fmla="*/ 339127 w 791051"/>
              <a:gd name="connsiteY10" fmla="*/ 14695 h 878219"/>
              <a:gd name="connsiteX11" fmla="*/ 55758 w 791051"/>
              <a:gd name="connsiteY11" fmla="*/ 178239 h 878219"/>
              <a:gd name="connsiteX12" fmla="*/ -154 w 791051"/>
              <a:gd name="connsiteY12" fmla="*/ 275204 h 87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91051" h="878219">
                <a:moveTo>
                  <a:pt x="-154" y="275204"/>
                </a:moveTo>
                <a:lnTo>
                  <a:pt x="-154" y="602388"/>
                </a:lnTo>
                <a:cubicBezTo>
                  <a:pt x="-125" y="642335"/>
                  <a:pt x="21182" y="679245"/>
                  <a:pt x="55758" y="699257"/>
                </a:cubicBezTo>
                <a:lnTo>
                  <a:pt x="339127" y="862896"/>
                </a:lnTo>
                <a:cubicBezTo>
                  <a:pt x="373750" y="882908"/>
                  <a:pt x="416422" y="882908"/>
                  <a:pt x="451046" y="862896"/>
                </a:cubicBezTo>
                <a:lnTo>
                  <a:pt x="734891" y="699257"/>
                </a:lnTo>
                <a:cubicBezTo>
                  <a:pt x="769523" y="679283"/>
                  <a:pt x="790869" y="642364"/>
                  <a:pt x="790898" y="602388"/>
                </a:cubicBezTo>
                <a:lnTo>
                  <a:pt x="790898" y="275204"/>
                </a:lnTo>
                <a:cubicBezTo>
                  <a:pt x="790898" y="235199"/>
                  <a:pt x="769552" y="198223"/>
                  <a:pt x="734891" y="178239"/>
                </a:cubicBezTo>
                <a:lnTo>
                  <a:pt x="451046" y="14695"/>
                </a:lnTo>
                <a:cubicBezTo>
                  <a:pt x="416422" y="-5317"/>
                  <a:pt x="373750" y="-5317"/>
                  <a:pt x="339127" y="14695"/>
                </a:cubicBezTo>
                <a:lnTo>
                  <a:pt x="55758" y="178239"/>
                </a:lnTo>
                <a:cubicBezTo>
                  <a:pt x="21154" y="198261"/>
                  <a:pt x="-154" y="235218"/>
                  <a:pt x="-154" y="275204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0" algn="ctr" fontAlgn="auto">
              <a:lnSpc>
                <a:spcPct val="100000"/>
              </a:lnSpc>
              <a:buClrTx/>
              <a:buSzTx/>
              <a:buFontTx/>
            </a:pPr>
            <a:r>
              <a:rPr lang="en-US" altLang="zh-CN" sz="3200" b="1">
                <a:solidFill>
                  <a:srgbClr val="FFFFFF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03</a:t>
            </a:r>
            <a:endParaRPr lang="en-US" altLang="zh-CN" sz="3200" b="1">
              <a:solidFill>
                <a:srgbClr val="FFFFFF"/>
              </a:solidFill>
              <a:uFillTx/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2" name="任意多边形: 形状 103"/>
          <p:cNvSpPr/>
          <p:nvPr>
            <p:custDataLst>
              <p:tags r:id="rId2"/>
            </p:custDataLst>
          </p:nvPr>
        </p:nvSpPr>
        <p:spPr>
          <a:xfrm>
            <a:off x="2608898" y="3253105"/>
            <a:ext cx="668655" cy="742315"/>
          </a:xfrm>
          <a:custGeom>
            <a:avLst/>
            <a:gdLst>
              <a:gd name="connsiteX0" fmla="*/ -154 w 791051"/>
              <a:gd name="connsiteY0" fmla="*/ 275204 h 878219"/>
              <a:gd name="connsiteX1" fmla="*/ -154 w 791051"/>
              <a:gd name="connsiteY1" fmla="*/ 602388 h 878219"/>
              <a:gd name="connsiteX2" fmla="*/ 55758 w 791051"/>
              <a:gd name="connsiteY2" fmla="*/ 699257 h 878219"/>
              <a:gd name="connsiteX3" fmla="*/ 339127 w 791051"/>
              <a:gd name="connsiteY3" fmla="*/ 862896 h 878219"/>
              <a:gd name="connsiteX4" fmla="*/ 451046 w 791051"/>
              <a:gd name="connsiteY4" fmla="*/ 862896 h 878219"/>
              <a:gd name="connsiteX5" fmla="*/ 734891 w 791051"/>
              <a:gd name="connsiteY5" fmla="*/ 699257 h 878219"/>
              <a:gd name="connsiteX6" fmla="*/ 790898 w 791051"/>
              <a:gd name="connsiteY6" fmla="*/ 602388 h 878219"/>
              <a:gd name="connsiteX7" fmla="*/ 790898 w 791051"/>
              <a:gd name="connsiteY7" fmla="*/ 275204 h 878219"/>
              <a:gd name="connsiteX8" fmla="*/ 734891 w 791051"/>
              <a:gd name="connsiteY8" fmla="*/ 178239 h 878219"/>
              <a:gd name="connsiteX9" fmla="*/ 451046 w 791051"/>
              <a:gd name="connsiteY9" fmla="*/ 14695 h 878219"/>
              <a:gd name="connsiteX10" fmla="*/ 339127 w 791051"/>
              <a:gd name="connsiteY10" fmla="*/ 14695 h 878219"/>
              <a:gd name="connsiteX11" fmla="*/ 55758 w 791051"/>
              <a:gd name="connsiteY11" fmla="*/ 178239 h 878219"/>
              <a:gd name="connsiteX12" fmla="*/ -154 w 791051"/>
              <a:gd name="connsiteY12" fmla="*/ 275204 h 87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91051" h="878219">
                <a:moveTo>
                  <a:pt x="-154" y="275204"/>
                </a:moveTo>
                <a:lnTo>
                  <a:pt x="-154" y="602388"/>
                </a:lnTo>
                <a:cubicBezTo>
                  <a:pt x="-125" y="642335"/>
                  <a:pt x="21182" y="679245"/>
                  <a:pt x="55758" y="699257"/>
                </a:cubicBezTo>
                <a:lnTo>
                  <a:pt x="339127" y="862896"/>
                </a:lnTo>
                <a:cubicBezTo>
                  <a:pt x="373750" y="882908"/>
                  <a:pt x="416422" y="882908"/>
                  <a:pt x="451046" y="862896"/>
                </a:cubicBezTo>
                <a:lnTo>
                  <a:pt x="734891" y="699257"/>
                </a:lnTo>
                <a:cubicBezTo>
                  <a:pt x="769523" y="679283"/>
                  <a:pt x="790869" y="642364"/>
                  <a:pt x="790898" y="602388"/>
                </a:cubicBezTo>
                <a:lnTo>
                  <a:pt x="790898" y="275204"/>
                </a:lnTo>
                <a:cubicBezTo>
                  <a:pt x="790898" y="235199"/>
                  <a:pt x="769552" y="198223"/>
                  <a:pt x="734891" y="178239"/>
                </a:cubicBezTo>
                <a:lnTo>
                  <a:pt x="451046" y="14695"/>
                </a:lnTo>
                <a:cubicBezTo>
                  <a:pt x="416422" y="-5317"/>
                  <a:pt x="373750" y="-5317"/>
                  <a:pt x="339127" y="14695"/>
                </a:cubicBezTo>
                <a:lnTo>
                  <a:pt x="55758" y="178239"/>
                </a:lnTo>
                <a:cubicBezTo>
                  <a:pt x="21154" y="198261"/>
                  <a:pt x="-154" y="235218"/>
                  <a:pt x="-154" y="275204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0" algn="ctr" fontAlgn="auto">
              <a:lnSpc>
                <a:spcPct val="100000"/>
              </a:lnSpc>
              <a:buClrTx/>
              <a:buSzTx/>
              <a:buFontTx/>
            </a:pPr>
            <a:r>
              <a:rPr lang="en-US" altLang="zh-CN" sz="3200" b="1">
                <a:solidFill>
                  <a:srgbClr val="FFFFFF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02</a:t>
            </a:r>
            <a:endParaRPr lang="en-US" altLang="zh-CN" sz="3200" b="1">
              <a:solidFill>
                <a:srgbClr val="FFFFFF"/>
              </a:solidFill>
              <a:uFillTx/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1" name="任意多边形: 形状 103"/>
          <p:cNvSpPr/>
          <p:nvPr>
            <p:custDataLst>
              <p:tags r:id="rId3"/>
            </p:custDataLst>
          </p:nvPr>
        </p:nvSpPr>
        <p:spPr>
          <a:xfrm>
            <a:off x="2622233" y="1717040"/>
            <a:ext cx="668655" cy="742315"/>
          </a:xfrm>
          <a:custGeom>
            <a:avLst/>
            <a:gdLst>
              <a:gd name="connsiteX0" fmla="*/ -154 w 791051"/>
              <a:gd name="connsiteY0" fmla="*/ 275204 h 878219"/>
              <a:gd name="connsiteX1" fmla="*/ -154 w 791051"/>
              <a:gd name="connsiteY1" fmla="*/ 602388 h 878219"/>
              <a:gd name="connsiteX2" fmla="*/ 55758 w 791051"/>
              <a:gd name="connsiteY2" fmla="*/ 699257 h 878219"/>
              <a:gd name="connsiteX3" fmla="*/ 339127 w 791051"/>
              <a:gd name="connsiteY3" fmla="*/ 862896 h 878219"/>
              <a:gd name="connsiteX4" fmla="*/ 451046 w 791051"/>
              <a:gd name="connsiteY4" fmla="*/ 862896 h 878219"/>
              <a:gd name="connsiteX5" fmla="*/ 734891 w 791051"/>
              <a:gd name="connsiteY5" fmla="*/ 699257 h 878219"/>
              <a:gd name="connsiteX6" fmla="*/ 790898 w 791051"/>
              <a:gd name="connsiteY6" fmla="*/ 602388 h 878219"/>
              <a:gd name="connsiteX7" fmla="*/ 790898 w 791051"/>
              <a:gd name="connsiteY7" fmla="*/ 275204 h 878219"/>
              <a:gd name="connsiteX8" fmla="*/ 734891 w 791051"/>
              <a:gd name="connsiteY8" fmla="*/ 178239 h 878219"/>
              <a:gd name="connsiteX9" fmla="*/ 451046 w 791051"/>
              <a:gd name="connsiteY9" fmla="*/ 14695 h 878219"/>
              <a:gd name="connsiteX10" fmla="*/ 339127 w 791051"/>
              <a:gd name="connsiteY10" fmla="*/ 14695 h 878219"/>
              <a:gd name="connsiteX11" fmla="*/ 55758 w 791051"/>
              <a:gd name="connsiteY11" fmla="*/ 178239 h 878219"/>
              <a:gd name="connsiteX12" fmla="*/ -154 w 791051"/>
              <a:gd name="connsiteY12" fmla="*/ 275204 h 87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91051" h="878219">
                <a:moveTo>
                  <a:pt x="-154" y="275204"/>
                </a:moveTo>
                <a:lnTo>
                  <a:pt x="-154" y="602388"/>
                </a:lnTo>
                <a:cubicBezTo>
                  <a:pt x="-125" y="642335"/>
                  <a:pt x="21182" y="679245"/>
                  <a:pt x="55758" y="699257"/>
                </a:cubicBezTo>
                <a:lnTo>
                  <a:pt x="339127" y="862896"/>
                </a:lnTo>
                <a:cubicBezTo>
                  <a:pt x="373750" y="882908"/>
                  <a:pt x="416422" y="882908"/>
                  <a:pt x="451046" y="862896"/>
                </a:cubicBezTo>
                <a:lnTo>
                  <a:pt x="734891" y="699257"/>
                </a:lnTo>
                <a:cubicBezTo>
                  <a:pt x="769523" y="679283"/>
                  <a:pt x="790869" y="642364"/>
                  <a:pt x="790898" y="602388"/>
                </a:cubicBezTo>
                <a:lnTo>
                  <a:pt x="790898" y="275204"/>
                </a:lnTo>
                <a:cubicBezTo>
                  <a:pt x="790898" y="235199"/>
                  <a:pt x="769552" y="198223"/>
                  <a:pt x="734891" y="178239"/>
                </a:cubicBezTo>
                <a:lnTo>
                  <a:pt x="451046" y="14695"/>
                </a:lnTo>
                <a:cubicBezTo>
                  <a:pt x="416422" y="-5317"/>
                  <a:pt x="373750" y="-5317"/>
                  <a:pt x="339127" y="14695"/>
                </a:cubicBezTo>
                <a:lnTo>
                  <a:pt x="55758" y="178239"/>
                </a:lnTo>
                <a:cubicBezTo>
                  <a:pt x="21154" y="198261"/>
                  <a:pt x="-154" y="235218"/>
                  <a:pt x="-154" y="275204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0" algn="ctr" fontAlgn="auto">
              <a:lnSpc>
                <a:spcPct val="100000"/>
              </a:lnSpc>
              <a:buClrTx/>
              <a:buSzTx/>
              <a:buFontTx/>
            </a:pPr>
            <a:r>
              <a:rPr lang="en-US" altLang="zh-CN" sz="3200" b="1">
                <a:solidFill>
                  <a:srgbClr val="FFFFFF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01</a:t>
            </a:r>
            <a:endParaRPr lang="en-US" altLang="zh-CN" sz="3200" b="1">
              <a:solidFill>
                <a:srgbClr val="FFFFFF"/>
              </a:solidFill>
              <a:uFillTx/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48" name="正文"/>
          <p:cNvSpPr txBox="1"/>
          <p:nvPr>
            <p:custDataLst>
              <p:tags r:id="rId4"/>
            </p:custDataLst>
          </p:nvPr>
        </p:nvSpPr>
        <p:spPr>
          <a:xfrm>
            <a:off x="3609340" y="1437640"/>
            <a:ext cx="6857365" cy="130238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indent="0" algn="l" fontAlgn="auto">
              <a:lnSpc>
                <a:spcPct val="130000"/>
              </a:lnSpc>
            </a:pP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妊娠时孕妇会出现一系列复杂的生理变化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22" name="正文"/>
          <p:cNvSpPr txBox="1"/>
          <p:nvPr>
            <p:custDataLst>
              <p:tags r:id="rId5"/>
            </p:custDataLst>
          </p:nvPr>
        </p:nvSpPr>
        <p:spPr>
          <a:xfrm>
            <a:off x="3609340" y="4516755"/>
            <a:ext cx="6696075" cy="130238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indent="0" algn="l" fontAlgn="auto">
              <a:lnSpc>
                <a:spcPct val="130000"/>
              </a:lnSpc>
            </a:pP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新生命的孕育与出生，使得孕产妇的家庭、社会角色发生变化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23" name="正文"/>
          <p:cNvSpPr txBox="1"/>
          <p:nvPr>
            <p:custDataLst>
              <p:tags r:id="rId6"/>
            </p:custDataLst>
          </p:nvPr>
        </p:nvSpPr>
        <p:spPr>
          <a:xfrm>
            <a:off x="3634105" y="2976880"/>
            <a:ext cx="6517005" cy="130238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indent="0" algn="l" fontAlgn="auto">
              <a:lnSpc>
                <a:spcPct val="130000"/>
              </a:lnSpc>
            </a:pP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孕产期妇女可能会面临高危妊娠、分娩并发症等风险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cxnSp>
        <p:nvCxnSpPr>
          <p:cNvPr id="144" name="直接连接符 143"/>
          <p:cNvCxnSpPr/>
          <p:nvPr>
            <p:custDataLst>
              <p:tags r:id="rId7"/>
            </p:custDataLst>
          </p:nvPr>
        </p:nvCxnSpPr>
        <p:spPr>
          <a:xfrm flipH="1">
            <a:off x="3608388" y="2851150"/>
            <a:ext cx="4294505" cy="1397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2">
                    <a:lumMod val="20000"/>
                    <a:lumOff val="80000"/>
                    <a:alpha val="0"/>
                  </a:schemeClr>
                </a:gs>
                <a:gs pos="100000">
                  <a:schemeClr val="tx1">
                    <a:lumMod val="20000"/>
                    <a:lumOff val="8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cxnSp>
        <p:nvCxnSpPr>
          <p:cNvPr id="29" name="直接连接符 28"/>
          <p:cNvCxnSpPr/>
          <p:nvPr>
            <p:custDataLst>
              <p:tags r:id="rId8"/>
            </p:custDataLst>
          </p:nvPr>
        </p:nvCxnSpPr>
        <p:spPr>
          <a:xfrm flipH="1">
            <a:off x="3608388" y="4391025"/>
            <a:ext cx="4294505" cy="1397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1">
                    <a:lumMod val="20000"/>
                    <a:lumOff val="80000"/>
                    <a:alpha val="0"/>
                  </a:schemeClr>
                </a:gs>
                <a:gs pos="100000">
                  <a:schemeClr val="tx1">
                    <a:lumMod val="20000"/>
                    <a:lumOff val="8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Grp="1"/>
          </p:cNvSpPr>
          <p:nvPr>
            <p:ph type="title" idx="4294967295"/>
          </p:nvPr>
        </p:nvSpPr>
        <p:spPr>
          <a:xfrm>
            <a:off x="1365568" y="816610"/>
            <a:ext cx="8162925" cy="534035"/>
          </a:xfrm>
        </p:spPr>
        <p:txBody>
          <a:bodyPr vert="horz" wrap="square" lIns="91440" tIns="45720" rIns="91440" bIns="45720" anchor="b" anchorCtr="0">
            <a:spAutoFit/>
          </a:bodyPr>
          <a:lstStyle/>
          <a:p>
            <a:pPr eaLnBrk="1" hangingPunct="1"/>
            <a:r>
              <a:rPr lang="zh-CN" altLang="en-US" sz="3200" b="1" dirty="0">
                <a:solidFill>
                  <a:schemeClr val="tx1"/>
                </a:solidFill>
              </a:rPr>
              <a:t>二</a:t>
            </a:r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、孕产妇的心理特点</a:t>
            </a:r>
            <a:endParaRPr lang="zh-CN" altLang="en-US" sz="32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0179" name="Rectangle 5"/>
          <p:cNvSpPr>
            <a:spLocks noGrp="1"/>
          </p:cNvSpPr>
          <p:nvPr>
            <p:ph type="body" sz="half" idx="4294967295"/>
          </p:nvPr>
        </p:nvSpPr>
        <p:spPr>
          <a:xfrm>
            <a:off x="2070100" y="1680210"/>
            <a:ext cx="7930515" cy="5597525"/>
          </a:xfrm>
        </p:spPr>
        <p:txBody>
          <a:bodyPr vert="horz" wrap="square" lIns="91440" tIns="45720" rIns="91440" bIns="45720" anchor="t" anchorCtr="0"/>
          <a:lstStyle>
            <a:lvl1pPr lvl="0">
              <a:buClr>
                <a:schemeClr val="bg2"/>
              </a:buClr>
              <a:buSzPct val="75000"/>
              <a:buFont typeface="Wingdings" panose="05000000000000000000" pitchFamily="2" charset="2"/>
              <a:defRPr sz="2800"/>
            </a:lvl1pPr>
            <a:lvl2pPr lvl="1">
              <a:buClr>
                <a:schemeClr val="bg2"/>
              </a:buClr>
              <a:buSzPct val="75000"/>
              <a:buFont typeface="Wingdings" panose="05000000000000000000" pitchFamily="2" charset="2"/>
              <a:defRPr sz="2400"/>
            </a:lvl2pPr>
            <a:lvl3pPr lvl="2">
              <a:buClr>
                <a:schemeClr val="bg2"/>
              </a:buClr>
              <a:buSzPct val="75000"/>
              <a:buFont typeface="Wingdings" panose="05000000000000000000" pitchFamily="2" charset="2"/>
              <a:defRPr sz="2000"/>
            </a:lvl3pPr>
            <a:lvl4pPr lvl="3">
              <a:buClr>
                <a:schemeClr val="bg2"/>
              </a:buClr>
              <a:buSzPct val="75000"/>
              <a:buFont typeface="Wingdings" panose="05000000000000000000" pitchFamily="2" charset="2"/>
              <a:defRPr sz="1800"/>
            </a:lvl4pPr>
            <a:lvl5pPr lvl="4">
              <a:buClr>
                <a:schemeClr val="bg2"/>
              </a:buClr>
              <a:buSzTx/>
              <a:buFont typeface="Wingdings" panose="05000000000000000000" pitchFamily="2" charset="2"/>
              <a:defRPr sz="1800"/>
            </a:lvl5pPr>
          </a:lstStyle>
          <a:p>
            <a:pPr marL="0" lvl="0" indent="0">
              <a:lnSpc>
                <a:spcPct val="150000"/>
              </a:lnSpc>
              <a:spcBef>
                <a:spcPts val="25"/>
              </a:spcBef>
              <a:buClr>
                <a:schemeClr val="folHlink"/>
              </a:buClr>
              <a:buNone/>
            </a:pPr>
            <a:r>
              <a:rPr lang="zh-CN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（一）惊讶与矛盾</a:t>
            </a:r>
            <a:endParaRPr lang="zh-CN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>
              <a:lnSpc>
                <a:spcPct val="150000"/>
              </a:lnSpc>
              <a:spcBef>
                <a:spcPts val="25"/>
              </a:spcBef>
              <a:buClr>
                <a:schemeClr val="folHlink"/>
              </a:buClr>
              <a:buNone/>
            </a:pPr>
            <a:r>
              <a:rPr lang="zh-CN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（二）接纳与期待</a:t>
            </a:r>
            <a:endParaRPr lang="zh-CN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>
              <a:lnSpc>
                <a:spcPct val="150000"/>
              </a:lnSpc>
              <a:spcBef>
                <a:spcPts val="25"/>
              </a:spcBef>
              <a:buClr>
                <a:schemeClr val="folHlink"/>
              </a:buClr>
              <a:buNone/>
            </a:pPr>
            <a:r>
              <a:rPr lang="zh-CN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（三）依赖性增强</a:t>
            </a:r>
            <a:endParaRPr lang="zh-CN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>
              <a:lnSpc>
                <a:spcPct val="150000"/>
              </a:lnSpc>
              <a:spcBef>
                <a:spcPts val="25"/>
              </a:spcBef>
              <a:buClr>
                <a:schemeClr val="folHlink"/>
              </a:buClr>
              <a:buNone/>
            </a:pPr>
            <a:r>
              <a:rPr lang="zh-CN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（四）担心与焦虑</a:t>
            </a:r>
            <a:endParaRPr lang="zh-CN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>
              <a:lnSpc>
                <a:spcPct val="150000"/>
              </a:lnSpc>
              <a:spcBef>
                <a:spcPts val="25"/>
              </a:spcBef>
              <a:buClr>
                <a:schemeClr val="folHlink"/>
              </a:buClr>
              <a:buNone/>
            </a:pPr>
            <a:r>
              <a:rPr lang="zh-CN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（五）产后沮丧</a:t>
            </a:r>
            <a:endParaRPr lang="zh-CN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>
              <a:lnSpc>
                <a:spcPct val="150000"/>
              </a:lnSpc>
              <a:spcBef>
                <a:spcPts val="25"/>
              </a:spcBef>
              <a:buClr>
                <a:schemeClr val="folHlink"/>
              </a:buClr>
              <a:buNone/>
            </a:pPr>
            <a:r>
              <a:rPr lang="zh-CN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（六）</a:t>
            </a:r>
            <a:r>
              <a:rPr lang="zh-CN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产后抑郁症</a:t>
            </a:r>
            <a:r>
              <a:rPr lang="zh-CN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postpartum depression,PPD)</a:t>
            </a:r>
            <a:r>
              <a:rPr lang="zh-CN" altLang="en-US" b="1" dirty="0">
                <a:solidFill>
                  <a:srgbClr val="3333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endParaRPr lang="zh-CN" altLang="en-US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图片 3"/>
          <p:cNvPicPr/>
          <p:nvPr/>
        </p:nvPicPr>
        <p:blipFill>
          <a:blip r:embed="rId1"/>
          <a:stretch>
            <a:fillRect/>
          </a:stretch>
        </p:blipFill>
        <p:spPr>
          <a:xfrm>
            <a:off x="6935470" y="1292860"/>
            <a:ext cx="4744085" cy="36201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50178" grpId="1"/>
      <p:bldP spid="50179" grpId="0" build="p"/>
      <p:bldP spid="50179" grpI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Grp="1"/>
          </p:cNvSpPr>
          <p:nvPr>
            <p:ph type="title" idx="4294967295"/>
          </p:nvPr>
        </p:nvSpPr>
        <p:spPr>
          <a:xfrm>
            <a:off x="1365568" y="816610"/>
            <a:ext cx="8162925" cy="534035"/>
          </a:xfrm>
        </p:spPr>
        <p:txBody>
          <a:bodyPr vert="horz" wrap="square" lIns="91440" tIns="45720" rIns="91440" bIns="45720" anchor="b" anchorCtr="0">
            <a:spAutoFit/>
          </a:bodyPr>
          <a:lstStyle/>
          <a:p>
            <a:pPr eaLnBrk="1" hangingPunct="1"/>
            <a:r>
              <a:rPr lang="zh-CN" altLang="en-US" sz="3200" b="1" dirty="0">
                <a:solidFill>
                  <a:schemeClr val="tx1"/>
                </a:solidFill>
              </a:rPr>
              <a:t>三</a:t>
            </a:r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、孕产妇的心理影响因素</a:t>
            </a:r>
            <a:endParaRPr lang="en-US" altLang="zh-CN" sz="32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0179" name="Rectangle 5"/>
          <p:cNvSpPr>
            <a:spLocks noGrp="1"/>
          </p:cNvSpPr>
          <p:nvPr>
            <p:ph type="body" sz="half" idx="4294967295"/>
          </p:nvPr>
        </p:nvSpPr>
        <p:spPr>
          <a:xfrm>
            <a:off x="2070100" y="1680210"/>
            <a:ext cx="7930515" cy="5597525"/>
          </a:xfrm>
        </p:spPr>
        <p:txBody>
          <a:bodyPr vert="horz" wrap="square" lIns="91440" tIns="45720" rIns="91440" bIns="45720" anchor="t" anchorCtr="0"/>
          <a:lstStyle>
            <a:lvl1pPr lvl="0">
              <a:buClr>
                <a:schemeClr val="bg2"/>
              </a:buClr>
              <a:buSzPct val="75000"/>
              <a:buFont typeface="Wingdings" panose="05000000000000000000" pitchFamily="2" charset="2"/>
              <a:defRPr sz="2800"/>
            </a:lvl1pPr>
            <a:lvl2pPr lvl="1">
              <a:buClr>
                <a:schemeClr val="bg2"/>
              </a:buClr>
              <a:buSzPct val="75000"/>
              <a:buFont typeface="Wingdings" panose="05000000000000000000" pitchFamily="2" charset="2"/>
              <a:defRPr sz="2400"/>
            </a:lvl2pPr>
            <a:lvl3pPr lvl="2">
              <a:buClr>
                <a:schemeClr val="bg2"/>
              </a:buClr>
              <a:buSzPct val="75000"/>
              <a:buFont typeface="Wingdings" panose="05000000000000000000" pitchFamily="2" charset="2"/>
              <a:defRPr sz="2000"/>
            </a:lvl3pPr>
            <a:lvl4pPr lvl="3">
              <a:buClr>
                <a:schemeClr val="bg2"/>
              </a:buClr>
              <a:buSzPct val="75000"/>
              <a:buFont typeface="Wingdings" panose="05000000000000000000" pitchFamily="2" charset="2"/>
              <a:defRPr sz="1800"/>
            </a:lvl4pPr>
            <a:lvl5pPr lvl="4">
              <a:buClr>
                <a:schemeClr val="bg2"/>
              </a:buClr>
              <a:buSzTx/>
              <a:buFont typeface="Wingdings" panose="05000000000000000000" pitchFamily="2" charset="2"/>
              <a:defRPr sz="1800"/>
            </a:lvl5pPr>
          </a:lstStyle>
          <a:p>
            <a:pPr marL="0" lvl="0" indent="0">
              <a:lnSpc>
                <a:spcPct val="150000"/>
              </a:lnSpc>
              <a:spcBef>
                <a:spcPts val="25"/>
              </a:spcBef>
              <a:buClr>
                <a:schemeClr val="folHlink"/>
              </a:buClr>
              <a:buNone/>
            </a:pPr>
            <a:r>
              <a:rPr lang="zh-CN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（一）年龄</a:t>
            </a:r>
            <a:endParaRPr lang="zh-CN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>
              <a:lnSpc>
                <a:spcPct val="150000"/>
              </a:lnSpc>
              <a:spcBef>
                <a:spcPts val="25"/>
              </a:spcBef>
              <a:buClr>
                <a:schemeClr val="folHlink"/>
              </a:buClr>
              <a:buNone/>
            </a:pPr>
            <a:r>
              <a:rPr lang="zh-CN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（二）人格特征</a:t>
            </a:r>
            <a:endParaRPr lang="zh-CN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>
              <a:lnSpc>
                <a:spcPct val="150000"/>
              </a:lnSpc>
              <a:spcBef>
                <a:spcPts val="25"/>
              </a:spcBef>
              <a:buClr>
                <a:schemeClr val="folHlink"/>
              </a:buClr>
              <a:buNone/>
            </a:pPr>
            <a:r>
              <a:rPr lang="zh-CN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（三）躯体因素</a:t>
            </a:r>
            <a:endParaRPr lang="zh-CN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>
              <a:lnSpc>
                <a:spcPct val="150000"/>
              </a:lnSpc>
              <a:spcBef>
                <a:spcPts val="25"/>
              </a:spcBef>
              <a:buClr>
                <a:schemeClr val="folHlink"/>
              </a:buClr>
              <a:buNone/>
            </a:pPr>
            <a:r>
              <a:rPr lang="zh-CN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（四）社会文化因素</a:t>
            </a:r>
            <a:endParaRPr lang="zh-CN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>
              <a:lnSpc>
                <a:spcPct val="150000"/>
              </a:lnSpc>
              <a:spcBef>
                <a:spcPts val="25"/>
              </a:spcBef>
              <a:buClr>
                <a:schemeClr val="folHlink"/>
              </a:buClr>
              <a:buNone/>
            </a:pPr>
            <a:endParaRPr lang="zh-CN" altLang="en-US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图片 3"/>
          <p:cNvPicPr/>
          <p:nvPr/>
        </p:nvPicPr>
        <p:blipFill>
          <a:blip r:embed="rId1"/>
          <a:stretch>
            <a:fillRect/>
          </a:stretch>
        </p:blipFill>
        <p:spPr>
          <a:xfrm>
            <a:off x="6935470" y="1292860"/>
            <a:ext cx="4744085" cy="362013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285" y="2476500"/>
            <a:ext cx="5953760" cy="952500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50178" grpId="1"/>
      <p:bldP spid="50179" grpId="0" build="p"/>
      <p:bldP spid="50179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1645" y="160655"/>
            <a:ext cx="10824210" cy="6234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42240" y="991870"/>
            <a:ext cx="11151870" cy="5266690"/>
            <a:chOff x="224" y="1562"/>
            <a:chExt cx="17562" cy="8294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/>
            <a:srcRect l="7141" t="3190" r="9652" b="52405"/>
            <a:stretch>
              <a:fillRect/>
            </a:stretch>
          </p:blipFill>
          <p:spPr>
            <a:xfrm>
              <a:off x="1267" y="1562"/>
              <a:ext cx="15772" cy="4297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4" y="6042"/>
              <a:ext cx="17563" cy="3815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1641" y="6071"/>
              <a:ext cx="3927" cy="684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995" y="8057"/>
              <a:ext cx="16301" cy="1799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PA" val="v4.0.0"/>
</p:tagLst>
</file>

<file path=ppt/tags/tag10.xml><?xml version="1.0" encoding="utf-8"?>
<p:tagLst xmlns:p="http://schemas.openxmlformats.org/presentationml/2006/main">
  <p:tag name="KSO_WM_UNIT_COMPATIBLE" val="0"/>
  <p:tag name="KSO_WM_UNIT_DIAGRAM_ISREFERUNIT" val="0"/>
  <p:tag name="KSO_WM_TEMPLATE_INDEX" val="20231320"/>
  <p:tag name="KSO_WM_TAG_VERSION" val="3.0"/>
  <p:tag name="KSO_WM_DIAGRAM_VERSION" val="3"/>
  <p:tag name="KSO_WM_DIAGRAM_MIN_ITEMCNT" val="2"/>
  <p:tag name="KSO_WM_UNIT_SUBTYPE" val="a"/>
  <p:tag name="KSO_WM_UNIT_NOCLEAR" val="0"/>
  <p:tag name="KSO_WM_UNIT_VALUE" val="33"/>
  <p:tag name="KSO_WM_UNIT_HIGHLIGHT" val="0"/>
  <p:tag name="KSO_WM_UNIT_DIAGRAM_ISNUMVISUAL" val="0"/>
  <p:tag name="KSO_WM_DIAGRAM_GROUP_CODE" val="l1-1"/>
  <p:tag name="KSO_WM_UNIT_TYPE" val="l_h_f"/>
  <p:tag name="KSO_WM_UNIT_INDEX" val="1_3_1"/>
  <p:tag name="KSO_WM_UNIT_ID" val="diagram20231320_2*l_h_f*1_3_1"/>
  <p:tag name="KSO_WM_TEMPLATE_CATEGORY" val="diagram"/>
  <p:tag name="KSO_WM_UNIT_LAYERLEVEL" val="1_1_1"/>
  <p:tag name="KSO_WM_BEAUTIFY_FLAG" val="#wm#"/>
  <p:tag name="KSO_WM_DIAGRAM_COLOR_TEXT_CAN_REMOVE" val="n"/>
  <p:tag name="KSO_WM_DIAGRAM_MAX_ITEMCNT" val="6"/>
  <p:tag name="KSO_WM_DIAGRAM_VIRTUALLY_FRAME" val="{&quot;height&quot;:374.7999877929687,&quot;left&quot;:19.745549133781424,&quot;top&quot;:99.74244704839752,&quot;width&quot;:855.0529174804688}"/>
  <p:tag name="KSO_WM_DIAGRAM_COLOR_MATCH_VALUE" val="{&quot;shape&quot;:{&quot;fill&quot;:{&quot;solid&quot;:{&quot;brightness&quot;:0.800000011920929,&quot;colorType&quot;:1,&quot;foreColorIndex&quot;:7,&quot;transparency&quot;:0.80000001192092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4"/>
  <p:tag name="KSO_WM_UNIT_PRESET_TEXT" val="单击此处输入您的项正文，文字是您思想的提炼，请尽量言简意赅"/>
  <p:tag name="KSO_WM_UNIT_FILL_TYPE" val="1"/>
  <p:tag name="KSO_WM_UNIT_FILL_FORE_SCHEMECOLOR_INDEX" val="7"/>
  <p:tag name="KSO_WM_UNIT_FILL_FORE_SCHEMECOLOR_INDEX_BRIGHTNESS" val="0.8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20231320_2*l_h_i*1_3_2"/>
  <p:tag name="KSO_WM_TEMPLATE_CATEGORY" val="diagram"/>
  <p:tag name="KSO_WM_TEMPLATE_INDEX" val="20231320"/>
  <p:tag name="KSO_WM_UNIT_LAYERLEVEL" val="1_1_1"/>
  <p:tag name="KSO_WM_TAG_VERSION" val="3.0"/>
  <p:tag name="KSO_WM_BEAUTIFY_FLAG" val="#wm#"/>
  <p:tag name="KSO_WM_DIAGRAM_VERSION" val="3"/>
  <p:tag name="KSO_WM_DIAGRAM_COLOR_TEXT_CAN_REMOVE" val="n"/>
  <p:tag name="KSO_WM_DIAGRAM_MAX_ITEMCNT" val="6"/>
  <p:tag name="KSO_WM_DIAGRAM_MIN_ITEMCNT" val="2"/>
  <p:tag name="KSO_WM_DIAGRAM_VIRTUALLY_FRAME" val="{&quot;height&quot;:374.7999877929687,&quot;left&quot;:19.745549133781424,&quot;top&quot;:99.74244704839752,&quot;width&quot;:855.0529174804688}"/>
  <p:tag name="KSO_WM_DIAGRAM_COLOR_MATCH_VALUE" val="{&quot;shape&quot;:{&quot;fill&quot;:{&quot;solid&quot;:{&quot;brightness&quot;:0,&quot;colorType&quot;:1,&quot;foreColorIndex&quot;:7,&quot;transparency&quot;:0.400000005960464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4"/>
  <p:tag name="KSO_WM_UNIT_FILL_TYPE" val="1"/>
  <p:tag name="KSO_WM_UNIT_FILL_FORE_SCHEMECOLOR_INDEX" val="7"/>
  <p:tag name="KSO_WM_UNIT_FILL_FORE_SCHEMECOLOR_INDEX_BRIGHTNESS" val="0"/>
  <p:tag name="KSO_WM_DIAGRAM_USE_COLOR_VALUE" val="{&quot;color_scheme&quot;:1,&quot;color_type&quot;:1,&quot;theme_color_indexes&quot;:[5,6,5,6,5,6]}"/>
</p:tagLst>
</file>

<file path=ppt/tags/tag12.xml><?xml version="1.0" encoding="utf-8"?>
<p:tagLst xmlns:p="http://schemas.openxmlformats.org/presentationml/2006/main">
  <p:tag name="KSO_WM_SLIDE_BK_DARK_LIGHT" val=""/>
  <p:tag name="KSO_WM_SLIDE_BACKGROUND_TYPE" val=""/>
  <p:tag name="resource_record_key" val="{&quot;70&quot;:[3316112]}"/>
</p:tagLst>
</file>

<file path=ppt/tags/tag1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diagram20233564_1*l_h_i*1_3_1"/>
  <p:tag name="KSO_WM_TEMPLATE_CATEGORY" val="diagram"/>
  <p:tag name="KSO_WM_TEMPLATE_INDEX" val="20233564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45,&quot;left&quot;:205.42503631832096,&quot;top&quot;:113.2,&quot;width&quot;:618.724963681679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3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5,6,5,6,5,6]}"/>
</p:tagLst>
</file>

<file path=ppt/tags/tag1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20233564_1*l_h_i*1_2_1"/>
  <p:tag name="KSO_WM_TEMPLATE_CATEGORY" val="diagram"/>
  <p:tag name="KSO_WM_TEMPLATE_INDEX" val="20233564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45,&quot;left&quot;:205.42503631832096,&quot;top&quot;:113.2,&quot;width&quot;:618.724963681679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2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5,6,5,6,5,6]}"/>
</p:tagLst>
</file>

<file path=ppt/tags/tag1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233564_1*l_h_i*1_1_1"/>
  <p:tag name="KSO_WM_TEMPLATE_CATEGORY" val="diagram"/>
  <p:tag name="KSO_WM_TEMPLATE_INDEX" val="20233564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45,&quot;left&quot;:205.42503631832096,&quot;top&quot;:113.2,&quot;width&quot;:618.724963681679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1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5,6,5,6,5,6]}"/>
</p:tagLst>
</file>

<file path=ppt/tags/tag16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3564_1*l_h_f*1_1_1"/>
  <p:tag name="KSO_WM_TEMPLATE_CATEGORY" val="diagram"/>
  <p:tag name="KSO_WM_TEMPLATE_INDEX" val="20233564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45,&quot;left&quot;:205.42503631832096,&quot;top&quot;:113.2,&quot;width&quot;:618.724963681679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输入您的项正文，文字是思想的提炼，请尽量言简意赅的阐述观点。单击此处输入您的项正文，文字是思想的提炼，请尽量言简意赅的阐述观点。单击此处输入您的项正文，文字是思想的提炼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17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3564_1*l_h_f*1_3_1"/>
  <p:tag name="KSO_WM_TEMPLATE_CATEGORY" val="diagram"/>
  <p:tag name="KSO_WM_TEMPLATE_INDEX" val="20233564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45,&quot;left&quot;:205.42503631832096,&quot;top&quot;:113.2,&quot;width&quot;:618.724963681679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输入您的项正文，文字是思想的提炼，请尽量言简意赅的阐述观点。单击此处输入您的项正文，文字是思想的提炼，请尽量言简意赅的阐述观点。单击此处输入您的项正文，文字是思想的提炼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18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3564_1*l_h_f*1_2_1"/>
  <p:tag name="KSO_WM_TEMPLATE_CATEGORY" val="diagram"/>
  <p:tag name="KSO_WM_TEMPLATE_INDEX" val="20233564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45,&quot;left&quot;:205.42503631832096,&quot;top&quot;:113.2,&quot;width&quot;:618.724963681679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输入您的项正文，文字是思想的提炼，请尽量言简意赅的阐述观点。单击此处输入您的项正文，文字是思想的提炼，请尽量言简意赅的阐述观点。单击此处输入您的项正文，文字是思想的提炼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233564_1*l_h_i*1_2_2"/>
  <p:tag name="KSO_WM_TEMPLATE_CATEGORY" val="diagram"/>
  <p:tag name="KSO_WM_TEMPLATE_INDEX" val="20233564"/>
  <p:tag name="KSO_WM_UNIT_LAYERLEVEL" val="1_1_1"/>
  <p:tag name="KSO_WM_TAG_VERSION" val="3.0"/>
  <p:tag name="KSO_WM_BEAUTIFY_FLAG" val="#wm#"/>
  <p:tag name="KSO_WM_DIAGRAM_MAX_ITEMCNT" val="3"/>
  <p:tag name="KSO_WM_DIAGRAM_MIN_ITEMCNT" val="3"/>
  <p:tag name="KSO_WM_DIAGRAM_VIRTUALLY_FRAME" val="{&quot;height&quot;:345,&quot;left&quot;:205.42503631832096,&quot;top&quot;:113.2,&quot;width&quot;:618.724963681679}"/>
  <p:tag name="KSO_WM_DIAGRAM_COLOR_MATCH_VALUE" val="{&quot;shape&quot;:{&quot;fill&quot;:{&quot;type&quot;:0},&quot;glow&quot;:{&quot;colorType&quot;:0},&quot;line&quot;:{&quot;gradient&quot;:[{&quot;brightness&quot;:0.800000011920929,&quot;colorType&quot;:1,&quot;foreColorIndex&quot;:5,&quot;pos&quot;:0,&quot;transparency&quot;:1},{&quot;brightness&quot;:0.800000011920929,&quot;colorType&quot;:1,&quot;foreColorIndex&quot;:13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VERSION" val="3"/>
  <p:tag name="KSO_WM_DIAGRAM_COLOR_TRICK" val="1"/>
  <p:tag name="KSO_WM_DIAGRAM_COLOR_TEXT_CAN_REMOVE" val="n"/>
  <p:tag name="KSO_WM_DIAGRAM_USE_COLOR_VALUE" val="{&quot;color_scheme&quot;:1,&quot;color_type&quot;:1,&quot;theme_color_indexes&quot;:[5,6,5,6,5,6]}"/>
</p:tagLst>
</file>

<file path=ppt/tags/tag2.xml><?xml version="1.0" encoding="utf-8"?>
<p:tagLst xmlns:p="http://schemas.openxmlformats.org/presentationml/2006/main">
  <p:tag name="PA" val="v4.0.0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20233564_1*l_h_i*1_3_2"/>
  <p:tag name="KSO_WM_TEMPLATE_CATEGORY" val="diagram"/>
  <p:tag name="KSO_WM_TEMPLATE_INDEX" val="20233564"/>
  <p:tag name="KSO_WM_UNIT_LAYERLEVEL" val="1_1_1"/>
  <p:tag name="KSO_WM_TAG_VERSION" val="3.0"/>
  <p:tag name="KSO_WM_BEAUTIFY_FLAG" val="#wm#"/>
  <p:tag name="KSO_WM_DIAGRAM_MAX_ITEMCNT" val="3"/>
  <p:tag name="KSO_WM_DIAGRAM_MIN_ITEMCNT" val="3"/>
  <p:tag name="KSO_WM_DIAGRAM_VIRTUALLY_FRAME" val="{&quot;height&quot;:345,&quot;left&quot;:205.42503631832096,&quot;top&quot;:113.2,&quot;width&quot;:618.724963681679}"/>
  <p:tag name="KSO_WM_DIAGRAM_COLOR_MATCH_VALUE" val="{&quot;shape&quot;:{&quot;fill&quot;:{&quot;type&quot;:0},&quot;glow&quot;:{&quot;colorType&quot;:0},&quot;line&quot;:{&quot;gradient&quot;:[{&quot;brightness&quot;:0.800000011920929,&quot;colorType&quot;:1,&quot;foreColorIndex&quot;:5,&quot;pos&quot;:0,&quot;transparency&quot;:1},{&quot;brightness&quot;:0.800000011920929,&quot;colorType&quot;:1,&quot;foreColorIndex&quot;:13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VERSION" val="3"/>
  <p:tag name="KSO_WM_DIAGRAM_COLOR_TRICK" val="1"/>
  <p:tag name="KSO_WM_DIAGRAM_COLOR_TEXT_CAN_REMOVE" val="n"/>
  <p:tag name="KSO_WM_DIAGRAM_USE_COLOR_VALUE" val="{&quot;color_scheme&quot;:1,&quot;color_type&quot;:1,&quot;theme_color_indexes&quot;:[5,6,5,6,5,6]}"/>
</p:tagLst>
</file>

<file path=ppt/tags/tag21.xml><?xml version="1.0" encoding="utf-8"?>
<p:tagLst xmlns:p="http://schemas.openxmlformats.org/presentationml/2006/main">
  <p:tag name="COMMONDATA" val="eyJoZGlkIjoiNmUzNjI0MDJmM2JmZDY0YTlhNTk2MjY5MDgzMzNiY2YifQ=="/>
  <p:tag name="commondata" val="eyJoZGlkIjoiNzkyYWFhNzEzZmY1M2M5ZDZjOGRmZDMxNGZmZDEwNTUifQ=="/>
  <p:tag name="resource_record_key" val="{&quot;70&quot;:[3324709,3316112]}"/>
</p:tagLst>
</file>

<file path=ppt/tags/tag3.xml><?xml version="1.0" encoding="utf-8"?>
<p:tagLst xmlns:p="http://schemas.openxmlformats.org/presentationml/2006/main">
  <p:tag name="PA" val="v4.0.0"/>
</p:tagLst>
</file>

<file path=ppt/tags/tag4.xml><?xml version="1.0" encoding="utf-8"?>
<p:tagLst xmlns:p="http://schemas.openxmlformats.org/presentationml/2006/main">
  <p:tag name="PA" val="v4.0.0"/>
</p:tagLst>
</file>

<file path=ppt/tags/tag5.xml><?xml version="1.0" encoding="utf-8"?>
<p:tagLst xmlns:p="http://schemas.openxmlformats.org/presentationml/2006/main">
  <p:tag name="PA" val="v4.0.0"/>
</p:tagLst>
</file>

<file path=ppt/tags/tag6.xml><?xml version="1.0" encoding="utf-8"?>
<p:tagLst xmlns:p="http://schemas.openxmlformats.org/presentationml/2006/main">
  <p:tag name="KSO_WM_UNIT_COMPATIBLE" val="0"/>
  <p:tag name="KSO_WM_UNIT_DIAGRAM_ISREFERUNIT" val="0"/>
  <p:tag name="KSO_WM_TEMPLATE_INDEX" val="20231320"/>
  <p:tag name="KSO_WM_TAG_VERSION" val="3.0"/>
  <p:tag name="KSO_WM_DIAGRAM_VERSION" val="3"/>
  <p:tag name="KSO_WM_DIAGRAM_MIN_ITEMCNT" val="2"/>
  <p:tag name="KSO_WM_UNIT_SUBTYPE" val="a"/>
  <p:tag name="KSO_WM_UNIT_NOCLEAR" val="0"/>
  <p:tag name="KSO_WM_UNIT_VALUE" val="33"/>
  <p:tag name="KSO_WM_UNIT_HIGHLIGHT" val="0"/>
  <p:tag name="KSO_WM_UNIT_DIAGRAM_ISNUMVISUAL" val="0"/>
  <p:tag name="KSO_WM_DIAGRAM_GROUP_CODE" val="l1-1"/>
  <p:tag name="KSO_WM_UNIT_TYPE" val="l_h_f"/>
  <p:tag name="KSO_WM_UNIT_INDEX" val="1_1_1"/>
  <p:tag name="KSO_WM_UNIT_ID" val="diagram20231320_2*l_h_f*1_1_1"/>
  <p:tag name="KSO_WM_TEMPLATE_CATEGORY" val="diagram"/>
  <p:tag name="KSO_WM_UNIT_LAYERLEVEL" val="1_1_1"/>
  <p:tag name="KSO_WM_BEAUTIFY_FLAG" val="#wm#"/>
  <p:tag name="KSO_WM_DIAGRAM_COLOR_TEXT_CAN_REMOVE" val="n"/>
  <p:tag name="KSO_WM_DIAGRAM_MAX_ITEMCNT" val="6"/>
  <p:tag name="KSO_WM_DIAGRAM_VIRTUALLY_FRAME" val="{&quot;height&quot;:374.7999877929687,&quot;left&quot;:19.745549133781424,&quot;top&quot;:99.74244704839752,&quot;width&quot;:855.0529174804688}"/>
  <p:tag name="KSO_WM_DIAGRAM_COLOR_MATCH_VALUE" val="{&quot;shape&quot;:{&quot;fill&quot;:{&quot;solid&quot;:{&quot;brightness&quot;:0.800000011920929,&quot;colorType&quot;:1,&quot;foreColorIndex&quot;:5,&quot;transparency&quot;:0.80000001192092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4"/>
  <p:tag name="KSO_WM_UNIT_PRESET_TEXT" val="单击此处输入您的项正文，文字是您思想的提炼，请尽量言简意赅"/>
  <p:tag name="KSO_WM_UNIT_FILL_TYPE" val="1"/>
  <p:tag name="KSO_WM_UNIT_FILL_FORE_SCHEMECOLOR_INDEX" val="5"/>
  <p:tag name="KSO_WM_UNIT_FILL_FORE_SCHEMECOLOR_INDEX_BRIGHTNESS" val="0.8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31320_2*l_h_i*1_1_2"/>
  <p:tag name="KSO_WM_TEMPLATE_CATEGORY" val="diagram"/>
  <p:tag name="KSO_WM_TEMPLATE_INDEX" val="20231320"/>
  <p:tag name="KSO_WM_UNIT_LAYERLEVEL" val="1_1_1"/>
  <p:tag name="KSO_WM_TAG_VERSION" val="3.0"/>
  <p:tag name="KSO_WM_BEAUTIFY_FLAG" val="#wm#"/>
  <p:tag name="KSO_WM_DIAGRAM_VERSION" val="3"/>
  <p:tag name="KSO_WM_DIAGRAM_COLOR_TEXT_CAN_REMOVE" val="n"/>
  <p:tag name="KSO_WM_DIAGRAM_MAX_ITEMCNT" val="6"/>
  <p:tag name="KSO_WM_DIAGRAM_MIN_ITEMCNT" val="2"/>
  <p:tag name="KSO_WM_DIAGRAM_VIRTUALLY_FRAME" val="{&quot;height&quot;:374.7999877929687,&quot;left&quot;:19.745549133781424,&quot;top&quot;:99.74244704839752,&quot;width&quot;:855.0529174804688}"/>
  <p:tag name="KSO_WM_DIAGRAM_COLOR_MATCH_VALUE" val="{&quot;shape&quot;:{&quot;fill&quot;:{&quot;solid&quot;:{&quot;brightness&quot;:0,&quot;colorType&quot;:1,&quot;foreColorIndex&quot;:5,&quot;transparency&quot;:0.400000005960464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4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5,6,5,6,5,6]}"/>
</p:tagLst>
</file>

<file path=ppt/tags/tag8.xml><?xml version="1.0" encoding="utf-8"?>
<p:tagLst xmlns:p="http://schemas.openxmlformats.org/presentationml/2006/main">
  <p:tag name="KSO_WM_UNIT_COMPATIBLE" val="0"/>
  <p:tag name="KSO_WM_UNIT_DIAGRAM_ISREFERUNIT" val="0"/>
  <p:tag name="KSO_WM_TEMPLATE_INDEX" val="20231320"/>
  <p:tag name="KSO_WM_TAG_VERSION" val="3.0"/>
  <p:tag name="KSO_WM_DIAGRAM_VERSION" val="3"/>
  <p:tag name="KSO_WM_DIAGRAM_MIN_ITEMCNT" val="2"/>
  <p:tag name="KSO_WM_UNIT_SUBTYPE" val="a"/>
  <p:tag name="KSO_WM_UNIT_NOCLEAR" val="0"/>
  <p:tag name="KSO_WM_UNIT_VALUE" val="33"/>
  <p:tag name="KSO_WM_UNIT_HIGHLIGHT" val="0"/>
  <p:tag name="KSO_WM_UNIT_DIAGRAM_ISNUMVISUAL" val="0"/>
  <p:tag name="KSO_WM_DIAGRAM_GROUP_CODE" val="l1-1"/>
  <p:tag name="KSO_WM_UNIT_TYPE" val="l_h_f"/>
  <p:tag name="KSO_WM_UNIT_INDEX" val="1_2_1"/>
  <p:tag name="KSO_WM_UNIT_ID" val="diagram20231320_2*l_h_f*1_2_1"/>
  <p:tag name="KSO_WM_TEMPLATE_CATEGORY" val="diagram"/>
  <p:tag name="KSO_WM_UNIT_LAYERLEVEL" val="1_1_1"/>
  <p:tag name="KSO_WM_BEAUTIFY_FLAG" val="#wm#"/>
  <p:tag name="KSO_WM_DIAGRAM_COLOR_TEXT_CAN_REMOVE" val="n"/>
  <p:tag name="KSO_WM_DIAGRAM_MAX_ITEMCNT" val="6"/>
  <p:tag name="KSO_WM_DIAGRAM_VIRTUALLY_FRAME" val="{&quot;height&quot;:374.7999877929687,&quot;left&quot;:19.745549133781424,&quot;top&quot;:99.74244704839752,&quot;width&quot;:855.0529174804688}"/>
  <p:tag name="KSO_WM_DIAGRAM_COLOR_MATCH_VALUE" val="{&quot;shape&quot;:{&quot;fill&quot;:{&quot;solid&quot;:{&quot;brightness&quot;:0.800000011920929,&quot;colorType&quot;:1,&quot;foreColorIndex&quot;:6,&quot;transparency&quot;:0.80000001192092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4"/>
  <p:tag name="KSO_WM_UNIT_PRESET_TEXT" val="单击此处输入您的项正文，文字是您思想的提炼，请尽量言简意赅"/>
  <p:tag name="KSO_WM_UNIT_FILL_TYPE" val="1"/>
  <p:tag name="KSO_WM_UNIT_FILL_FORE_SCHEMECOLOR_INDEX" val="6"/>
  <p:tag name="KSO_WM_UNIT_FILL_FORE_SCHEMECOLOR_INDEX_BRIGHTNESS" val="0.8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231320_2*l_h_i*1_2_2"/>
  <p:tag name="KSO_WM_TEMPLATE_CATEGORY" val="diagram"/>
  <p:tag name="KSO_WM_TEMPLATE_INDEX" val="20231320"/>
  <p:tag name="KSO_WM_UNIT_LAYERLEVEL" val="1_1_1"/>
  <p:tag name="KSO_WM_TAG_VERSION" val="3.0"/>
  <p:tag name="KSO_WM_BEAUTIFY_FLAG" val="#wm#"/>
  <p:tag name="KSO_WM_DIAGRAM_VERSION" val="3"/>
  <p:tag name="KSO_WM_DIAGRAM_COLOR_TEXT_CAN_REMOVE" val="n"/>
  <p:tag name="KSO_WM_DIAGRAM_MAX_ITEMCNT" val="6"/>
  <p:tag name="KSO_WM_DIAGRAM_MIN_ITEMCNT" val="2"/>
  <p:tag name="KSO_WM_DIAGRAM_VIRTUALLY_FRAME" val="{&quot;height&quot;:374.7999877929687,&quot;left&quot;:19.745549133781424,&quot;top&quot;:99.74244704839752,&quot;width&quot;:855.0529174804688}"/>
  <p:tag name="KSO_WM_DIAGRAM_COLOR_MATCH_VALUE" val="{&quot;shape&quot;:{&quot;fill&quot;:{&quot;solid&quot;:{&quot;brightness&quot;:0,&quot;colorType&quot;:1,&quot;foreColorIndex&quot;:6,&quot;transparency&quot;:0.400000005960464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4"/>
  <p:tag name="KSO_WM_UNIT_FILL_TYPE" val="1"/>
  <p:tag name="KSO_WM_UNIT_FILL_FORE_SCHEMECOLOR_INDEX" val="6"/>
  <p:tag name="KSO_WM_UNIT_FILL_FORE_SCHEMECOLOR_INDEX_BRIGHTNESS" val="0"/>
  <p:tag name="KSO_WM_DIAGRAM_USE_COLOR_VALUE" val="{&quot;color_scheme&quot;:1,&quot;color_type&quot;:1,&quot;theme_color_indexes&quot;:[5,6,5,6,5,6]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楷体"/>
        <a:ea typeface=""/>
        <a:cs typeface=""/>
        <a:font script="Jpan" typeface="游ゴシック Light"/>
        <a:font script="Hang" typeface="맑은 고딕"/>
        <a:font script="Hans" typeface="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楷体"/>
        <a:ea typeface=""/>
        <a:cs typeface=""/>
        <a:font script="Jpan" typeface="游ゴシック Light"/>
        <a:font script="Hang" typeface="맑은 고딕"/>
        <a:font script="Hans" typeface="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楷体"/>
        <a:ea typeface=""/>
        <a:cs typeface=""/>
        <a:font script="Jpan" typeface="游ゴシック Light"/>
        <a:font script="Hang" typeface="맑은 고딕"/>
        <a:font script="Hans" typeface="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楷体"/>
        <a:ea typeface=""/>
        <a:cs typeface=""/>
        <a:font script="Jpan" typeface="游ゴシック Light"/>
        <a:font script="Hang" typeface="맑은 고딕"/>
        <a:font script="Hans" typeface="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906</Words>
  <Application>WPS 演示</Application>
  <PresentationFormat>宽屏</PresentationFormat>
  <Paragraphs>89</Paragraphs>
  <Slides>13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33" baseType="lpstr">
      <vt:lpstr>Arial</vt:lpstr>
      <vt:lpstr>宋体</vt:lpstr>
      <vt:lpstr>Wingdings</vt:lpstr>
      <vt:lpstr>楷体</vt:lpstr>
      <vt:lpstr>黑体</vt:lpstr>
      <vt:lpstr>汉仪楷体繁</vt:lpstr>
      <vt:lpstr>微软雅黑</vt:lpstr>
      <vt:lpstr>华光行楷_CNKI</vt:lpstr>
      <vt:lpstr>字魂59号-创粗黑</vt:lpstr>
      <vt:lpstr>方正苏新诗柳楷简体</vt:lpstr>
      <vt:lpstr>汉仪旗黑-85S</vt:lpstr>
      <vt:lpstr>Times New Roman</vt:lpstr>
      <vt:lpstr>汉仪楷体简</vt:lpstr>
      <vt:lpstr>Agency FB</vt:lpstr>
      <vt:lpstr>Arial Unicode MS</vt:lpstr>
      <vt:lpstr>等线</vt:lpstr>
      <vt:lpstr>Calibri</vt:lpstr>
      <vt:lpstr>Office 主题​​</vt:lpstr>
      <vt:lpstr>1_Office 主题​​</vt:lpstr>
      <vt:lpstr>2_Office 主题​​</vt:lpstr>
      <vt:lpstr>PowerPoint 演示文稿</vt:lpstr>
      <vt:lpstr>PowerPoint 演示文稿</vt:lpstr>
      <vt:lpstr>学习目标</vt:lpstr>
      <vt:lpstr>二案例</vt:lpstr>
      <vt:lpstr>一、概述</vt:lpstr>
      <vt:lpstr>二、孕产妇的心理特点</vt:lpstr>
      <vt:lpstr>三、孕产妇的心理影响因素</vt:lpstr>
      <vt:lpstr>PowerPoint 演示文稿</vt:lpstr>
      <vt:lpstr>PowerPoint 演示文稿</vt:lpstr>
      <vt:lpstr>二四、孕产妇的心理护理</vt:lpstr>
      <vt:lpstr>二四、孕产妇的心理护理</vt:lpstr>
      <vt:lpstr>二四、孕产妇的心理护理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 森</dc:creator>
  <cp:lastModifiedBy>小孙同学</cp:lastModifiedBy>
  <cp:revision>103</cp:revision>
  <dcterms:created xsi:type="dcterms:W3CDTF">2021-12-06T09:01:00Z</dcterms:created>
  <dcterms:modified xsi:type="dcterms:W3CDTF">2024-10-22T08:23:04Z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C80438C2377E448C8797E43F309F35F2_13</vt:lpwstr>
  </property>
  <property fmtid="{D5CDD505-2E9C-101B-9397-08002B2CF9AE}" pid="3" name="KSOProductBuildVer">
    <vt:lpwstr>2052-12.1.0.18608</vt:lpwstr>
  </property>
</Properties>
</file>