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7"/>
  </p:notesMasterIdLst>
  <p:handoutMasterIdLst>
    <p:handoutMasterId r:id="rId14"/>
  </p:handoutMasterIdLst>
  <p:sldIdLst>
    <p:sldId id="264" r:id="rId5"/>
    <p:sldId id="1621" r:id="rId6"/>
    <p:sldId id="2599" r:id="rId8"/>
    <p:sldId id="2616" r:id="rId9"/>
    <p:sldId id="2600" r:id="rId10"/>
    <p:sldId id="2611" r:id="rId11"/>
    <p:sldId id="2559" r:id="rId12"/>
    <p:sldId id="2560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2DD"/>
    <a:srgbClr val="FBF0E5"/>
    <a:srgbClr val="E1E9D2"/>
    <a:srgbClr val="F0F0F0"/>
    <a:srgbClr val="FBE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20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877E3-2B4B-49A5-A2E0-80477447E8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B4A6-C2FF-44EF-94F2-BC8541C7397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这节课我们就讲到这里，谢谢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8D84-E87B-4420-AC50-4E9DA8CD39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8A0-6A1A-41DF-9514-E3CD2FB6E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 userDrawn="1"/>
        </p:nvSpPr>
        <p:spPr>
          <a:xfrm>
            <a:off x="906741" y="267495"/>
            <a:ext cx="5895737" cy="33050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l">
              <a:defRPr lang="zh-CN" altLang="en-US" sz="20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单击此处编辑母版标题样式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39411" y="324747"/>
            <a:ext cx="35991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15"/>
          <p:cNvSpPr/>
          <p:nvPr userDrawn="1"/>
        </p:nvSpPr>
        <p:spPr>
          <a:xfrm>
            <a:off x="611401" y="324735"/>
            <a:ext cx="215968" cy="216024"/>
          </a:xfrm>
          <a:custGeom>
            <a:avLst/>
            <a:gdLst/>
            <a:ahLst/>
            <a:cxnLst/>
            <a:rect l="l" t="t" r="r" b="b"/>
            <a:pathLst>
              <a:path w="216024" h="216024">
                <a:moveTo>
                  <a:pt x="0" y="0"/>
                </a:moveTo>
                <a:lnTo>
                  <a:pt x="129615" y="0"/>
                </a:lnTo>
                <a:lnTo>
                  <a:pt x="216024" y="108012"/>
                </a:lnTo>
                <a:lnTo>
                  <a:pt x="129615" y="216024"/>
                </a:lnTo>
                <a:lnTo>
                  <a:pt x="0" y="21602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67422" y="324747"/>
            <a:ext cx="35991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395433" y="324747"/>
            <a:ext cx="35991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8D84-E87B-4420-AC50-4E9DA8CD39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8A0-6A1A-41DF-9514-E3CD2FB6E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 userDrawn="1"/>
        </p:nvSpPr>
        <p:spPr>
          <a:xfrm>
            <a:off x="906741" y="267495"/>
            <a:ext cx="5895737" cy="33050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l">
              <a:defRPr lang="zh-CN" altLang="en-US" sz="20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单击此处编辑母版标题样式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39411" y="324747"/>
            <a:ext cx="35991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15"/>
          <p:cNvSpPr/>
          <p:nvPr userDrawn="1"/>
        </p:nvSpPr>
        <p:spPr>
          <a:xfrm>
            <a:off x="611401" y="324735"/>
            <a:ext cx="215968" cy="216024"/>
          </a:xfrm>
          <a:custGeom>
            <a:avLst/>
            <a:gdLst/>
            <a:ahLst/>
            <a:cxnLst/>
            <a:rect l="l" t="t" r="r" b="b"/>
            <a:pathLst>
              <a:path w="216024" h="216024">
                <a:moveTo>
                  <a:pt x="0" y="0"/>
                </a:moveTo>
                <a:lnTo>
                  <a:pt x="129615" y="0"/>
                </a:lnTo>
                <a:lnTo>
                  <a:pt x="216024" y="108012"/>
                </a:lnTo>
                <a:lnTo>
                  <a:pt x="129615" y="216024"/>
                </a:lnTo>
                <a:lnTo>
                  <a:pt x="0" y="21602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67422" y="324747"/>
            <a:ext cx="35991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395433" y="324747"/>
            <a:ext cx="35991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示, 徽标&#10;&#10;描述已自动生成"/>
          <p:cNvPicPr>
            <a:picLocks noChangeAspect="1"/>
          </p:cNvPicPr>
          <p:nvPr userDrawn="1"/>
        </p:nvPicPr>
        <p:blipFill>
          <a:blip r:embed="rId1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40" y="348926"/>
            <a:ext cx="8802521" cy="616014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" name="图片 9" descr="卡通人物&#10;&#10;中度可信度描述已自动生成"/>
          <p:cNvPicPr>
            <a:picLocks noChangeAspect="1"/>
          </p:cNvPicPr>
          <p:nvPr userDrawn="1"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64" y="5472253"/>
            <a:ext cx="5098872" cy="637894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01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90590"/>
            <a:ext cx="10515600" cy="431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35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微信图片_20190628102927"/>
          <p:cNvPicPr>
            <a:picLocks noChangeAspect="1"/>
          </p:cNvPicPr>
          <p:nvPr userDrawn="1"/>
        </p:nvPicPr>
        <p:blipFill>
          <a:blip r:embed="rId13"/>
          <a:srcRect l="18412"/>
          <a:stretch>
            <a:fillRect/>
          </a:stretch>
        </p:blipFill>
        <p:spPr>
          <a:xfrm>
            <a:off x="8737865" y="295276"/>
            <a:ext cx="2322860" cy="5708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0" y="6397625"/>
            <a:ext cx="12193270" cy="521970"/>
          </a:xfrm>
          <a:prstGeom prst="rect">
            <a:avLst/>
          </a:prstGeom>
          <a:gradFill flip="none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9000">
                <a:srgbClr val="CDDFF1"/>
              </a:gs>
              <a:gs pos="99000">
                <a:srgbClr val="CCDCF0"/>
              </a:gs>
              <a:gs pos="98000">
                <a:srgbClr val="C9D6ED"/>
              </a:gs>
              <a:gs pos="96000">
                <a:srgbClr val="C3CBE8"/>
              </a:gs>
              <a:gs pos="93000">
                <a:srgbClr val="B7B5DE"/>
              </a:gs>
              <a:gs pos="58000">
                <a:srgbClr val="9F89C9"/>
              </a:gs>
              <a:gs pos="75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汉仪楷体繁" panose="02010600000101010101" charset="-122"/>
              </a:rPr>
              <a:t>仁爱       慎独      严谨       精致</a:t>
            </a:r>
            <a:endParaRPr lang="zh-CN" altLang="en-US" sz="2800" noProof="1">
              <a:latin typeface="黑体" panose="02010609060101010101" pitchFamily="49" charset="-122"/>
              <a:ea typeface="黑体" panose="02010609060101010101" pitchFamily="49" charset="-122"/>
              <a:cs typeface="汉仪楷体繁" panose="02010600000101010101" charset="-122"/>
            </a:endParaRPr>
          </a:p>
        </p:txBody>
      </p:sp>
      <p:pic>
        <p:nvPicPr>
          <p:cNvPr id="10" name="图片 9" descr="护理学院院徽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30307" y="-96520"/>
            <a:ext cx="1927358" cy="13550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35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微信图片_20190628102927"/>
          <p:cNvPicPr>
            <a:picLocks noChangeAspect="1"/>
          </p:cNvPicPr>
          <p:nvPr userDrawn="1"/>
        </p:nvPicPr>
        <p:blipFill>
          <a:blip r:embed="rId13"/>
          <a:srcRect l="18412"/>
          <a:stretch>
            <a:fillRect/>
          </a:stretch>
        </p:blipFill>
        <p:spPr>
          <a:xfrm>
            <a:off x="8737865" y="295276"/>
            <a:ext cx="2322860" cy="5708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0" y="6397625"/>
            <a:ext cx="12193270" cy="521970"/>
          </a:xfrm>
          <a:prstGeom prst="rect">
            <a:avLst/>
          </a:prstGeom>
          <a:gradFill flip="none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9000">
                <a:srgbClr val="CDDFF1"/>
              </a:gs>
              <a:gs pos="99000">
                <a:srgbClr val="CCDCF0"/>
              </a:gs>
              <a:gs pos="98000">
                <a:srgbClr val="C9D6ED"/>
              </a:gs>
              <a:gs pos="96000">
                <a:srgbClr val="C3CBE8"/>
              </a:gs>
              <a:gs pos="93000">
                <a:srgbClr val="B7B5DE"/>
              </a:gs>
              <a:gs pos="58000">
                <a:srgbClr val="9F89C9"/>
              </a:gs>
              <a:gs pos="75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汉仪楷体繁" panose="02010600000101010101" charset="-122"/>
              </a:rPr>
              <a:t>仁爱       慎独      严谨       精致</a:t>
            </a:r>
            <a:endParaRPr lang="zh-CN" altLang="en-US" sz="2800" noProof="1">
              <a:latin typeface="黑体" panose="02010609060101010101" pitchFamily="49" charset="-122"/>
              <a:ea typeface="黑体" panose="02010609060101010101" pitchFamily="49" charset="-122"/>
              <a:cs typeface="汉仪楷体繁" panose="02010600000101010101" charset="-122"/>
            </a:endParaRPr>
          </a:p>
        </p:txBody>
      </p:sp>
      <p:pic>
        <p:nvPicPr>
          <p:cNvPr id="10" name="图片 9" descr="护理学院院徽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30307" y="-96520"/>
            <a:ext cx="1927358" cy="13550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22.jpeg"/><Relationship Id="rId17" Type="http://schemas.openxmlformats.org/officeDocument/2006/relationships/image" Target="../media/image21.jpeg"/><Relationship Id="rId16" Type="http://schemas.openxmlformats.org/officeDocument/2006/relationships/image" Target="../media/image20.jpeg"/><Relationship Id="rId15" Type="http://schemas.openxmlformats.org/officeDocument/2006/relationships/image" Target="../media/image19.jpeg"/><Relationship Id="rId14" Type="http://schemas.openxmlformats.org/officeDocument/2006/relationships/image" Target="../media/image18.jpeg"/><Relationship Id="rId13" Type="http://schemas.openxmlformats.org/officeDocument/2006/relationships/image" Target="../media/image17.jpeg"/><Relationship Id="rId12" Type="http://schemas.openxmlformats.org/officeDocument/2006/relationships/image" Target="../media/image16.jpeg"/><Relationship Id="rId11" Type="http://schemas.openxmlformats.org/officeDocument/2006/relationships/image" Target="../media/image15.jpeg"/><Relationship Id="rId10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8.xml"/><Relationship Id="rId3" Type="http://schemas.openxmlformats.org/officeDocument/2006/relationships/image" Target="../media/image24.pn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25.jpeg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25.jpeg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6.xml"/><Relationship Id="rId2" Type="http://schemas.openxmlformats.org/officeDocument/2006/relationships/image" Target="../media/image26.jpeg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房间的摆设布局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4" r="16266"/>
          <a:stretch>
            <a:fillRect/>
          </a:stretch>
        </p:blipFill>
        <p:spPr>
          <a:xfrm>
            <a:off x="2465053" y="-2179050"/>
            <a:ext cx="3240000" cy="2160000"/>
          </a:xfrm>
          <a:prstGeom prst="rect">
            <a:avLst/>
          </a:prstGeom>
        </p:spPr>
      </p:pic>
      <p:pic>
        <p:nvPicPr>
          <p:cNvPr id="5" name="图片 4" descr="房间里的沙发和桌椅&#10;&#10;中度可信度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-2420128" y="6858000"/>
            <a:ext cx="3240000" cy="2160000"/>
          </a:xfrm>
          <a:prstGeom prst="rect">
            <a:avLst/>
          </a:prstGeom>
        </p:spPr>
      </p:pic>
      <p:pic>
        <p:nvPicPr>
          <p:cNvPr id="7" name="图片 6" descr="房间里有桌子和椅子&#10;&#10;低可信度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12350934" y="6296990"/>
            <a:ext cx="3240000" cy="2160000"/>
          </a:xfrm>
          <a:prstGeom prst="rect">
            <a:avLst/>
          </a:prstGeom>
        </p:spPr>
      </p:pic>
      <p:pic>
        <p:nvPicPr>
          <p:cNvPr id="9" name="图片 8" descr="一群人在厨房里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>
            <a:fillRect/>
          </a:stretch>
        </p:blipFill>
        <p:spPr>
          <a:xfrm>
            <a:off x="8543023" y="-4553662"/>
            <a:ext cx="4320000" cy="2880000"/>
          </a:xfrm>
          <a:prstGeom prst="rect">
            <a:avLst/>
          </a:prstGeom>
        </p:spPr>
      </p:pic>
      <p:pic>
        <p:nvPicPr>
          <p:cNvPr id="11" name="图片 10" descr="图片包含 室内, 病房, 房间, 桌子&#10;&#10;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-3298571" y="3967266"/>
            <a:ext cx="3240000" cy="2160000"/>
          </a:xfrm>
          <a:prstGeom prst="rect">
            <a:avLst/>
          </a:prstGeom>
        </p:spPr>
      </p:pic>
      <p:pic>
        <p:nvPicPr>
          <p:cNvPr id="13" name="图片 12" descr="商店的玻璃橱窗&#10;&#10;中度可信度描述已自动生成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3034270" y="6858000"/>
            <a:ext cx="3240000" cy="2160000"/>
          </a:xfrm>
          <a:prstGeom prst="rect">
            <a:avLst/>
          </a:prstGeom>
        </p:spPr>
      </p:pic>
      <p:pic>
        <p:nvPicPr>
          <p:cNvPr id="15" name="图片 14" descr="图片包含 室内, 桌子, 病房, 行李&#10;&#10;描述已自动生成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6491882" y="-2324883"/>
            <a:ext cx="3240000" cy="2160000"/>
          </a:xfrm>
          <a:prstGeom prst="rect">
            <a:avLst/>
          </a:prstGeom>
        </p:spPr>
      </p:pic>
      <p:pic>
        <p:nvPicPr>
          <p:cNvPr id="21" name="图片 20" descr="一群人在房间里&#10;&#10;低可信度描述已自动生成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4947" y="7163823"/>
            <a:ext cx="4320000" cy="2880000"/>
          </a:xfrm>
          <a:prstGeom prst="rect">
            <a:avLst/>
          </a:prstGeom>
        </p:spPr>
      </p:pic>
      <p:pic>
        <p:nvPicPr>
          <p:cNvPr id="25" name="图片 24" descr="图片包含 室内, 绿色, 房间, 桌子&#10;&#10;描述已自动生成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12238844" y="1477947"/>
            <a:ext cx="3240000" cy="2160000"/>
          </a:xfrm>
          <a:prstGeom prst="rect">
            <a:avLst/>
          </a:prstGeom>
        </p:spPr>
      </p:pic>
      <p:pic>
        <p:nvPicPr>
          <p:cNvPr id="27" name="图片 26" descr="一群小孩在草地上&#10;&#10;描述已自动生成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12863023" y="3637947"/>
            <a:ext cx="4320000" cy="2880000"/>
          </a:xfrm>
          <a:prstGeom prst="rect">
            <a:avLst/>
          </a:prstGeom>
        </p:spPr>
      </p:pic>
      <p:pic>
        <p:nvPicPr>
          <p:cNvPr id="29" name="图片 28" descr="图片包含 室内, 人, 病房, 房间&#10;&#10;描述已自动生成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014947" y="-5571961"/>
            <a:ext cx="4320000" cy="2880000"/>
          </a:xfrm>
          <a:prstGeom prst="rect">
            <a:avLst/>
          </a:prstGeom>
        </p:spPr>
      </p:pic>
      <p:pic>
        <p:nvPicPr>
          <p:cNvPr id="31" name="图片 30" descr="图片包含 人, 室内, 桌子, 男人&#10;&#10;描述已自动生成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4947" y="-4247839"/>
            <a:ext cx="4320000" cy="2880000"/>
          </a:xfrm>
          <a:prstGeom prst="rect">
            <a:avLst/>
          </a:prstGeom>
        </p:spPr>
      </p:pic>
      <p:pic>
        <p:nvPicPr>
          <p:cNvPr id="35" name="图片 34" descr="人们在看台上的人在厨房里工作&#10;&#10;低可信度描述已自动生成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9852" y="-3113662"/>
            <a:ext cx="4320000" cy="2880000"/>
          </a:xfrm>
          <a:prstGeom prst="rect">
            <a:avLst/>
          </a:prstGeom>
        </p:spPr>
      </p:pic>
      <p:pic>
        <p:nvPicPr>
          <p:cNvPr id="37" name="图片 36" descr="图片包含 人, 室内, 男人, 女人&#10;&#10;描述已自动生成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8844" y="180078"/>
            <a:ext cx="4320000" cy="2880000"/>
          </a:xfrm>
          <a:prstGeom prst="rect">
            <a:avLst/>
          </a:prstGeom>
        </p:spPr>
      </p:pic>
      <p:pic>
        <p:nvPicPr>
          <p:cNvPr id="39" name="图片 38" descr="图片包含 建筑, 路, 院子, 地毯&#10;&#10;描述已自动生成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3" y="-4553662"/>
            <a:ext cx="4320000" cy="2880000"/>
          </a:xfrm>
          <a:prstGeom prst="rect">
            <a:avLst/>
          </a:prstGeom>
        </p:spPr>
      </p:pic>
      <p:pic>
        <p:nvPicPr>
          <p:cNvPr id="41" name="图片 40" descr="图片包含 桌子, 室内, 建筑, 亮&#10;&#10;描述已自动生成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546117" y="-2539050"/>
            <a:ext cx="4320000" cy="2880000"/>
          </a:xfrm>
          <a:prstGeom prst="rect">
            <a:avLst/>
          </a:prstGeom>
        </p:spPr>
      </p:pic>
      <p:pic>
        <p:nvPicPr>
          <p:cNvPr id="4" name="图片 3" descr="一群人在房间里的电视&#10;&#10;中度可信度描述已自动生成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-3273225" y="730734"/>
            <a:ext cx="3240000" cy="2160000"/>
          </a:xfrm>
          <a:prstGeom prst="rect">
            <a:avLst/>
          </a:prstGeom>
        </p:spPr>
      </p:pic>
      <p:pic>
        <p:nvPicPr>
          <p:cNvPr id="8" name="图片 7" descr="图片包含 人, 室内, 病房, 男人&#10;&#10;描述已自动生成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7693766" y="6858000"/>
            <a:ext cx="3240000" cy="2160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60759" y="2967335"/>
            <a:ext cx="9270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spc="50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华光行楷_CNKI" panose="02000500000000000000" pitchFamily="2" charset="-122"/>
                <a:ea typeface="华光行楷_CNKI" panose="02000500000000000000" pitchFamily="2" charset="-122"/>
              </a:rPr>
              <a:t>新乡医学院三全学院护理学院</a:t>
            </a:r>
            <a:endParaRPr lang="zh-CN" altLang="en-US" sz="5400" b="1" cap="none" spc="50" dirty="0">
              <a:ln w="9525" cmpd="sng">
                <a:noFill/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54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54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54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54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54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54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54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3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3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3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3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33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_库_文本框 9"/>
          <p:cNvSpPr txBox="1"/>
          <p:nvPr>
            <p:custDataLst>
              <p:tags r:id="rId1"/>
            </p:custDataLst>
          </p:nvPr>
        </p:nvSpPr>
        <p:spPr>
          <a:xfrm>
            <a:off x="3227705" y="1783080"/>
            <a:ext cx="73933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第二章</a:t>
            </a:r>
            <a:r>
              <a:rPr lang="en-US" altLang="zh-CN" sz="5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 </a:t>
            </a:r>
            <a:r>
              <a:rPr lang="zh-CN" altLang="en-US" sz="5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心理学</a:t>
            </a:r>
            <a:r>
              <a:rPr lang="zh-CN" altLang="en-US" sz="5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基础</a:t>
            </a:r>
            <a:endParaRPr lang="zh-CN" altLang="en-US" sz="54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4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 ---</a:t>
            </a:r>
            <a:r>
              <a:rPr lang="zh-CN" altLang="en-US" sz="4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护理心理学</a:t>
            </a:r>
            <a:endParaRPr lang="zh-CN" altLang="en-US" sz="44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14" name="PA_库_直接连接符 13"/>
          <p:cNvCxnSpPr/>
          <p:nvPr>
            <p:custDataLst>
              <p:tags r:id="rId2"/>
            </p:custDataLst>
          </p:nvPr>
        </p:nvCxnSpPr>
        <p:spPr>
          <a:xfrm flipH="1">
            <a:off x="2887579" y="2077714"/>
            <a:ext cx="356404" cy="4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A_库_直接连接符 14"/>
          <p:cNvCxnSpPr/>
          <p:nvPr>
            <p:custDataLst>
              <p:tags r:id="rId3"/>
            </p:custDataLst>
          </p:nvPr>
        </p:nvCxnSpPr>
        <p:spPr>
          <a:xfrm flipH="1">
            <a:off x="2871367" y="3728250"/>
            <a:ext cx="356404" cy="4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库_直接连接符 15"/>
          <p:cNvCxnSpPr/>
          <p:nvPr>
            <p:custDataLst>
              <p:tags r:id="rId4"/>
            </p:custDataLst>
          </p:nvPr>
        </p:nvCxnSpPr>
        <p:spPr>
          <a:xfrm flipH="1">
            <a:off x="1305324" y="2908715"/>
            <a:ext cx="538355" cy="62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_库_直接连接符 17"/>
          <p:cNvCxnSpPr/>
          <p:nvPr>
            <p:custDataLst>
              <p:tags r:id="rId5"/>
            </p:custDataLst>
          </p:nvPr>
        </p:nvCxnSpPr>
        <p:spPr>
          <a:xfrm flipH="1">
            <a:off x="1192332" y="4279007"/>
            <a:ext cx="538355" cy="62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2958" y="0"/>
            <a:ext cx="3405568" cy="990433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 bwMode="auto">
          <a:xfrm>
            <a:off x="3791007" y="4826995"/>
            <a:ext cx="4493238" cy="4497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r>
              <a:rPr lang="zh-CN" altLang="en-US" sz="24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主讲人：杨昕</a:t>
            </a:r>
            <a:r>
              <a:rPr lang="zh-CN" altLang="en-US" sz="24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岳</a:t>
            </a:r>
            <a:endParaRPr lang="zh-CN" altLang="en-US" sz="240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3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>
          <a:xfrm>
            <a:off x="3932555" y="393065"/>
            <a:ext cx="3904615" cy="1076960"/>
          </a:xfrm>
        </p:spPr>
        <p:txBody>
          <a:bodyPr vert="horz" wrap="square" lIns="91440" tIns="45720" rIns="91440" bIns="45720" anchor="t" anchorCtr="0"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第二节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心理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过程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64194" name="Text Box 2"/>
          <p:cNvSpPr txBox="1"/>
          <p:nvPr>
            <p:custDataLst>
              <p:tags r:id="rId1"/>
            </p:custDataLst>
          </p:nvPr>
        </p:nvSpPr>
        <p:spPr>
          <a:xfrm>
            <a:off x="775335" y="1368425"/>
            <a:ext cx="8644255" cy="39382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73050" indent="-273050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（一）感觉</a:t>
            </a:r>
            <a:endParaRPr lang="en-US" altLang="zh-CN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>
              <a:lnSpc>
                <a:spcPct val="20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感觉的概念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是人脑对</a:t>
            </a:r>
            <a:r>
              <a:rPr lang="zh-CN" altLang="en-US" sz="2000" u="sng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直接作用于感觉器官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的客观事物</a:t>
            </a:r>
            <a:r>
              <a:rPr lang="zh-CN" altLang="en-US" sz="2000" u="sng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个别属性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的反映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 algn="l">
              <a:lnSpc>
                <a:spcPct val="20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是最简单，最基础的心理现象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 algn="l">
              <a:lnSpc>
                <a:spcPct val="200000"/>
              </a:lnSpc>
              <a:buClrTx/>
              <a:buSzTx/>
              <a:buFontTx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是维持人的正常的心理状态不可缺少的条件</a:t>
            </a:r>
            <a:endParaRPr lang="zh-CN" altLang="en-US" sz="20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73050" indent="-273050">
              <a:lnSpc>
                <a:spcPct val="200000"/>
              </a:lnSpc>
            </a:pPr>
            <a:endParaRPr lang="zh-CN" altLang="en-US" sz="20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5025" y="2296795"/>
            <a:ext cx="2659380" cy="2650490"/>
          </a:xfrm>
          <a:prstGeom prst="flowChartConnector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022215" y="1665605"/>
            <a:ext cx="6987540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altLang="zh-CN" b="0">
                <a:ea typeface="宋体" panose="02010600030101010101" pitchFamily="2" charset="-122"/>
              </a:rPr>
              <a:t>        </a:t>
            </a:r>
            <a:r>
              <a:rPr lang="zh-CN" b="0">
                <a:ea typeface="宋体" panose="02010600030101010101" pitchFamily="2" charset="-122"/>
              </a:rPr>
              <a:t>1954年在加拿大的一所大学的实验室进行。被试是自愿报名的大学生，每天的报酬是20美元（当时大学生打工一般每小时可以挣50美分），所以大学生都极其愿意参加实验。 所有的被试每天要做的事是每天24小时躺在有光的小屋的床上，时间尽可能长（只要他愿意）。被试有吃饭的时间、上厕所的时间。严格控制被试的感觉输入，如给被试戴上半透明的塑料眼罩，可以透进散射光，但没有图形视觉；给被试戴上纸板做的套袖和棉手套，限制他们的触觉；头枕在用U形泡沫橡胶做的枕头上，同时用空气调节器的单调嗡嗡声限制他们的听觉。</a:t>
            </a:r>
            <a:endParaRPr lang="zh-CN" b="0"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如果是你，你可以在这个小屋呆多长时间？</a:t>
            </a:r>
            <a:endParaRPr lang="zh-CN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6390" y="2922270"/>
            <a:ext cx="4548505" cy="2067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4" name="Rectangle 3" descr="Rectangle: Click to edit Master text styles&#10;Second level&#10;Third level&#10;Fourth level&#10;Fifth level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27685" y="1397635"/>
            <a:ext cx="3904615" cy="10769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感觉剥夺实验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309870" y="1665605"/>
            <a:ext cx="669988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altLang="zh-CN" b="0">
                <a:ea typeface="宋体" panose="02010600030101010101" pitchFamily="2" charset="-122"/>
              </a:rPr>
              <a:t>       </a:t>
            </a:r>
            <a:r>
              <a:rPr b="0">
                <a:ea typeface="宋体" panose="02010600030101010101" pitchFamily="2" charset="-122"/>
              </a:rPr>
              <a:t>实验开始时，被试还能安静地睡着，但是稍后他们开始失眠，不耐烦，急切地寻找刺激，他们想唱歌、自言自语等，变得焦躁不安，老想活动，他们感到恐慌，进而产生幻觉。</a:t>
            </a:r>
            <a:endParaRPr b="0"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b="0">
                <a:ea typeface="宋体" panose="02010600030101010101" pitchFamily="2" charset="-122"/>
              </a:rPr>
              <a:t> </a:t>
            </a:r>
            <a:r>
              <a:rPr lang="en-US" b="0">
                <a:ea typeface="宋体" panose="02010600030101010101" pitchFamily="2" charset="-122"/>
              </a:rPr>
              <a:t>      </a:t>
            </a:r>
            <a:r>
              <a:rPr b="0">
                <a:ea typeface="宋体" panose="02010600030101010101" pitchFamily="2" charset="-122"/>
              </a:rPr>
              <a:t>在实验室连续呆了三四天后，被试产生了很多病理心理现象：出现视错觉、幻觉，注意力涣散，思维迟钝；对外界刺激过于敏感，情绪不稳定，紧张、焦虑、恐惧试验后需要数日方能恢复正常。</a:t>
            </a:r>
            <a:endParaRPr b="0"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endParaRPr lang="zh-CN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6390" y="2922270"/>
            <a:ext cx="4548505" cy="2067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4" name="Rectangle 3" descr="Rectangle: Click to edit Master text styles&#10;Second level&#10;Third level&#10;Fourth level&#10;Fifth level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27685" y="1397635"/>
            <a:ext cx="3904615" cy="10769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感觉剥夺实验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83970" y="1685925"/>
            <a:ext cx="502285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讨论话题：</a:t>
            </a:r>
            <a:endParaRPr lang="zh-CN" sz="20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sz="2000" b="0">
                <a:ea typeface="宋体" panose="02010600030101010101" pitchFamily="2" charset="-122"/>
              </a:rPr>
              <a:t>1.“感觉剥夺实验给我们什么启示？”</a:t>
            </a:r>
            <a:endParaRPr lang="zh-CN" sz="2000" b="0"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endParaRPr lang="zh-CN" sz="2000" b="0"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sz="2000" b="0">
                <a:ea typeface="宋体" panose="02010600030101010101" pitchFamily="2" charset="-122"/>
              </a:rPr>
              <a:t>2.“</a:t>
            </a:r>
            <a:r>
              <a:rPr lang="zh-CN" sz="2000">
                <a:ea typeface="宋体" panose="02010600030101010101" pitchFamily="2" charset="-122"/>
                <a:sym typeface="+mn-ea"/>
              </a:rPr>
              <a:t>在护理工作中如何避免对病人不利的感觉剥夺呢？</a:t>
            </a:r>
            <a:r>
              <a:rPr lang="zh-CN" sz="2000" b="0">
                <a:ea typeface="宋体" panose="02010600030101010101" pitchFamily="2" charset="-122"/>
              </a:rPr>
              <a:t>”</a:t>
            </a:r>
            <a:endParaRPr lang="zh-CN" sz="2000" b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44995" y="1813243"/>
            <a:ext cx="4286250" cy="28479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/>
          <p:cNvGrpSpPr/>
          <p:nvPr/>
        </p:nvGrpSpPr>
        <p:grpSpPr>
          <a:xfrm>
            <a:off x="768350" y="1221740"/>
            <a:ext cx="11010900" cy="4199255"/>
            <a:chOff x="5753100" y="1151084"/>
            <a:chExt cx="5399001" cy="2300585"/>
          </a:xfrm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矩形: 剪去对角 85"/>
            <p:cNvSpPr/>
            <p:nvPr>
              <p:custDataLst>
                <p:tags r:id="rId1"/>
              </p:custDataLst>
            </p:nvPr>
          </p:nvSpPr>
          <p:spPr>
            <a:xfrm>
              <a:off x="5941926" y="1151084"/>
              <a:ext cx="5210175" cy="2040596"/>
            </a:xfrm>
            <a:prstGeom prst="snip2DiagRect">
              <a:avLst>
                <a:gd name="adj1" fmla="val 0"/>
                <a:gd name="adj2" fmla="val 18501"/>
              </a:avLst>
            </a:prstGeom>
            <a:solidFill>
              <a:srgbClr val="004EFF">
                <a:alpha val="31000"/>
              </a:srgbClr>
            </a:solidFill>
            <a:ln>
              <a:gradFill flip="none" rotWithShape="1">
                <a:gsLst>
                  <a:gs pos="66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189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85" name="矩形: 剪去对角 84"/>
            <p:cNvSpPr/>
            <p:nvPr>
              <p:custDataLst>
                <p:tags r:id="rId2"/>
              </p:custDataLst>
            </p:nvPr>
          </p:nvSpPr>
          <p:spPr>
            <a:xfrm>
              <a:off x="5753100" y="1321729"/>
              <a:ext cx="5210175" cy="2129940"/>
            </a:xfrm>
            <a:prstGeom prst="snip2Diag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4EFF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75777" name="文本框 3"/>
          <p:cNvSpPr txBox="1"/>
          <p:nvPr>
            <p:custDataLst>
              <p:tags r:id="rId3"/>
            </p:custDataLst>
          </p:nvPr>
        </p:nvSpPr>
        <p:spPr>
          <a:xfrm>
            <a:off x="1108710" y="1409700"/>
            <a:ext cx="10021570" cy="38112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i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i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感觉是维持人的正常的心理状态不可缺少的条件。剥夺人的感觉，所有高级心理活动都会受到影响。</a:t>
            </a:r>
            <a:endParaRPr lang="zh-CN" altLang="en-US" sz="2400" i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400" i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i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i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病人需要安静是相对的，过于安静相当于感觉剥夺，就会感到无聊、孤寂、忧虑、抑郁，所以还必须有适当的活动与刺激，如病友之间的交际、亲友的探视、医患之间的交谈、户外活动、室内娱乐等，尤其对于隔离的病人，一定要注意给予适当的刺激，帮助病人获得一定的感觉输入，有利于病人维持正常的心理状态。</a:t>
            </a:r>
            <a:endParaRPr lang="zh-CN" altLang="en-US" sz="2800" i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i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lenovo\AppData\Local\Microsoft\Windows\Temporary Internet Files\Content.IE5\61NVIO95\MC900428903[1].wm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0375" y="374650"/>
            <a:ext cx="6211888" cy="5214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SLIDE_BK_DARK_LIGHT" val=""/>
  <p:tag name="KSO_WM_SLIDE_BACKGROUND_TYPE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SLIDE_BK_DARK_LIGHT" val=""/>
  <p:tag name="KSO_WM_SLIDE_BACKGROUND_TYPE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BK_DARK_LIGHT" val=""/>
  <p:tag name="KSO_WM_SLIDE_BACKGROUND_TYPE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COMMONDATA" val="eyJoZGlkIjoiZWNiODUyZWNjYTgxNGE1ZDM5MjIxODBmN2I3NmYzZjkifQ=="/>
  <p:tag name="KSO_WPP_MARK_KEY" val="b7a823ef-8bb3-45b0-900e-7af14bf0707e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  <p:tag name="KSO_WM_UNIT_PLACING_PICTURE_USER_VIEWPORT" val="{&quot;height&quot;:5169,&quot;width&quot;:5187}"/>
</p:tagLst>
</file>

<file path=ppt/tags/tag8.xml><?xml version="1.0" encoding="utf-8"?>
<p:tagLst xmlns:p="http://schemas.openxmlformats.org/presentationml/2006/main">
  <p:tag name="KSO_WM_SLIDE_BK_DARK_LIGHT" val=""/>
  <p:tag name="KSO_WM_SLIDE_BACKGROUND_TYPE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847</Words>
  <Application>WPS 演示</Application>
  <PresentationFormat>宽屏</PresentationFormat>
  <Paragraphs>36</Paragraphs>
  <Slides>8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Arial</vt:lpstr>
      <vt:lpstr>宋体</vt:lpstr>
      <vt:lpstr>Wingdings</vt:lpstr>
      <vt:lpstr>楷体</vt:lpstr>
      <vt:lpstr>黑体</vt:lpstr>
      <vt:lpstr>汉仪楷体繁</vt:lpstr>
      <vt:lpstr>微软雅黑</vt:lpstr>
      <vt:lpstr>华光行楷_CNKI</vt:lpstr>
      <vt:lpstr>字魂59号-创粗黑</vt:lpstr>
      <vt:lpstr>方正苏新诗柳楷简体</vt:lpstr>
      <vt:lpstr>Arial Unicode MS</vt:lpstr>
      <vt:lpstr>等线</vt:lpstr>
      <vt:lpstr>Calibri</vt:lpstr>
      <vt:lpstr>Office 主题​​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森</dc:creator>
  <cp:lastModifiedBy>宋</cp:lastModifiedBy>
  <cp:revision>41</cp:revision>
  <dcterms:created xsi:type="dcterms:W3CDTF">2021-12-06T09:01:00Z</dcterms:created>
  <dcterms:modified xsi:type="dcterms:W3CDTF">2024-10-25T01:38:26Z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3712719A154F491A8774C95CA04E9900_13</vt:lpwstr>
  </property>
  <property fmtid="{D5CDD505-2E9C-101B-9397-08002B2CF9AE}" pid="3" name="KSOProductBuildVer">
    <vt:lpwstr>2052-12.1.0.18608</vt:lpwstr>
  </property>
</Properties>
</file>