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7"/>
  </p:notesMasterIdLst>
  <p:handoutMasterIdLst>
    <p:handoutMasterId r:id="rId20"/>
  </p:handoutMasterIdLst>
  <p:sldIdLst>
    <p:sldId id="264" r:id="rId5"/>
    <p:sldId id="1621" r:id="rId6"/>
    <p:sldId id="2539" r:id="rId8"/>
    <p:sldId id="2540" r:id="rId9"/>
    <p:sldId id="2545" r:id="rId10"/>
    <p:sldId id="2541" r:id="rId11"/>
    <p:sldId id="2543" r:id="rId12"/>
    <p:sldId id="2544" r:id="rId13"/>
    <p:sldId id="2561" r:id="rId14"/>
    <p:sldId id="2562" r:id="rId15"/>
    <p:sldId id="2563" r:id="rId16"/>
    <p:sldId id="2564" r:id="rId17"/>
    <p:sldId id="2559" r:id="rId18"/>
    <p:sldId id="256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0E5"/>
    <a:srgbClr val="E1E9D2"/>
    <a:srgbClr val="F0F0F0"/>
    <a:srgbClr val="FBE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gs" Target="tags/tag2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877E3-2B4B-49A5-A2E0-80477447E8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B4A6-C2FF-44EF-94F2-BC8541C7397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5C91-AAC0-483F-985A-3D727AA8F3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5F5F5F"/>
                </a:solidFill>
                <a:ea typeface="方正北魏楷书简体" pitchFamily="65" charset="-122"/>
              </a:rPr>
            </a:fld>
            <a:endParaRPr lang="en-US" altLang="zh-CN" sz="1200" dirty="0">
              <a:solidFill>
                <a:srgbClr val="5F5F5F"/>
              </a:solidFill>
              <a:ea typeface="方正北魏楷书简体" pitchFamily="65" charset="-122"/>
            </a:endParaRPr>
          </a:p>
        </p:txBody>
      </p:sp>
      <p:sp>
        <p:nvSpPr>
          <p:cNvPr id="7987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7987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79877" name="灯片编号占位符 3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ea typeface="方正北魏楷书简体" pitchFamily="65" charset="-122"/>
              </a:rPr>
            </a:fld>
            <a:endParaRPr lang="en-US" altLang="zh-CN" sz="1200" dirty="0">
              <a:ea typeface="方正北魏楷书简体" pitchFamily="65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5F5F5F"/>
                </a:solidFill>
                <a:ea typeface="方正北魏楷书简体" pitchFamily="65" charset="-122"/>
              </a:rPr>
            </a:fld>
            <a:endParaRPr lang="en-US" altLang="zh-CN" sz="1200" dirty="0">
              <a:solidFill>
                <a:srgbClr val="5F5F5F"/>
              </a:solidFill>
              <a:ea typeface="方正北魏楷书简体" pitchFamily="65" charset="-122"/>
            </a:endParaRPr>
          </a:p>
        </p:txBody>
      </p:sp>
      <p:sp>
        <p:nvSpPr>
          <p:cNvPr id="7168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7168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71685" name="灯片编号占位符 3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ea typeface="方正北魏楷书简体" pitchFamily="65" charset="-122"/>
              </a:rPr>
            </a:fld>
            <a:endParaRPr lang="en-US" altLang="zh-CN" sz="1200" dirty="0">
              <a:ea typeface="方正北魏楷书简体" pitchFamily="65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5F5F5F"/>
                </a:solidFill>
                <a:ea typeface="方正北魏楷书简体" pitchFamily="65" charset="-122"/>
              </a:rPr>
            </a:fld>
            <a:endParaRPr lang="en-US" altLang="zh-CN" sz="1200" dirty="0">
              <a:solidFill>
                <a:srgbClr val="5F5F5F"/>
              </a:solidFill>
              <a:ea typeface="方正北魏楷书简体" pitchFamily="65" charset="-122"/>
            </a:endParaRPr>
          </a:p>
        </p:txBody>
      </p:sp>
      <p:sp>
        <p:nvSpPr>
          <p:cNvPr id="7577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75780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5F5F5F"/>
                </a:solidFill>
                <a:ea typeface="方正北魏楷书简体" pitchFamily="65" charset="-122"/>
              </a:rPr>
            </a:fld>
            <a:endParaRPr lang="en-US" altLang="zh-CN" sz="1200" dirty="0">
              <a:solidFill>
                <a:srgbClr val="5F5F5F"/>
              </a:solidFill>
              <a:ea typeface="方正北魏楷书简体" pitchFamily="65" charset="-122"/>
            </a:endParaRPr>
          </a:p>
        </p:txBody>
      </p:sp>
      <p:sp>
        <p:nvSpPr>
          <p:cNvPr id="7782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7782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77829" name="灯片编号占位符 3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ea typeface="方正北魏楷书简体" pitchFamily="65" charset="-122"/>
              </a:rPr>
            </a:fld>
            <a:endParaRPr lang="en-US" altLang="zh-CN" sz="1200" dirty="0">
              <a:ea typeface="方正北魏楷书简体" pitchFamily="65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5F5F5F"/>
                </a:solidFill>
                <a:ea typeface="方正北魏楷书简体" pitchFamily="65" charset="-122"/>
              </a:rPr>
            </a:fld>
            <a:endParaRPr lang="en-US" altLang="zh-CN" sz="1200" dirty="0">
              <a:solidFill>
                <a:srgbClr val="5F5F5F"/>
              </a:solidFill>
              <a:ea typeface="方正北魏楷书简体" pitchFamily="65" charset="-122"/>
            </a:endParaRPr>
          </a:p>
        </p:txBody>
      </p:sp>
      <p:sp>
        <p:nvSpPr>
          <p:cNvPr id="7782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7782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77829" name="灯片编号占位符 3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ea typeface="方正北魏楷书简体" pitchFamily="65" charset="-122"/>
              </a:rPr>
            </a:fld>
            <a:endParaRPr lang="en-US" altLang="zh-CN" sz="1200" dirty="0">
              <a:ea typeface="方正北魏楷书简体" pitchFamily="65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5F5F5F"/>
                </a:solidFill>
                <a:ea typeface="方正北魏楷书简体" pitchFamily="65" charset="-122"/>
              </a:rPr>
            </a:fld>
            <a:endParaRPr lang="en-US" altLang="zh-CN" sz="1200" dirty="0">
              <a:solidFill>
                <a:srgbClr val="5F5F5F"/>
              </a:solidFill>
              <a:ea typeface="方正北魏楷书简体" pitchFamily="65" charset="-122"/>
            </a:endParaRPr>
          </a:p>
        </p:txBody>
      </p:sp>
      <p:sp>
        <p:nvSpPr>
          <p:cNvPr id="7782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7782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77829" name="灯片编号占位符 3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ea typeface="方正北魏楷书简体" pitchFamily="65" charset="-122"/>
              </a:rPr>
            </a:fld>
            <a:endParaRPr lang="en-US" altLang="zh-CN" sz="1200" dirty="0">
              <a:ea typeface="方正北魏楷书简体" pitchFamily="65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5F5F5F"/>
                </a:solidFill>
                <a:ea typeface="方正北魏楷书简体" pitchFamily="65" charset="-122"/>
              </a:rPr>
            </a:fld>
            <a:endParaRPr lang="en-US" altLang="zh-CN" sz="1200" dirty="0">
              <a:solidFill>
                <a:srgbClr val="5F5F5F"/>
              </a:solidFill>
              <a:ea typeface="方正北魏楷书简体" pitchFamily="65" charset="-122"/>
            </a:endParaRPr>
          </a:p>
        </p:txBody>
      </p:sp>
      <p:sp>
        <p:nvSpPr>
          <p:cNvPr id="7782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7782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77829" name="灯片编号占位符 3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ea typeface="方正北魏楷书简体" pitchFamily="65" charset="-122"/>
              </a:rPr>
            </a:fld>
            <a:endParaRPr lang="en-US" altLang="zh-CN" sz="1200" dirty="0">
              <a:ea typeface="方正北魏楷书简体" pitchFamily="65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solidFill>
                  <a:srgbClr val="5F5F5F"/>
                </a:solidFill>
                <a:ea typeface="方正北魏楷书简体" pitchFamily="65" charset="-122"/>
              </a:rPr>
            </a:fld>
            <a:endParaRPr lang="en-US" altLang="zh-CN" sz="1200" dirty="0">
              <a:solidFill>
                <a:srgbClr val="5F5F5F"/>
              </a:solidFill>
              <a:ea typeface="方正北魏楷书简体" pitchFamily="65" charset="-122"/>
            </a:endParaRPr>
          </a:p>
        </p:txBody>
      </p:sp>
      <p:sp>
        <p:nvSpPr>
          <p:cNvPr id="7782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7782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77829" name="灯片编号占位符 3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ea typeface="方正北魏楷书简体" pitchFamily="65" charset="-122"/>
              </a:rPr>
            </a:fld>
            <a:endParaRPr lang="en-US" altLang="zh-CN" sz="1200" dirty="0">
              <a:ea typeface="方正北魏楷书简体" pitchFamily="65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8D84-E87B-4420-AC50-4E9DA8CD39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8A0-6A1A-41DF-9514-E3CD2FB6E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 userDrawn="1"/>
        </p:nvSpPr>
        <p:spPr>
          <a:xfrm>
            <a:off x="906741" y="267495"/>
            <a:ext cx="5895737" cy="33050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l">
              <a:defRPr lang="zh-CN" altLang="en-US" sz="20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单击此处编辑母版标题样式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39411" y="324747"/>
            <a:ext cx="35991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15"/>
          <p:cNvSpPr/>
          <p:nvPr userDrawn="1"/>
        </p:nvSpPr>
        <p:spPr>
          <a:xfrm>
            <a:off x="611401" y="324735"/>
            <a:ext cx="215968" cy="216024"/>
          </a:xfrm>
          <a:custGeom>
            <a:avLst/>
            <a:gdLst/>
            <a:ahLst/>
            <a:cxnLst/>
            <a:rect l="l" t="t" r="r" b="b"/>
            <a:pathLst>
              <a:path w="216024" h="216024">
                <a:moveTo>
                  <a:pt x="0" y="0"/>
                </a:moveTo>
                <a:lnTo>
                  <a:pt x="129615" y="0"/>
                </a:lnTo>
                <a:lnTo>
                  <a:pt x="216024" y="108012"/>
                </a:lnTo>
                <a:lnTo>
                  <a:pt x="129615" y="216024"/>
                </a:lnTo>
                <a:lnTo>
                  <a:pt x="0" y="21602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67422" y="324747"/>
            <a:ext cx="35991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395433" y="324747"/>
            <a:ext cx="35991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8D84-E87B-4420-AC50-4E9DA8CD39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58A0-6A1A-41DF-9514-E3CD2FB6E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 userDrawn="1"/>
        </p:nvSpPr>
        <p:spPr>
          <a:xfrm>
            <a:off x="906741" y="267495"/>
            <a:ext cx="5895737" cy="330507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l">
              <a:defRPr lang="zh-CN" altLang="en-US" sz="20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单击此处编辑母版标题样式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39411" y="324747"/>
            <a:ext cx="35991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15"/>
          <p:cNvSpPr/>
          <p:nvPr userDrawn="1"/>
        </p:nvSpPr>
        <p:spPr>
          <a:xfrm>
            <a:off x="611401" y="324735"/>
            <a:ext cx="215968" cy="216024"/>
          </a:xfrm>
          <a:custGeom>
            <a:avLst/>
            <a:gdLst/>
            <a:ahLst/>
            <a:cxnLst/>
            <a:rect l="l" t="t" r="r" b="b"/>
            <a:pathLst>
              <a:path w="216024" h="216024">
                <a:moveTo>
                  <a:pt x="0" y="0"/>
                </a:moveTo>
                <a:lnTo>
                  <a:pt x="129615" y="0"/>
                </a:lnTo>
                <a:lnTo>
                  <a:pt x="216024" y="108012"/>
                </a:lnTo>
                <a:lnTo>
                  <a:pt x="129615" y="216024"/>
                </a:lnTo>
                <a:lnTo>
                  <a:pt x="0" y="21602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67422" y="324747"/>
            <a:ext cx="35991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395433" y="324747"/>
            <a:ext cx="35991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示, 徽标&#10;&#10;描述已自动生成"/>
          <p:cNvPicPr>
            <a:picLocks noChangeAspect="1"/>
          </p:cNvPicPr>
          <p:nvPr userDrawn="1"/>
        </p:nvPicPr>
        <p:blipFill>
          <a:blip r:embed="rId1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40" y="348926"/>
            <a:ext cx="8802521" cy="616014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" name="图片 9" descr="卡通人物&#10;&#10;中度可信度描述已自动生成"/>
          <p:cNvPicPr>
            <a:picLocks noChangeAspect="1"/>
          </p:cNvPicPr>
          <p:nvPr userDrawn="1"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64" y="5472253"/>
            <a:ext cx="5098872" cy="637894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016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90590"/>
            <a:ext cx="10515600" cy="4318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F85E-B12F-4E53-982E-B87045570C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5800-97E8-41FC-8161-B847459DDBE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35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微信图片_20190628102927"/>
          <p:cNvPicPr>
            <a:picLocks noChangeAspect="1"/>
          </p:cNvPicPr>
          <p:nvPr userDrawn="1"/>
        </p:nvPicPr>
        <p:blipFill>
          <a:blip r:embed="rId13"/>
          <a:srcRect l="18412"/>
          <a:stretch>
            <a:fillRect/>
          </a:stretch>
        </p:blipFill>
        <p:spPr>
          <a:xfrm>
            <a:off x="8737865" y="295276"/>
            <a:ext cx="2322860" cy="5708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0" y="6397625"/>
            <a:ext cx="12193270" cy="521970"/>
          </a:xfrm>
          <a:prstGeom prst="rect">
            <a:avLst/>
          </a:prstGeom>
          <a:gradFill flip="none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9000">
                <a:srgbClr val="CDDFF1"/>
              </a:gs>
              <a:gs pos="99000">
                <a:srgbClr val="CCDCF0"/>
              </a:gs>
              <a:gs pos="98000">
                <a:srgbClr val="C9D6ED"/>
              </a:gs>
              <a:gs pos="96000">
                <a:srgbClr val="C3CBE8"/>
              </a:gs>
              <a:gs pos="93000">
                <a:srgbClr val="B7B5DE"/>
              </a:gs>
              <a:gs pos="58000">
                <a:srgbClr val="9F89C9"/>
              </a:gs>
              <a:gs pos="75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汉仪楷体繁" panose="02010600000101010101" charset="-122"/>
              </a:rPr>
              <a:t>仁爱       慎独      严谨       精致</a:t>
            </a:r>
            <a:endParaRPr lang="zh-CN" altLang="en-US" sz="2800" noProof="1">
              <a:latin typeface="黑体" panose="02010609060101010101" pitchFamily="49" charset="-122"/>
              <a:ea typeface="黑体" panose="02010609060101010101" pitchFamily="49" charset="-122"/>
              <a:cs typeface="汉仪楷体繁" panose="02010600000101010101" charset="-122"/>
            </a:endParaRPr>
          </a:p>
        </p:txBody>
      </p:sp>
      <p:pic>
        <p:nvPicPr>
          <p:cNvPr id="10" name="图片 9" descr="护理学院院徽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30307" y="-96520"/>
            <a:ext cx="1927358" cy="13550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35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微信图片_20190628102927"/>
          <p:cNvPicPr>
            <a:picLocks noChangeAspect="1"/>
          </p:cNvPicPr>
          <p:nvPr userDrawn="1"/>
        </p:nvPicPr>
        <p:blipFill>
          <a:blip r:embed="rId13"/>
          <a:srcRect l="18412"/>
          <a:stretch>
            <a:fillRect/>
          </a:stretch>
        </p:blipFill>
        <p:spPr>
          <a:xfrm>
            <a:off x="8737865" y="295276"/>
            <a:ext cx="2322860" cy="5708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0" y="6397625"/>
            <a:ext cx="12193270" cy="521970"/>
          </a:xfrm>
          <a:prstGeom prst="rect">
            <a:avLst/>
          </a:prstGeom>
          <a:gradFill flip="none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9000">
                <a:srgbClr val="CDDFF1"/>
              </a:gs>
              <a:gs pos="99000">
                <a:srgbClr val="CCDCF0"/>
              </a:gs>
              <a:gs pos="98000">
                <a:srgbClr val="C9D6ED"/>
              </a:gs>
              <a:gs pos="96000">
                <a:srgbClr val="C3CBE8"/>
              </a:gs>
              <a:gs pos="93000">
                <a:srgbClr val="B7B5DE"/>
              </a:gs>
              <a:gs pos="58000">
                <a:srgbClr val="9F89C9"/>
              </a:gs>
              <a:gs pos="75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汉仪楷体繁" panose="02010600000101010101" charset="-122"/>
              </a:rPr>
              <a:t>仁爱       慎独      严谨       精致</a:t>
            </a:r>
            <a:endParaRPr lang="zh-CN" altLang="en-US" sz="2800" noProof="1">
              <a:latin typeface="黑体" panose="02010609060101010101" pitchFamily="49" charset="-122"/>
              <a:ea typeface="黑体" panose="02010609060101010101" pitchFamily="49" charset="-122"/>
              <a:cs typeface="汉仪楷体繁" panose="02010600000101010101" charset="-122"/>
            </a:endParaRPr>
          </a:p>
        </p:txBody>
      </p:sp>
      <p:pic>
        <p:nvPicPr>
          <p:cNvPr id="10" name="图片 9" descr="护理学院院徽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30307" y="-96520"/>
            <a:ext cx="1927358" cy="13550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22.jpeg"/><Relationship Id="rId17" Type="http://schemas.openxmlformats.org/officeDocument/2006/relationships/image" Target="../media/image21.jpeg"/><Relationship Id="rId16" Type="http://schemas.openxmlformats.org/officeDocument/2006/relationships/image" Target="../media/image20.jpeg"/><Relationship Id="rId15" Type="http://schemas.openxmlformats.org/officeDocument/2006/relationships/image" Target="../media/image19.jpeg"/><Relationship Id="rId14" Type="http://schemas.openxmlformats.org/officeDocument/2006/relationships/image" Target="../media/image18.jpeg"/><Relationship Id="rId13" Type="http://schemas.openxmlformats.org/officeDocument/2006/relationships/image" Target="../media/image17.jpeg"/><Relationship Id="rId12" Type="http://schemas.openxmlformats.org/officeDocument/2006/relationships/image" Target="../media/image16.jpeg"/><Relationship Id="rId11" Type="http://schemas.openxmlformats.org/officeDocument/2006/relationships/image" Target="../media/image15.jpeg"/><Relationship Id="rId10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7.xml"/><Relationship Id="rId2" Type="http://schemas.openxmlformats.org/officeDocument/2006/relationships/image" Target="../media/image24.png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9.xml"/><Relationship Id="rId2" Type="http://schemas.openxmlformats.org/officeDocument/2006/relationships/image" Target="../media/image24.png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0.xml"/><Relationship Id="rId1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房间的摆设布局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4" r="16266"/>
          <a:stretch>
            <a:fillRect/>
          </a:stretch>
        </p:blipFill>
        <p:spPr>
          <a:xfrm>
            <a:off x="2465053" y="-2179050"/>
            <a:ext cx="3240000" cy="2160000"/>
          </a:xfrm>
          <a:prstGeom prst="rect">
            <a:avLst/>
          </a:prstGeom>
        </p:spPr>
      </p:pic>
      <p:pic>
        <p:nvPicPr>
          <p:cNvPr id="5" name="图片 4" descr="房间里的沙发和桌椅&#10;&#10;中度可信度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-2420128" y="6858000"/>
            <a:ext cx="3240000" cy="2160000"/>
          </a:xfrm>
          <a:prstGeom prst="rect">
            <a:avLst/>
          </a:prstGeom>
        </p:spPr>
      </p:pic>
      <p:pic>
        <p:nvPicPr>
          <p:cNvPr id="7" name="图片 6" descr="房间里有桌子和椅子&#10;&#10;低可信度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12350934" y="6296990"/>
            <a:ext cx="3240000" cy="2160000"/>
          </a:xfrm>
          <a:prstGeom prst="rect">
            <a:avLst/>
          </a:prstGeom>
        </p:spPr>
      </p:pic>
      <p:pic>
        <p:nvPicPr>
          <p:cNvPr id="9" name="图片 8" descr="一群人在厨房里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>
            <a:fillRect/>
          </a:stretch>
        </p:blipFill>
        <p:spPr>
          <a:xfrm>
            <a:off x="8543023" y="-4553662"/>
            <a:ext cx="4320000" cy="2880000"/>
          </a:xfrm>
          <a:prstGeom prst="rect">
            <a:avLst/>
          </a:prstGeom>
        </p:spPr>
      </p:pic>
      <p:pic>
        <p:nvPicPr>
          <p:cNvPr id="11" name="图片 10" descr="图片包含 室内, 病房, 房间, 桌子&#10;&#10;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-3298571" y="3967266"/>
            <a:ext cx="3240000" cy="2160000"/>
          </a:xfrm>
          <a:prstGeom prst="rect">
            <a:avLst/>
          </a:prstGeom>
        </p:spPr>
      </p:pic>
      <p:pic>
        <p:nvPicPr>
          <p:cNvPr id="13" name="图片 12" descr="商店的玻璃橱窗&#10;&#10;中度可信度描述已自动生成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3034270" y="6858000"/>
            <a:ext cx="3240000" cy="2160000"/>
          </a:xfrm>
          <a:prstGeom prst="rect">
            <a:avLst/>
          </a:prstGeom>
        </p:spPr>
      </p:pic>
      <p:pic>
        <p:nvPicPr>
          <p:cNvPr id="15" name="图片 14" descr="图片包含 室内, 桌子, 病房, 行李&#10;&#10;描述已自动生成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6491882" y="-2324883"/>
            <a:ext cx="3240000" cy="2160000"/>
          </a:xfrm>
          <a:prstGeom prst="rect">
            <a:avLst/>
          </a:prstGeom>
        </p:spPr>
      </p:pic>
      <p:pic>
        <p:nvPicPr>
          <p:cNvPr id="21" name="图片 20" descr="一群人在房间里&#10;&#10;低可信度描述已自动生成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4947" y="7163823"/>
            <a:ext cx="4320000" cy="2880000"/>
          </a:xfrm>
          <a:prstGeom prst="rect">
            <a:avLst/>
          </a:prstGeom>
        </p:spPr>
      </p:pic>
      <p:pic>
        <p:nvPicPr>
          <p:cNvPr id="25" name="图片 24" descr="图片包含 室内, 绿色, 房间, 桌子&#10;&#10;描述已自动生成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12238844" y="1477947"/>
            <a:ext cx="3240000" cy="2160000"/>
          </a:xfrm>
          <a:prstGeom prst="rect">
            <a:avLst/>
          </a:prstGeom>
        </p:spPr>
      </p:pic>
      <p:pic>
        <p:nvPicPr>
          <p:cNvPr id="27" name="图片 26" descr="一群小孩在草地上&#10;&#10;描述已自动生成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12863023" y="3637947"/>
            <a:ext cx="4320000" cy="2880000"/>
          </a:xfrm>
          <a:prstGeom prst="rect">
            <a:avLst/>
          </a:prstGeom>
        </p:spPr>
      </p:pic>
      <p:pic>
        <p:nvPicPr>
          <p:cNvPr id="29" name="图片 28" descr="图片包含 室内, 人, 病房, 房间&#10;&#10;描述已自动生成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014947" y="-5571961"/>
            <a:ext cx="4320000" cy="2880000"/>
          </a:xfrm>
          <a:prstGeom prst="rect">
            <a:avLst/>
          </a:prstGeom>
        </p:spPr>
      </p:pic>
      <p:pic>
        <p:nvPicPr>
          <p:cNvPr id="31" name="图片 30" descr="图片包含 人, 室内, 桌子, 男人&#10;&#10;描述已自动生成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4947" y="-4247839"/>
            <a:ext cx="4320000" cy="2880000"/>
          </a:xfrm>
          <a:prstGeom prst="rect">
            <a:avLst/>
          </a:prstGeom>
        </p:spPr>
      </p:pic>
      <p:pic>
        <p:nvPicPr>
          <p:cNvPr id="35" name="图片 34" descr="人们在看台上的人在厨房里工作&#10;&#10;低可信度描述已自动生成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69852" y="-3113662"/>
            <a:ext cx="4320000" cy="2880000"/>
          </a:xfrm>
          <a:prstGeom prst="rect">
            <a:avLst/>
          </a:prstGeom>
        </p:spPr>
      </p:pic>
      <p:pic>
        <p:nvPicPr>
          <p:cNvPr id="37" name="图片 36" descr="图片包含 人, 室内, 男人, 女人&#10;&#10;描述已自动生成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8844" y="180078"/>
            <a:ext cx="4320000" cy="2880000"/>
          </a:xfrm>
          <a:prstGeom prst="rect">
            <a:avLst/>
          </a:prstGeom>
        </p:spPr>
      </p:pic>
      <p:pic>
        <p:nvPicPr>
          <p:cNvPr id="39" name="图片 38" descr="图片包含 建筑, 路, 院子, 地毯&#10;&#10;描述已自动生成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3" y="-4553662"/>
            <a:ext cx="4320000" cy="2880000"/>
          </a:xfrm>
          <a:prstGeom prst="rect">
            <a:avLst/>
          </a:prstGeom>
        </p:spPr>
      </p:pic>
      <p:pic>
        <p:nvPicPr>
          <p:cNvPr id="41" name="图片 40" descr="图片包含 桌子, 室内, 建筑, 亮&#10;&#10;描述已自动生成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546117" y="-2539050"/>
            <a:ext cx="4320000" cy="2880000"/>
          </a:xfrm>
          <a:prstGeom prst="rect">
            <a:avLst/>
          </a:prstGeom>
        </p:spPr>
      </p:pic>
      <p:pic>
        <p:nvPicPr>
          <p:cNvPr id="4" name="图片 3" descr="一群人在房间里的电视&#10;&#10;中度可信度描述已自动生成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-3273225" y="730734"/>
            <a:ext cx="3240000" cy="2160000"/>
          </a:xfrm>
          <a:prstGeom prst="rect">
            <a:avLst/>
          </a:prstGeom>
        </p:spPr>
      </p:pic>
      <p:pic>
        <p:nvPicPr>
          <p:cNvPr id="8" name="图片 7" descr="图片包含 人, 室内, 病房, 男人&#10;&#10;描述已自动生成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b="5550"/>
          <a:stretch>
            <a:fillRect/>
          </a:stretch>
        </p:blipFill>
        <p:spPr>
          <a:xfrm>
            <a:off x="7693766" y="6858000"/>
            <a:ext cx="3240000" cy="2160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60759" y="2967335"/>
            <a:ext cx="9270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spc="50" dirty="0">
                <a:ln w="952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华光行楷_CNKI" panose="02000500000000000000" pitchFamily="2" charset="-122"/>
                <a:ea typeface="华光行楷_CNKI" panose="02000500000000000000" pitchFamily="2" charset="-122"/>
              </a:rPr>
              <a:t>新乡医学院三全学院护理学院</a:t>
            </a:r>
            <a:endParaRPr lang="zh-CN" altLang="en-US" sz="5400" b="1" cap="none" spc="50" dirty="0">
              <a:ln w="9525" cmpd="sng">
                <a:noFill/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54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54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54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54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54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54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54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3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3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9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3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3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33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标题 1"/>
          <p:cNvSpPr>
            <a:spLocks noGrp="1"/>
          </p:cNvSpPr>
          <p:nvPr>
            <p:ph type="title" idx="4294967295"/>
          </p:nvPr>
        </p:nvSpPr>
        <p:spPr>
          <a:xfrm>
            <a:off x="2135188" y="620713"/>
            <a:ext cx="7772400" cy="735012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eaLnBrk="1" hangingPunct="1"/>
            <a:r>
              <a:rPr lang="zh-CN" altLang="en-US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二</a:t>
            </a:r>
            <a:r>
              <a:rPr lang="en-US" altLang="zh-CN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 </a:t>
            </a:r>
            <a:r>
              <a:rPr lang="zh-CN" altLang="en-US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角色行为</a:t>
            </a:r>
            <a:r>
              <a:rPr lang="zh-CN" altLang="en-US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减退</a:t>
            </a:r>
            <a:endParaRPr lang="zh-CN" altLang="en-US" sz="3600" dirty="0">
              <a:solidFill>
                <a:schemeClr val="tx1"/>
              </a:solidFill>
              <a:latin typeface="汉仪旗黑-85S" pitchFamily="18" charset="-122"/>
              <a:sym typeface="微软雅黑" panose="020B0503020204020204" charset="-122"/>
            </a:endParaRPr>
          </a:p>
        </p:txBody>
      </p:sp>
      <p:sp>
        <p:nvSpPr>
          <p:cNvPr id="76806" name="Rectangle 62"/>
          <p:cNvSpPr/>
          <p:nvPr/>
        </p:nvSpPr>
        <p:spPr>
          <a:xfrm>
            <a:off x="1272540" y="2728595"/>
            <a:ext cx="9041130" cy="70040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含义：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已经进入病人角色后，由于家庭、工作环境的变化对其提出新的角色要求，而使病人从病人角色中退出。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eaLnBrk="1" hangingPunct="1">
              <a:lnSpc>
                <a:spcPct val="150000"/>
              </a:lnSpc>
            </a:pPr>
            <a:endParaRPr lang="zh-CN" altLang="zh-CN" dirty="0"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200000"/>
              </a:lnSpc>
            </a:pPr>
            <a:endParaRPr lang="zh-CN" altLang="en-US" sz="3200" b="1" dirty="0">
              <a:solidFill>
                <a:srgbClr val="07041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0185" name="文本框 50"/>
          <p:cNvSpPr txBox="1"/>
          <p:nvPr>
            <p:custDataLst>
              <p:tags r:id="rId1"/>
            </p:custDataLst>
          </p:nvPr>
        </p:nvSpPr>
        <p:spPr>
          <a:xfrm>
            <a:off x="1272540" y="3518535"/>
            <a:ext cx="9488805" cy="86169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原因：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家庭、工作中发生突发事件，工作中向病人提出新的要求，如考评、考核等。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标题 1"/>
          <p:cNvSpPr>
            <a:spLocks noGrp="1"/>
          </p:cNvSpPr>
          <p:nvPr>
            <p:ph type="title" idx="4294967295"/>
          </p:nvPr>
        </p:nvSpPr>
        <p:spPr>
          <a:xfrm>
            <a:off x="2135188" y="620713"/>
            <a:ext cx="7772400" cy="735012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eaLnBrk="1" hangingPunct="1"/>
            <a:r>
              <a:rPr lang="zh-CN" altLang="en-US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二</a:t>
            </a:r>
            <a:r>
              <a:rPr lang="en-US" altLang="zh-CN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 </a:t>
            </a:r>
            <a:r>
              <a:rPr lang="zh-CN" altLang="en-US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角色行为</a:t>
            </a:r>
            <a:r>
              <a:rPr lang="zh-CN" altLang="en-US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强化</a:t>
            </a:r>
            <a:endParaRPr lang="zh-CN" altLang="en-US" sz="3600" dirty="0">
              <a:solidFill>
                <a:schemeClr val="tx1"/>
              </a:solidFill>
              <a:latin typeface="汉仪旗黑-85S" pitchFamily="18" charset="-122"/>
              <a:sym typeface="微软雅黑" panose="020B0503020204020204" charset="-122"/>
            </a:endParaRPr>
          </a:p>
        </p:txBody>
      </p:sp>
      <p:sp>
        <p:nvSpPr>
          <p:cNvPr id="76806" name="Rectangle 62"/>
          <p:cNvSpPr/>
          <p:nvPr/>
        </p:nvSpPr>
        <p:spPr>
          <a:xfrm>
            <a:off x="1272540" y="2728595"/>
            <a:ext cx="9041130" cy="70040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含义：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过分认同疾病状态，出现行为固执，对康复后要承担的其他社会角色感到恐惧不安。不愿承认病情好转或治愈，不愿脱离帮助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eaLnBrk="1" hangingPunct="1">
              <a:lnSpc>
                <a:spcPct val="150000"/>
              </a:lnSpc>
            </a:pPr>
            <a:endParaRPr lang="zh-CN" altLang="zh-CN" dirty="0"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200000"/>
              </a:lnSpc>
            </a:pPr>
            <a:endParaRPr lang="zh-CN" altLang="en-US" sz="3200" b="1" dirty="0">
              <a:solidFill>
                <a:srgbClr val="07041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0185" name="文本框 50"/>
          <p:cNvSpPr txBox="1"/>
          <p:nvPr>
            <p:custDataLst>
              <p:tags r:id="rId1"/>
            </p:custDataLst>
          </p:nvPr>
        </p:nvSpPr>
        <p:spPr>
          <a:xfrm>
            <a:off x="1272540" y="3841750"/>
            <a:ext cx="9488805" cy="86169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原因：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如患病后可从各种生活、工作压力中解脱，并可以得到补贴、赔偿或来自亲友和医护人员的关心、照顾。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标题 1"/>
          <p:cNvSpPr>
            <a:spLocks noGrp="1"/>
          </p:cNvSpPr>
          <p:nvPr>
            <p:ph type="title" idx="4294967295"/>
          </p:nvPr>
        </p:nvSpPr>
        <p:spPr>
          <a:xfrm>
            <a:off x="2135188" y="620713"/>
            <a:ext cx="7772400" cy="735012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eaLnBrk="1" hangingPunct="1"/>
            <a:r>
              <a:rPr lang="zh-CN" altLang="en-US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二</a:t>
            </a:r>
            <a:r>
              <a:rPr lang="en-US" altLang="zh-CN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 </a:t>
            </a:r>
            <a:r>
              <a:rPr lang="zh-CN" altLang="en-US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角色行为</a:t>
            </a:r>
            <a:r>
              <a:rPr lang="zh-CN" altLang="en-US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异常</a:t>
            </a:r>
            <a:endParaRPr lang="zh-CN" altLang="en-US" sz="3600" dirty="0">
              <a:solidFill>
                <a:schemeClr val="tx1"/>
              </a:solidFill>
              <a:latin typeface="汉仪旗黑-85S" pitchFamily="18" charset="-122"/>
              <a:sym typeface="微软雅黑" panose="020B0503020204020204" charset="-122"/>
            </a:endParaRPr>
          </a:p>
        </p:txBody>
      </p:sp>
      <p:sp>
        <p:nvSpPr>
          <p:cNvPr id="76806" name="Rectangle 62"/>
          <p:cNvSpPr/>
          <p:nvPr/>
        </p:nvSpPr>
        <p:spPr>
          <a:xfrm>
            <a:off x="1272540" y="2728595"/>
            <a:ext cx="9041130" cy="70040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含义：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不能正确认识疾病，夸大疾病影响和后果，对治疗缺乏信心，对自己的健康状况悲观失望，有较多担心、恐惧等消极情绪。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eaLnBrk="1" hangingPunct="1">
              <a:lnSpc>
                <a:spcPct val="150000"/>
              </a:lnSpc>
            </a:pPr>
            <a:endParaRPr lang="zh-CN" altLang="en-US" sz="3200" b="1" dirty="0">
              <a:solidFill>
                <a:srgbClr val="07041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0185" name="文本框 50"/>
          <p:cNvSpPr txBox="1"/>
          <p:nvPr>
            <p:custDataLst>
              <p:tags r:id="rId1"/>
            </p:custDataLst>
          </p:nvPr>
        </p:nvSpPr>
        <p:spPr>
          <a:xfrm>
            <a:off x="1272540" y="4255770"/>
            <a:ext cx="9488805" cy="86169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原因及表现：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四处求医，甚至滥用药物；可产生对家属的不满，对医务人员攻击，坚持已经无效的治疗方案，甚至抑郁、自杀。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52559" y="2205183"/>
            <a:ext cx="8206775" cy="3049035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4472C4">
                <a:lumMod val="7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defTabSz="914400">
              <a:lnSpc>
                <a:spcPct val="150000"/>
              </a:lnSpc>
            </a:pPr>
            <a:endParaRPr lang="zh-CN" altLang="en-US" sz="1400" b="1" spc="250" dirty="0">
              <a:solidFill>
                <a:srgbClr val="5F5F5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圆"/>
          <p:cNvSpPr>
            <a:spLocks noChangeAspect="1"/>
          </p:cNvSpPr>
          <p:nvPr/>
        </p:nvSpPr>
        <p:spPr>
          <a:xfrm>
            <a:off x="658233" y="2690199"/>
            <a:ext cx="1057062" cy="1057062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sz="16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图标"/>
          <p:cNvSpPr>
            <a:spLocks noChangeAspect="1" noEditPoints="1" noChangeArrowheads="1"/>
          </p:cNvSpPr>
          <p:nvPr/>
        </p:nvSpPr>
        <p:spPr bwMode="auto">
          <a:xfrm>
            <a:off x="981191" y="2973170"/>
            <a:ext cx="411145" cy="491117"/>
          </a:xfrm>
          <a:custGeom>
            <a:avLst/>
            <a:gdLst>
              <a:gd name="connsiteX0" fmla="*/ 114789 w 506980"/>
              <a:gd name="connsiteY0" fmla="*/ 531639 h 605592"/>
              <a:gd name="connsiteX1" fmla="*/ 477355 w 506980"/>
              <a:gd name="connsiteY1" fmla="*/ 531639 h 605592"/>
              <a:gd name="connsiteX2" fmla="*/ 506973 w 506980"/>
              <a:gd name="connsiteY2" fmla="*/ 568348 h 605592"/>
              <a:gd name="connsiteX3" fmla="*/ 476983 w 506980"/>
              <a:gd name="connsiteY3" fmla="*/ 605521 h 605592"/>
              <a:gd name="connsiteX4" fmla="*/ 122588 w 506980"/>
              <a:gd name="connsiteY4" fmla="*/ 605521 h 605592"/>
              <a:gd name="connsiteX5" fmla="*/ 114789 w 506980"/>
              <a:gd name="connsiteY5" fmla="*/ 531639 h 605592"/>
              <a:gd name="connsiteX6" fmla="*/ 126772 w 506980"/>
              <a:gd name="connsiteY6" fmla="*/ 407405 h 605592"/>
              <a:gd name="connsiteX7" fmla="*/ 114610 w 506980"/>
              <a:gd name="connsiteY7" fmla="*/ 419456 h 605592"/>
              <a:gd name="connsiteX8" fmla="*/ 126772 w 506980"/>
              <a:gd name="connsiteY8" fmla="*/ 431599 h 605592"/>
              <a:gd name="connsiteX9" fmla="*/ 287485 w 506980"/>
              <a:gd name="connsiteY9" fmla="*/ 431599 h 605592"/>
              <a:gd name="connsiteX10" fmla="*/ 299555 w 506980"/>
              <a:gd name="connsiteY10" fmla="*/ 419456 h 605592"/>
              <a:gd name="connsiteX11" fmla="*/ 287485 w 506980"/>
              <a:gd name="connsiteY11" fmla="*/ 407405 h 605592"/>
              <a:gd name="connsiteX12" fmla="*/ 137449 w 506980"/>
              <a:gd name="connsiteY12" fmla="*/ 300062 h 605592"/>
              <a:gd name="connsiteX13" fmla="*/ 125287 w 506980"/>
              <a:gd name="connsiteY13" fmla="*/ 312205 h 605592"/>
              <a:gd name="connsiteX14" fmla="*/ 137449 w 506980"/>
              <a:gd name="connsiteY14" fmla="*/ 324348 h 605592"/>
              <a:gd name="connsiteX15" fmla="*/ 392585 w 506980"/>
              <a:gd name="connsiteY15" fmla="*/ 324348 h 605592"/>
              <a:gd name="connsiteX16" fmla="*/ 404654 w 506980"/>
              <a:gd name="connsiteY16" fmla="*/ 312205 h 605592"/>
              <a:gd name="connsiteX17" fmla="*/ 392585 w 506980"/>
              <a:gd name="connsiteY17" fmla="*/ 300062 h 605592"/>
              <a:gd name="connsiteX18" fmla="*/ 159732 w 506980"/>
              <a:gd name="connsiteY18" fmla="*/ 192347 h 605592"/>
              <a:gd name="connsiteX19" fmla="*/ 147569 w 506980"/>
              <a:gd name="connsiteY19" fmla="*/ 204398 h 605592"/>
              <a:gd name="connsiteX20" fmla="*/ 159732 w 506980"/>
              <a:gd name="connsiteY20" fmla="*/ 216541 h 605592"/>
              <a:gd name="connsiteX21" fmla="*/ 414867 w 506980"/>
              <a:gd name="connsiteY21" fmla="*/ 216541 h 605592"/>
              <a:gd name="connsiteX22" fmla="*/ 426937 w 506980"/>
              <a:gd name="connsiteY22" fmla="*/ 204398 h 605592"/>
              <a:gd name="connsiteX23" fmla="*/ 414867 w 506980"/>
              <a:gd name="connsiteY23" fmla="*/ 192347 h 605592"/>
              <a:gd name="connsiteX24" fmla="*/ 54673 w 506980"/>
              <a:gd name="connsiteY24" fmla="*/ 93711 h 605592"/>
              <a:gd name="connsiteX25" fmla="*/ 77459 w 506980"/>
              <a:gd name="connsiteY25" fmla="*/ 94175 h 605592"/>
              <a:gd name="connsiteX26" fmla="*/ 71693 w 506980"/>
              <a:gd name="connsiteY26" fmla="*/ 148329 h 605592"/>
              <a:gd name="connsiteX27" fmla="*/ 53185 w 506980"/>
              <a:gd name="connsiteY27" fmla="*/ 148329 h 605592"/>
              <a:gd name="connsiteX28" fmla="*/ 54673 w 506980"/>
              <a:gd name="connsiteY28" fmla="*/ 93711 h 605592"/>
              <a:gd name="connsiteX29" fmla="*/ 167995 w 506980"/>
              <a:gd name="connsiteY29" fmla="*/ 85004 h 605592"/>
              <a:gd name="connsiteX30" fmla="*/ 155832 w 506980"/>
              <a:gd name="connsiteY30" fmla="*/ 97147 h 605592"/>
              <a:gd name="connsiteX31" fmla="*/ 167995 w 506980"/>
              <a:gd name="connsiteY31" fmla="*/ 109290 h 605592"/>
              <a:gd name="connsiteX32" fmla="*/ 423130 w 506980"/>
              <a:gd name="connsiteY32" fmla="*/ 109290 h 605592"/>
              <a:gd name="connsiteX33" fmla="*/ 435293 w 506980"/>
              <a:gd name="connsiteY33" fmla="*/ 97147 h 605592"/>
              <a:gd name="connsiteX34" fmla="*/ 423130 w 506980"/>
              <a:gd name="connsiteY34" fmla="*/ 85004 h 605592"/>
              <a:gd name="connsiteX35" fmla="*/ 86199 w 506980"/>
              <a:gd name="connsiteY35" fmla="*/ 0 h 605592"/>
              <a:gd name="connsiteX36" fmla="*/ 445877 w 506980"/>
              <a:gd name="connsiteY36" fmla="*/ 0 h 605592"/>
              <a:gd name="connsiteX37" fmla="*/ 470574 w 506980"/>
              <a:gd name="connsiteY37" fmla="*/ 20764 h 605592"/>
              <a:gd name="connsiteX38" fmla="*/ 459432 w 506980"/>
              <a:gd name="connsiteY38" fmla="*/ 300062 h 605592"/>
              <a:gd name="connsiteX39" fmla="*/ 433807 w 506980"/>
              <a:gd name="connsiteY39" fmla="*/ 507518 h 605592"/>
              <a:gd name="connsiteX40" fmla="*/ 92977 w 506980"/>
              <a:gd name="connsiteY40" fmla="*/ 507518 h 605592"/>
              <a:gd name="connsiteX41" fmla="*/ 84342 w 506980"/>
              <a:gd name="connsiteY41" fmla="*/ 527263 h 605592"/>
              <a:gd name="connsiteX42" fmla="*/ 98826 w 506980"/>
              <a:gd name="connsiteY42" fmla="*/ 600308 h 605592"/>
              <a:gd name="connsiteX43" fmla="*/ 92977 w 506980"/>
              <a:gd name="connsiteY43" fmla="*/ 605592 h 605592"/>
              <a:gd name="connsiteX44" fmla="*/ 92513 w 506980"/>
              <a:gd name="connsiteY44" fmla="*/ 605592 h 605592"/>
              <a:gd name="connsiteX45" fmla="*/ 53240 w 506980"/>
              <a:gd name="connsiteY45" fmla="*/ 561097 h 605592"/>
              <a:gd name="connsiteX46" fmla="*/ 76543 w 506980"/>
              <a:gd name="connsiteY46" fmla="*/ 246946 h 605592"/>
              <a:gd name="connsiteX47" fmla="*/ 102168 w 506980"/>
              <a:gd name="connsiteY47" fmla="*/ 79257 h 605592"/>
              <a:gd name="connsiteX48" fmla="*/ 86199 w 506980"/>
              <a:gd name="connsiteY48" fmla="*/ 0 h 605592"/>
              <a:gd name="connsiteX49" fmla="*/ 50709 w 506980"/>
              <a:gd name="connsiteY49" fmla="*/ 0 h 605592"/>
              <a:gd name="connsiteX50" fmla="*/ 77813 w 506980"/>
              <a:gd name="connsiteY50" fmla="*/ 70075 h 605592"/>
              <a:gd name="connsiteX51" fmla="*/ 40127 w 506980"/>
              <a:gd name="connsiteY51" fmla="*/ 69612 h 605592"/>
              <a:gd name="connsiteX52" fmla="*/ 28431 w 506980"/>
              <a:gd name="connsiteY52" fmla="*/ 84164 h 605592"/>
              <a:gd name="connsiteX53" fmla="*/ 24161 w 506980"/>
              <a:gd name="connsiteY53" fmla="*/ 148399 h 605592"/>
              <a:gd name="connsiteX54" fmla="*/ 398 w 506980"/>
              <a:gd name="connsiteY54" fmla="*/ 73041 h 605592"/>
              <a:gd name="connsiteX55" fmla="*/ 50709 w 506980"/>
              <a:gd name="connsiteY55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06980" h="605592">
                <a:moveTo>
                  <a:pt x="114789" y="531639"/>
                </a:moveTo>
                <a:lnTo>
                  <a:pt x="477355" y="531639"/>
                </a:lnTo>
                <a:cubicBezTo>
                  <a:pt x="493788" y="531639"/>
                  <a:pt x="507344" y="548047"/>
                  <a:pt x="506973" y="568348"/>
                </a:cubicBezTo>
                <a:cubicBezTo>
                  <a:pt x="506973" y="589113"/>
                  <a:pt x="493417" y="605521"/>
                  <a:pt x="476983" y="605521"/>
                </a:cubicBezTo>
                <a:lnTo>
                  <a:pt x="122588" y="605521"/>
                </a:lnTo>
                <a:cubicBezTo>
                  <a:pt x="129273" y="585220"/>
                  <a:pt x="125374" y="554814"/>
                  <a:pt x="114789" y="531639"/>
                </a:cubicBezTo>
                <a:close/>
                <a:moveTo>
                  <a:pt x="126772" y="407405"/>
                </a:moveTo>
                <a:cubicBezTo>
                  <a:pt x="120087" y="407405"/>
                  <a:pt x="114610" y="412689"/>
                  <a:pt x="114610" y="419456"/>
                </a:cubicBezTo>
                <a:cubicBezTo>
                  <a:pt x="114610" y="426315"/>
                  <a:pt x="119994" y="431599"/>
                  <a:pt x="126772" y="431599"/>
                </a:cubicBezTo>
                <a:lnTo>
                  <a:pt x="287485" y="431599"/>
                </a:lnTo>
                <a:cubicBezTo>
                  <a:pt x="293799" y="431599"/>
                  <a:pt x="299555" y="426315"/>
                  <a:pt x="299555" y="419456"/>
                </a:cubicBezTo>
                <a:cubicBezTo>
                  <a:pt x="299555" y="412689"/>
                  <a:pt x="294263" y="407405"/>
                  <a:pt x="287485" y="407405"/>
                </a:cubicBezTo>
                <a:close/>
                <a:moveTo>
                  <a:pt x="137449" y="300062"/>
                </a:moveTo>
                <a:cubicBezTo>
                  <a:pt x="130764" y="300062"/>
                  <a:pt x="125287" y="305438"/>
                  <a:pt x="125287" y="312205"/>
                </a:cubicBezTo>
                <a:cubicBezTo>
                  <a:pt x="125287" y="318972"/>
                  <a:pt x="130579" y="324348"/>
                  <a:pt x="137449" y="324348"/>
                </a:cubicBezTo>
                <a:lnTo>
                  <a:pt x="392585" y="324348"/>
                </a:lnTo>
                <a:cubicBezTo>
                  <a:pt x="399362" y="324348"/>
                  <a:pt x="404654" y="318972"/>
                  <a:pt x="404654" y="312205"/>
                </a:cubicBezTo>
                <a:cubicBezTo>
                  <a:pt x="404654" y="305438"/>
                  <a:pt x="399362" y="300062"/>
                  <a:pt x="392585" y="300062"/>
                </a:cubicBezTo>
                <a:close/>
                <a:moveTo>
                  <a:pt x="159732" y="192347"/>
                </a:moveTo>
                <a:cubicBezTo>
                  <a:pt x="153047" y="192347"/>
                  <a:pt x="147569" y="197631"/>
                  <a:pt x="147569" y="204398"/>
                </a:cubicBezTo>
                <a:cubicBezTo>
                  <a:pt x="147569" y="211258"/>
                  <a:pt x="152861" y="216541"/>
                  <a:pt x="159732" y="216541"/>
                </a:cubicBezTo>
                <a:lnTo>
                  <a:pt x="414867" y="216541"/>
                </a:lnTo>
                <a:cubicBezTo>
                  <a:pt x="421645" y="216541"/>
                  <a:pt x="426937" y="211258"/>
                  <a:pt x="426937" y="204398"/>
                </a:cubicBezTo>
                <a:cubicBezTo>
                  <a:pt x="426937" y="197631"/>
                  <a:pt x="421645" y="192347"/>
                  <a:pt x="414867" y="192347"/>
                </a:cubicBezTo>
                <a:close/>
                <a:moveTo>
                  <a:pt x="54673" y="93711"/>
                </a:moveTo>
                <a:lnTo>
                  <a:pt x="77459" y="94175"/>
                </a:lnTo>
                <a:cubicBezTo>
                  <a:pt x="76529" y="110588"/>
                  <a:pt x="74111" y="129041"/>
                  <a:pt x="71693" y="148329"/>
                </a:cubicBezTo>
                <a:lnTo>
                  <a:pt x="53185" y="148329"/>
                </a:lnTo>
                <a:cubicBezTo>
                  <a:pt x="57556" y="135254"/>
                  <a:pt x="58021" y="116894"/>
                  <a:pt x="54673" y="93711"/>
                </a:cubicBezTo>
                <a:close/>
                <a:moveTo>
                  <a:pt x="167995" y="85004"/>
                </a:moveTo>
                <a:cubicBezTo>
                  <a:pt x="161217" y="85004"/>
                  <a:pt x="155832" y="90380"/>
                  <a:pt x="155832" y="97147"/>
                </a:cubicBezTo>
                <a:cubicBezTo>
                  <a:pt x="155832" y="103914"/>
                  <a:pt x="161217" y="109290"/>
                  <a:pt x="167995" y="109290"/>
                </a:cubicBezTo>
                <a:lnTo>
                  <a:pt x="423130" y="109290"/>
                </a:lnTo>
                <a:cubicBezTo>
                  <a:pt x="429908" y="109290"/>
                  <a:pt x="435293" y="103914"/>
                  <a:pt x="435293" y="97147"/>
                </a:cubicBezTo>
                <a:cubicBezTo>
                  <a:pt x="435293" y="90380"/>
                  <a:pt x="429908" y="85004"/>
                  <a:pt x="423130" y="85004"/>
                </a:cubicBezTo>
                <a:close/>
                <a:moveTo>
                  <a:pt x="86199" y="0"/>
                </a:moveTo>
                <a:lnTo>
                  <a:pt x="445877" y="0"/>
                </a:lnTo>
                <a:cubicBezTo>
                  <a:pt x="456554" y="0"/>
                  <a:pt x="466674" y="8158"/>
                  <a:pt x="470574" y="20764"/>
                </a:cubicBezTo>
                <a:cubicBezTo>
                  <a:pt x="500005" y="112628"/>
                  <a:pt x="480229" y="203934"/>
                  <a:pt x="459432" y="300062"/>
                </a:cubicBezTo>
                <a:cubicBezTo>
                  <a:pt x="444949" y="367823"/>
                  <a:pt x="429908" y="437903"/>
                  <a:pt x="433807" y="507518"/>
                </a:cubicBezTo>
                <a:lnTo>
                  <a:pt x="92977" y="507518"/>
                </a:lnTo>
                <a:cubicBezTo>
                  <a:pt x="79700" y="507518"/>
                  <a:pt x="78586" y="521979"/>
                  <a:pt x="84342" y="527263"/>
                </a:cubicBezTo>
                <a:cubicBezTo>
                  <a:pt x="98826" y="543300"/>
                  <a:pt x="106625" y="582881"/>
                  <a:pt x="98826" y="600308"/>
                </a:cubicBezTo>
                <a:cubicBezTo>
                  <a:pt x="96319" y="605592"/>
                  <a:pt x="94462" y="605592"/>
                  <a:pt x="92977" y="605592"/>
                </a:cubicBezTo>
                <a:lnTo>
                  <a:pt x="92513" y="605592"/>
                </a:lnTo>
                <a:cubicBezTo>
                  <a:pt x="73572" y="605592"/>
                  <a:pt x="60574" y="590668"/>
                  <a:pt x="53240" y="561097"/>
                </a:cubicBezTo>
                <a:cubicBezTo>
                  <a:pt x="30957" y="469791"/>
                  <a:pt x="55189" y="351416"/>
                  <a:pt x="76543" y="246946"/>
                </a:cubicBezTo>
                <a:cubicBezTo>
                  <a:pt x="76543" y="246946"/>
                  <a:pt x="104211" y="116428"/>
                  <a:pt x="102168" y="79257"/>
                </a:cubicBezTo>
                <a:cubicBezTo>
                  <a:pt x="102633" y="47369"/>
                  <a:pt x="98269" y="20301"/>
                  <a:pt x="86199" y="0"/>
                </a:cubicBezTo>
                <a:close/>
                <a:moveTo>
                  <a:pt x="50709" y="0"/>
                </a:moveTo>
                <a:cubicBezTo>
                  <a:pt x="51266" y="464"/>
                  <a:pt x="73358" y="7508"/>
                  <a:pt x="77813" y="70075"/>
                </a:cubicBezTo>
                <a:lnTo>
                  <a:pt x="40127" y="69612"/>
                </a:lnTo>
                <a:cubicBezTo>
                  <a:pt x="26389" y="69612"/>
                  <a:pt x="28059" y="80734"/>
                  <a:pt x="28431" y="84164"/>
                </a:cubicBezTo>
                <a:cubicBezTo>
                  <a:pt x="39013" y="134866"/>
                  <a:pt x="24625" y="148399"/>
                  <a:pt x="24161" y="148399"/>
                </a:cubicBezTo>
                <a:cubicBezTo>
                  <a:pt x="-1644" y="137925"/>
                  <a:pt x="-623" y="95287"/>
                  <a:pt x="398" y="73041"/>
                </a:cubicBezTo>
                <a:cubicBezTo>
                  <a:pt x="1326" y="46809"/>
                  <a:pt x="15714" y="0"/>
                  <a:pt x="507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solidFill>
                <a:srgbClr val="5F5F5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96790" y="2205355"/>
            <a:ext cx="4928235" cy="20300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病人的概念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病人角色转换问题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charset="0"/>
              <a:ea typeface="汉仪楷体简" panose="02010600000101010101" charset="-122"/>
              <a:cs typeface="Agency FB" panose="020B0503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75235" y="617597"/>
            <a:ext cx="71269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en-US" altLang="zh-CN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3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lenovo\AppData\Local\Microsoft\Windows\Temporary Internet Files\Content.IE5\61NVIO95\MC900428903[1].wm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0375" y="374650"/>
            <a:ext cx="6211888" cy="5214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_库_文本框 9"/>
          <p:cNvSpPr txBox="1"/>
          <p:nvPr>
            <p:custDataLst>
              <p:tags r:id="rId1"/>
            </p:custDataLst>
          </p:nvPr>
        </p:nvSpPr>
        <p:spPr>
          <a:xfrm>
            <a:off x="4552286" y="2192109"/>
            <a:ext cx="656904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病人</a:t>
            </a:r>
            <a:r>
              <a:rPr lang="zh-CN" altLang="en-US" sz="5400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心理</a:t>
            </a:r>
            <a:endParaRPr lang="zh-CN" altLang="en-US" sz="5400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14" name="PA_库_直接连接符 13"/>
          <p:cNvCxnSpPr/>
          <p:nvPr>
            <p:custDataLst>
              <p:tags r:id="rId2"/>
            </p:custDataLst>
          </p:nvPr>
        </p:nvCxnSpPr>
        <p:spPr>
          <a:xfrm flipH="1">
            <a:off x="2887579" y="2077714"/>
            <a:ext cx="356404" cy="4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A_库_直接连接符 14"/>
          <p:cNvCxnSpPr/>
          <p:nvPr>
            <p:custDataLst>
              <p:tags r:id="rId3"/>
            </p:custDataLst>
          </p:nvPr>
        </p:nvCxnSpPr>
        <p:spPr>
          <a:xfrm flipH="1">
            <a:off x="2871367" y="3728250"/>
            <a:ext cx="356404" cy="4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库_直接连接符 15"/>
          <p:cNvCxnSpPr/>
          <p:nvPr>
            <p:custDataLst>
              <p:tags r:id="rId4"/>
            </p:custDataLst>
          </p:nvPr>
        </p:nvCxnSpPr>
        <p:spPr>
          <a:xfrm flipH="1">
            <a:off x="1305324" y="2908715"/>
            <a:ext cx="538355" cy="62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_库_直接连接符 17"/>
          <p:cNvCxnSpPr/>
          <p:nvPr>
            <p:custDataLst>
              <p:tags r:id="rId5"/>
            </p:custDataLst>
          </p:nvPr>
        </p:nvCxnSpPr>
        <p:spPr>
          <a:xfrm flipH="1">
            <a:off x="1192332" y="4279007"/>
            <a:ext cx="538355" cy="627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2958" y="0"/>
            <a:ext cx="3405568" cy="990433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 bwMode="auto">
          <a:xfrm>
            <a:off x="4100739" y="4906624"/>
            <a:ext cx="4493238" cy="4497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r>
              <a:rPr lang="zh-CN" altLang="en-US" sz="24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主讲人：宋亚</a:t>
            </a:r>
            <a:r>
              <a:rPr lang="zh-CN" altLang="en-US" sz="24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杰</a:t>
            </a:r>
            <a:endParaRPr lang="zh-CN" altLang="en-US" sz="240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2"/>
          <p:cNvSpPr>
            <a:spLocks noGrp="1"/>
          </p:cNvSpPr>
          <p:nvPr>
            <p:ph type="title" idx="4294967295"/>
          </p:nvPr>
        </p:nvSpPr>
        <p:spPr>
          <a:xfrm>
            <a:off x="2133600" y="304800"/>
            <a:ext cx="7772400" cy="1143000"/>
          </a:xfrm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zh-CN" altLang="en-US" sz="44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学习内容</a:t>
            </a:r>
            <a:endParaRPr lang="zh-CN" altLang="en-US" sz="4400" dirty="0">
              <a:solidFill>
                <a:schemeClr val="tx1"/>
              </a:solidFill>
              <a:latin typeface="汉仪旗黑-85S" pitchFamily="18" charset="-122"/>
              <a:sym typeface="微软雅黑" panose="020B0503020204020204" charset="-122"/>
            </a:endParaRPr>
          </a:p>
        </p:txBody>
      </p:sp>
      <p:sp>
        <p:nvSpPr>
          <p:cNvPr id="68614" name="Rectangle 3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>
          <a:xfrm>
            <a:off x="1764512" y="1665351"/>
            <a:ext cx="5256213" cy="4114800"/>
          </a:xfrm>
        </p:spPr>
        <p:txBody>
          <a:bodyPr vert="horz" wrap="square" lIns="91440" tIns="45720" rIns="91440" bIns="45720" anchor="t" anchorCtr="0"/>
          <a:lstStyle/>
          <a:p>
            <a:pPr marL="0" indent="0" ea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AAD2"/>
              </a:buClr>
              <a:buSzPct val="110000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一、病人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的概念</a:t>
            </a:r>
            <a:endParaRPr lang="en-US" altLang="zh-CN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AAD2"/>
              </a:buClr>
              <a:buSzPct val="110000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二、病人角色转换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问题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AAD2"/>
              </a:buClr>
              <a:buSzPct val="110000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三、小结</a:t>
            </a:r>
            <a:endParaRPr lang="en-US" altLang="zh-CN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AAD2"/>
              </a:buClr>
              <a:buSzPct val="110000"/>
              <a:buNone/>
            </a:pP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pic>
        <p:nvPicPr>
          <p:cNvPr id="2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8178394" y="1422197"/>
            <a:ext cx="4013606" cy="4013606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2"/>
          <p:cNvSpPr>
            <a:spLocks noGrp="1"/>
          </p:cNvSpPr>
          <p:nvPr>
            <p:ph type="title" idx="4294967295"/>
          </p:nvPr>
        </p:nvSpPr>
        <p:spPr>
          <a:xfrm>
            <a:off x="2133600" y="304800"/>
            <a:ext cx="7772400" cy="1143000"/>
          </a:xfrm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zh-CN" altLang="en-US" sz="44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学习目标</a:t>
            </a:r>
            <a:endParaRPr lang="zh-CN" altLang="en-US" sz="4400" dirty="0">
              <a:solidFill>
                <a:schemeClr val="tx1"/>
              </a:solidFill>
              <a:latin typeface="汉仪旗黑-85S" pitchFamily="18" charset="-122"/>
              <a:sym typeface="微软雅黑" panose="020B0503020204020204" charset="-122"/>
            </a:endParaRPr>
          </a:p>
        </p:txBody>
      </p:sp>
      <p:sp>
        <p:nvSpPr>
          <p:cNvPr id="69638" name="Rectangle 3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>
          <a:xfrm>
            <a:off x="704215" y="1636395"/>
            <a:ext cx="8024495" cy="4114800"/>
          </a:xfrm>
        </p:spPr>
        <p:txBody>
          <a:bodyPr vert="horz" wrap="square" lIns="91440" tIns="45720" rIns="91440" bIns="45720" anchor="t" anchorCtr="0"/>
          <a:lstStyle/>
          <a:p>
            <a:pPr marL="0" indent="-342900" ea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AAD2"/>
              </a:buClr>
              <a:buSzPct val="110000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识记：病人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的概念</a:t>
            </a:r>
            <a:endParaRPr lang="en-US" altLang="zh-CN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  <a:p>
            <a:pPr marL="0" indent="-342900" ea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AAD2"/>
              </a:buClr>
              <a:buSzPct val="110000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理解：病人角色转换问题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及护理</a:t>
            </a:r>
            <a:endParaRPr lang="en-US" altLang="zh-CN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  <a:p>
            <a:pPr marL="0" indent="-342900" ea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AAD2"/>
              </a:buClr>
              <a:buSzPct val="11000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运用：应用病人角色转换问题指导护理实践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  <a:p>
            <a:pPr marL="0" indent="-342900" ea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AAD2"/>
              </a:buClr>
              <a:buSzPct val="110000"/>
              <a:buNone/>
            </a:pP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pic>
        <p:nvPicPr>
          <p:cNvPr id="2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8163047" y="1721937"/>
            <a:ext cx="4028953" cy="402895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Text Box 25"/>
          <p:cNvSpPr/>
          <p:nvPr/>
        </p:nvSpPr>
        <p:spPr>
          <a:xfrm>
            <a:off x="2640013" y="2484438"/>
            <a:ext cx="2278062" cy="1568450"/>
          </a:xfrm>
          <a:prstGeom prst="rect">
            <a:avLst/>
          </a:prstGeom>
          <a:noFill/>
          <a:ln w="9525">
            <a:noFill/>
          </a:ln>
        </p:spPr>
        <p:txBody>
          <a:bodyPr lIns="0" rIns="360000" anchor="ctr" anchorCtr="0"/>
          <a:lstStyle/>
          <a:p>
            <a:pPr eaLnBrk="1" hangingPunct="1">
              <a:lnSpc>
                <a:spcPct val="150000"/>
              </a:lnSpc>
            </a:pPr>
            <a:endParaRPr lang="zh-CN" altLang="zh-CN" dirty="0">
              <a:latin typeface="Tahoma" panose="020B0604030504040204" pitchFamily="34" charset="0"/>
            </a:endParaRPr>
          </a:p>
        </p:txBody>
      </p:sp>
      <p:sp>
        <p:nvSpPr>
          <p:cNvPr id="78856" name="文本框 2"/>
          <p:cNvSpPr txBox="1"/>
          <p:nvPr/>
        </p:nvSpPr>
        <p:spPr>
          <a:xfrm>
            <a:off x="5357088" y="5137201"/>
            <a:ext cx="13239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Tahoma" panose="020B0604030504040204" pitchFamily="34" charset="0"/>
              </a:rPr>
              <a:t>张桂梅</a:t>
            </a:r>
            <a:endParaRPr lang="zh-CN" altLang="en-US" sz="2800" b="1" dirty="0">
              <a:latin typeface="Tahoma" panose="020B0604030504040204" pitchFamily="34" charset="0"/>
            </a:endParaRPr>
          </a:p>
        </p:txBody>
      </p:sp>
      <p:pic>
        <p:nvPicPr>
          <p:cNvPr id="2" name="图片 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8385" y="1641475"/>
            <a:ext cx="5015230" cy="2999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7" name="Rectangle 2"/>
          <p:cNvSpPr>
            <a:spLocks noGrp="1"/>
          </p:cNvSpPr>
          <p:nvPr/>
        </p:nvSpPr>
        <p:spPr>
          <a:xfrm>
            <a:off x="466725" y="213995"/>
            <a:ext cx="7772400" cy="11430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</a:lstStyle>
          <a:p>
            <a:pPr eaLnBrk="1" hangingPunct="1"/>
            <a:r>
              <a:rPr lang="zh-CN" altLang="en-US" sz="44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案例导入</a:t>
            </a:r>
            <a:endParaRPr lang="zh-CN" altLang="en-US" sz="4400" dirty="0">
              <a:solidFill>
                <a:schemeClr val="tx1"/>
              </a:solidFill>
              <a:latin typeface="汉仪旗黑-85S" pitchFamily="18" charset="-122"/>
              <a:sym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标题 1"/>
          <p:cNvSpPr>
            <a:spLocks noGrp="1"/>
          </p:cNvSpPr>
          <p:nvPr>
            <p:ph type="title" idx="4294967295"/>
          </p:nvPr>
        </p:nvSpPr>
        <p:spPr>
          <a:xfrm>
            <a:off x="2135188" y="692150"/>
            <a:ext cx="8380412" cy="809625"/>
          </a:xfrm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lang="zh-CN" altLang="en-US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一、病人的</a:t>
            </a:r>
            <a:r>
              <a:rPr lang="zh-CN" altLang="en-US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概念</a:t>
            </a:r>
            <a:endParaRPr lang="zh-CN" altLang="en-US" sz="3600" dirty="0">
              <a:solidFill>
                <a:schemeClr val="tx1"/>
              </a:solidFill>
              <a:latin typeface="汉仪旗黑-85S" pitchFamily="18" charset="-122"/>
              <a:sym typeface="微软雅黑" panose="020B0503020204020204" charset="-122"/>
            </a:endParaRPr>
          </a:p>
        </p:txBody>
      </p:sp>
      <p:sp>
        <p:nvSpPr>
          <p:cNvPr id="70661" name="Rectangle 62"/>
          <p:cNvSpPr/>
          <p:nvPr/>
        </p:nvSpPr>
        <p:spPr>
          <a:xfrm>
            <a:off x="4511675" y="2752725"/>
            <a:ext cx="5608638" cy="18145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  是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医学社会学的病人，有求医行为或处在医疗护理中的人。</a:t>
            </a:r>
            <a:r>
              <a:rPr lang="zh-CN" altLang="en-US" sz="3600" spc="100">
                <a:ln w="3175">
                  <a:noFill/>
                  <a:prstDash val="dash"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662" name="椭圆 4"/>
          <p:cNvSpPr/>
          <p:nvPr/>
        </p:nvSpPr>
        <p:spPr>
          <a:xfrm>
            <a:off x="2487613" y="2752725"/>
            <a:ext cx="1654175" cy="1592263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5B9362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663" name="椭圆 1"/>
          <p:cNvSpPr/>
          <p:nvPr/>
        </p:nvSpPr>
        <p:spPr>
          <a:xfrm>
            <a:off x="2566988" y="2781300"/>
            <a:ext cx="1512887" cy="1511300"/>
          </a:xfrm>
          <a:prstGeom prst="ellipse">
            <a:avLst/>
          </a:prstGeom>
          <a:solidFill>
            <a:srgbClr val="5B9362"/>
          </a:solidFill>
          <a:ln w="12700" cap="flat" cmpd="sng">
            <a:solidFill>
              <a:srgbClr val="416B46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664" name="文本框 2"/>
          <p:cNvSpPr/>
          <p:nvPr/>
        </p:nvSpPr>
        <p:spPr>
          <a:xfrm>
            <a:off x="2711450" y="3213100"/>
            <a:ext cx="138747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含义</a:t>
            </a:r>
            <a:endParaRPr lang="zh-CN" altLang="zh-CN" dirty="0">
              <a:latin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标题 1"/>
          <p:cNvSpPr>
            <a:spLocks noGrp="1"/>
          </p:cNvSpPr>
          <p:nvPr>
            <p:ph type="title" idx="4294967295"/>
          </p:nvPr>
        </p:nvSpPr>
        <p:spPr>
          <a:xfrm>
            <a:off x="1884045" y="734378"/>
            <a:ext cx="7772400" cy="1214437"/>
          </a:xfrm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zh-CN" altLang="en-US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二、病人角色转换问题</a:t>
            </a:r>
            <a:br>
              <a:rPr lang="en-US" altLang="en-US" sz="3600" dirty="0">
                <a:solidFill>
                  <a:srgbClr val="5B9362"/>
                </a:solidFill>
                <a:latin typeface="汉仪旗黑-85S" pitchFamily="18" charset="-122"/>
                <a:sym typeface="微软雅黑" panose="020B0503020204020204" charset="-122"/>
              </a:rPr>
            </a:br>
            <a:endParaRPr lang="en-US" altLang="en-US" dirty="0"/>
          </a:p>
        </p:txBody>
      </p:sp>
      <p:sp>
        <p:nvSpPr>
          <p:cNvPr id="96261" name="内容占位符 2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1318578" y="1631950"/>
            <a:ext cx="77724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17145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AAD2"/>
              </a:buClr>
              <a:buSzPct val="110000"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041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微软雅黑" panose="020B0503020204020204" charset="-122"/>
              </a:rPr>
              <a:t>  </a:t>
            </a:r>
            <a:r>
              <a:rPr lang="zh-CN" altLang="en-US" sz="3200" b="1" noProof="0" dirty="0">
                <a:ln>
                  <a:noFill/>
                </a:ln>
                <a:solidFill>
                  <a:srgbClr val="07041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病人角色的转换和适应</a:t>
            </a:r>
            <a:endParaRPr lang="zh-CN" altLang="en-US" sz="3200" b="1" noProof="0" dirty="0">
              <a:ln>
                <a:noFill/>
              </a:ln>
              <a:solidFill>
                <a:srgbClr val="07041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marR="0" lvl="0" indent="-1714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AAD2"/>
              </a:buClr>
              <a:buSzPct val="110000"/>
              <a:buFont typeface="Arial" panose="020B0604020202020204" pitchFamily="34" charset="0"/>
              <a:buChar char="•"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7490" y="2527300"/>
            <a:ext cx="3324225" cy="3219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715" y="3107690"/>
            <a:ext cx="3048000" cy="24574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标题 1"/>
          <p:cNvSpPr>
            <a:spLocks noGrp="1"/>
          </p:cNvSpPr>
          <p:nvPr>
            <p:ph type="title" idx="4294967295"/>
          </p:nvPr>
        </p:nvSpPr>
        <p:spPr>
          <a:xfrm>
            <a:off x="2135188" y="620713"/>
            <a:ext cx="7772400" cy="735012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eaLnBrk="1" hangingPunct="1"/>
            <a:r>
              <a:rPr lang="zh-CN" altLang="en-US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二</a:t>
            </a:r>
            <a:r>
              <a:rPr lang="en-US" altLang="zh-CN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 </a:t>
            </a:r>
            <a:r>
              <a:rPr lang="zh-CN" altLang="en-US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角色行为</a:t>
            </a:r>
            <a:r>
              <a:rPr lang="zh-CN" altLang="en-US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缺如</a:t>
            </a:r>
            <a:endParaRPr lang="zh-CN" altLang="en-US" sz="3600" dirty="0">
              <a:solidFill>
                <a:schemeClr val="tx1"/>
              </a:solidFill>
              <a:latin typeface="汉仪旗黑-85S" pitchFamily="18" charset="-122"/>
              <a:sym typeface="微软雅黑" panose="020B0503020204020204" charset="-122"/>
            </a:endParaRPr>
          </a:p>
        </p:txBody>
      </p:sp>
      <p:sp>
        <p:nvSpPr>
          <p:cNvPr id="76806" name="Rectangle 62"/>
          <p:cNvSpPr/>
          <p:nvPr/>
        </p:nvSpPr>
        <p:spPr>
          <a:xfrm>
            <a:off x="1272540" y="2728595"/>
            <a:ext cx="9041130" cy="70040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含义：否病心态，甚至没有意识自己是病人或自身疾病的严重程度。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algn="just" eaLnBrk="1" hangingPunct="1">
              <a:lnSpc>
                <a:spcPct val="200000"/>
              </a:lnSpc>
            </a:pPr>
            <a:endParaRPr lang="zh-CN" altLang="zh-CN" dirty="0"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200000"/>
              </a:lnSpc>
            </a:pPr>
            <a:endParaRPr lang="zh-CN" altLang="en-US" sz="3200" b="1" dirty="0">
              <a:solidFill>
                <a:srgbClr val="07041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0185" name="文本框 50"/>
          <p:cNvSpPr txBox="1"/>
          <p:nvPr>
            <p:custDataLst>
              <p:tags r:id="rId1"/>
            </p:custDataLst>
          </p:nvPr>
        </p:nvSpPr>
        <p:spPr>
          <a:xfrm>
            <a:off x="1272540" y="3518535"/>
            <a:ext cx="9488805" cy="86169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原因：患病与就业、入学、婚姻等重大问题有联系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标题 1"/>
          <p:cNvSpPr>
            <a:spLocks noGrp="1"/>
          </p:cNvSpPr>
          <p:nvPr>
            <p:ph type="title" idx="4294967295"/>
          </p:nvPr>
        </p:nvSpPr>
        <p:spPr>
          <a:xfrm>
            <a:off x="2135188" y="620713"/>
            <a:ext cx="7772400" cy="735012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eaLnBrk="1" hangingPunct="1"/>
            <a:r>
              <a:rPr lang="zh-CN" altLang="en-US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二</a:t>
            </a:r>
            <a:r>
              <a:rPr lang="en-US" altLang="zh-CN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 </a:t>
            </a:r>
            <a:r>
              <a:rPr lang="zh-CN" altLang="en-US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角色行为</a:t>
            </a:r>
            <a:r>
              <a:rPr lang="zh-CN" altLang="en-US" sz="3600" dirty="0">
                <a:solidFill>
                  <a:schemeClr val="tx1"/>
                </a:solidFill>
                <a:latin typeface="汉仪旗黑-85S" pitchFamily="18" charset="-122"/>
                <a:sym typeface="微软雅黑" panose="020B0503020204020204" charset="-122"/>
              </a:rPr>
              <a:t>冲突</a:t>
            </a:r>
            <a:endParaRPr lang="zh-CN" altLang="en-US" sz="3600" dirty="0">
              <a:solidFill>
                <a:schemeClr val="tx1"/>
              </a:solidFill>
              <a:latin typeface="汉仪旗黑-85S" pitchFamily="18" charset="-122"/>
              <a:sym typeface="微软雅黑" panose="020B0503020204020204" charset="-122"/>
            </a:endParaRPr>
          </a:p>
        </p:txBody>
      </p:sp>
      <p:sp>
        <p:nvSpPr>
          <p:cNvPr id="76806" name="Rectangle 62"/>
          <p:cNvSpPr/>
          <p:nvPr/>
        </p:nvSpPr>
        <p:spPr>
          <a:xfrm>
            <a:off x="1272540" y="2728595"/>
            <a:ext cx="9041130" cy="70040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含义：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不愿或不能放弃原有的角色行为，与病人角色行为冲突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algn="just" eaLnBrk="1" hangingPunct="1">
              <a:lnSpc>
                <a:spcPct val="200000"/>
              </a:lnSpc>
            </a:pPr>
            <a:endParaRPr lang="zh-CN" altLang="zh-CN" dirty="0"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200000"/>
              </a:lnSpc>
            </a:pPr>
            <a:endParaRPr lang="zh-CN" altLang="en-US" sz="3200" b="1" dirty="0">
              <a:solidFill>
                <a:srgbClr val="070410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0185" name="文本框 50"/>
          <p:cNvSpPr txBox="1"/>
          <p:nvPr>
            <p:custDataLst>
              <p:tags r:id="rId1"/>
            </p:custDataLst>
          </p:nvPr>
        </p:nvSpPr>
        <p:spPr>
          <a:xfrm>
            <a:off x="1272540" y="3518535"/>
            <a:ext cx="9488805" cy="86169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原因：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不能放弃家庭责任而影响诊疗等。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KSO_WM_SLIDE_BK_DARK_LIGHT" val=""/>
  <p:tag name="KSO_WM_SLIDE_BACKGROUND_TYPE" val=""/>
</p:tagLst>
</file>

<file path=ppt/tags/tag11.xml><?xml version="1.0" encoding="utf-8"?>
<p:tagLst xmlns:p="http://schemas.openxmlformats.org/presentationml/2006/main">
  <p:tag name="KSO_WM_SLIDE_BK_DARK_LIGHT" val=""/>
  <p:tag name="KSO_WM_SLIDE_BACKGROUND_TYPE" val=""/>
</p:tagLst>
</file>

<file path=ppt/tags/tag12.xml><?xml version="1.0" encoding="utf-8"?>
<p:tagLst xmlns:p="http://schemas.openxmlformats.org/presentationml/2006/main">
  <p:tag name="KSO_WM_SLIDE_BK_DARK_LIGHT" val=""/>
  <p:tag name="KSO_WM_SLIDE_BACKGROUND_TYPE" val=""/>
</p:tagLst>
</file>

<file path=ppt/tags/tag13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f"/>
  <p:tag name="KSO_WM_UNIT_INDEX" val="1_3_1"/>
  <p:tag name="KSO_WM_UNIT_ID" val="diagram783_4*l_h_f*1_3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DIAGRAM_VIRTUALLY_FRAME" val="{&quot;height&quot;:243.12496062992128,&quot;left&quot;:11.25,&quot;top&quot;:153.62503937007872,&quot;width&quot;:680.75}"/>
</p:tagLst>
</file>

<file path=ppt/tags/tag14.xml><?xml version="1.0" encoding="utf-8"?>
<p:tagLst xmlns:p="http://schemas.openxmlformats.org/presentationml/2006/main">
  <p:tag name="KSO_WM_SLIDE_BK_DARK_LIGHT" val=""/>
  <p:tag name="KSO_WM_SLIDE_BACKGROUND_TYPE" val=""/>
</p:tagLst>
</file>

<file path=ppt/tags/tag15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f"/>
  <p:tag name="KSO_WM_UNIT_INDEX" val="1_3_1"/>
  <p:tag name="KSO_WM_UNIT_ID" val="diagram783_4*l_h_f*1_3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DIAGRAM_VIRTUALLY_FRAME" val="{&quot;height&quot;:243.12496062992128,&quot;left&quot;:11.25,&quot;top&quot;:153.62503937007872,&quot;width&quot;:680.75}"/>
</p:tagLst>
</file>

<file path=ppt/tags/tag16.xml><?xml version="1.0" encoding="utf-8"?>
<p:tagLst xmlns:p="http://schemas.openxmlformats.org/presentationml/2006/main">
  <p:tag name="KSO_WM_SLIDE_BK_DARK_LIGHT" val=""/>
  <p:tag name="KSO_WM_SLIDE_BACKGROUND_TYPE" val=""/>
</p:tagLst>
</file>

<file path=ppt/tags/tag17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f"/>
  <p:tag name="KSO_WM_UNIT_INDEX" val="1_3_1"/>
  <p:tag name="KSO_WM_UNIT_ID" val="diagram783_4*l_h_f*1_3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DIAGRAM_VIRTUALLY_FRAME" val="{&quot;height&quot;:243.12496062992128,&quot;left&quot;:11.25,&quot;top&quot;:153.62503937007872,&quot;width&quot;:680.75}"/>
</p:tagLst>
</file>

<file path=ppt/tags/tag18.xml><?xml version="1.0" encoding="utf-8"?>
<p:tagLst xmlns:p="http://schemas.openxmlformats.org/presentationml/2006/main">
  <p:tag name="KSO_WM_SLIDE_BK_DARK_LIGHT" val=""/>
  <p:tag name="KSO_WM_SLIDE_BACKGROUND_TYPE" val=""/>
</p:tagLst>
</file>

<file path=ppt/tags/tag19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f"/>
  <p:tag name="KSO_WM_UNIT_INDEX" val="1_3_1"/>
  <p:tag name="KSO_WM_UNIT_ID" val="diagram783_4*l_h_f*1_3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DIAGRAM_VIRTUALLY_FRAME" val="{&quot;height&quot;:243.12496062992128,&quot;left&quot;:11.25,&quot;top&quot;:153.62503937007872,&quot;width&quot;:680.75}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KSO_WM_SLIDE_BK_DARK_LIGHT" val=""/>
  <p:tag name="KSO_WM_SLIDE_BACKGROUND_TYPE" val=""/>
</p:tagLst>
</file>

<file path=ppt/tags/tag21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l_h_f"/>
  <p:tag name="KSO_WM_UNIT_INDEX" val="1_3_1"/>
  <p:tag name="KSO_WM_UNIT_ID" val="diagram783_4*l_h_f*1_3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DIAGRAM_VIRTUALLY_FRAME" val="{&quot;height&quot;:243.12496062992128,&quot;left&quot;:11.25,&quot;top&quot;:153.62503937007872,&quot;width&quot;:680.75}"/>
</p:tagLst>
</file>

<file path=ppt/tags/tag22.xml><?xml version="1.0" encoding="utf-8"?>
<p:tagLst xmlns:p="http://schemas.openxmlformats.org/presentationml/2006/main">
  <p:tag name="KSO_WM_SLIDE_BK_DARK_LIGHT" val=""/>
  <p:tag name="KSO_WM_SLIDE_BACKGROUND_TYPE" val=""/>
</p:tagLst>
</file>

<file path=ppt/tags/tag23.xml><?xml version="1.0" encoding="utf-8"?>
<p:tagLst xmlns:p="http://schemas.openxmlformats.org/presentationml/2006/main">
  <p:tag name="COMMONDATA" val="eyJoZGlkIjoiNmUzNjI0MDJmM2JmZDY0YTlhNTk2MjY5MDgzMzNiY2YifQ=="/>
  <p:tag name="commondata" val="eyJoZGlkIjoiYjY1NmNhZWMwZjY1ZjQ0NjM5ZjY5Yzg3M2JjZGJkYmEifQ==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KSO_WM_SLIDE_BK_DARK_LIGHT" val=""/>
  <p:tag name="KSO_WM_SLIDE_BACKGROUND_TYPE" val="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KSO_WM_SLIDE_BK_DARK_LIGHT" val=""/>
  <p:tag name="KSO_WM_SLIDE_BACKGROUND_TYPE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楷体"/>
        <a:ea typeface=""/>
        <a:cs typeface=""/>
        <a:font script="Jpan" typeface="游ゴシック Light"/>
        <a:font script="Hang" typeface="맑은 고딕"/>
        <a:font script="Hans" typeface="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WPS 演示</Application>
  <PresentationFormat>宽屏</PresentationFormat>
  <Paragraphs>80</Paragraphs>
  <Slides>14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36" baseType="lpstr">
      <vt:lpstr>Arial</vt:lpstr>
      <vt:lpstr>宋体</vt:lpstr>
      <vt:lpstr>Wingdings</vt:lpstr>
      <vt:lpstr>楷体</vt:lpstr>
      <vt:lpstr>黑体</vt:lpstr>
      <vt:lpstr>汉仪楷体繁</vt:lpstr>
      <vt:lpstr>微软雅黑</vt:lpstr>
      <vt:lpstr>华光行楷_CNKI</vt:lpstr>
      <vt:lpstr>字魂59号-创粗黑</vt:lpstr>
      <vt:lpstr>方正苏新诗柳楷简体</vt:lpstr>
      <vt:lpstr>汉仪旗黑-85S</vt:lpstr>
      <vt:lpstr>Tahoma</vt:lpstr>
      <vt:lpstr>方正北魏楷书简体</vt:lpstr>
      <vt:lpstr>Times New Roman</vt:lpstr>
      <vt:lpstr>汉仪楷体简</vt:lpstr>
      <vt:lpstr>Agency FB</vt:lpstr>
      <vt:lpstr>Arial Unicode MS</vt:lpstr>
      <vt:lpstr>等线</vt:lpstr>
      <vt:lpstr>Calibri</vt:lpstr>
      <vt:lpstr>Office 主题​​</vt:lpstr>
      <vt:lpstr>1_Office 主题​​</vt:lpstr>
      <vt:lpstr>2_Office 主题​​</vt:lpstr>
      <vt:lpstr>PowerPoint 演示文稿</vt:lpstr>
      <vt:lpstr>PowerPoint 演示文稿</vt:lpstr>
      <vt:lpstr>学习内容</vt:lpstr>
      <vt:lpstr>学习目标</vt:lpstr>
      <vt:lpstr>学习目标</vt:lpstr>
      <vt:lpstr>一、病人的概念</vt:lpstr>
      <vt:lpstr>二、病人角色转换问题 </vt:lpstr>
      <vt:lpstr>二 角色行为缺如</vt:lpstr>
      <vt:lpstr>二 角色行为冲突</vt:lpstr>
      <vt:lpstr>二 角色行为减退</vt:lpstr>
      <vt:lpstr>二 角色行为强化</vt:lpstr>
      <vt:lpstr>二 角色行为异常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森</dc:creator>
  <cp:lastModifiedBy>宋</cp:lastModifiedBy>
  <cp:revision>32</cp:revision>
  <dcterms:created xsi:type="dcterms:W3CDTF">2021-12-06T09:01:00Z</dcterms:created>
  <dcterms:modified xsi:type="dcterms:W3CDTF">2024-10-18T01:24:20Z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04D71E68291E4C068B0024AC9DA74561_13</vt:lpwstr>
  </property>
  <property fmtid="{D5CDD505-2E9C-101B-9397-08002B2CF9AE}" pid="3" name="KSOProductBuildVer">
    <vt:lpwstr>2052-12.1.0.18276</vt:lpwstr>
  </property>
</Properties>
</file>