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657" r:id="rId4"/>
    <p:sldId id="701" r:id="rId6"/>
    <p:sldId id="328" r:id="rId7"/>
    <p:sldId id="702" r:id="rId8"/>
    <p:sldId id="329" r:id="rId9"/>
    <p:sldId id="383" r:id="rId10"/>
    <p:sldId id="384" r:id="rId11"/>
    <p:sldId id="385" r:id="rId12"/>
    <p:sldId id="703" r:id="rId13"/>
    <p:sldId id="434" r:id="rId14"/>
    <p:sldId id="435" r:id="rId15"/>
    <p:sldId id="436" r:id="rId16"/>
    <p:sldId id="437" r:id="rId17"/>
    <p:sldId id="439" r:id="rId18"/>
    <p:sldId id="441" r:id="rId19"/>
    <p:sldId id="704" r:id="rId20"/>
    <p:sldId id="494" r:id="rId21"/>
    <p:sldId id="495" r:id="rId22"/>
    <p:sldId id="444" r:id="rId23"/>
    <p:sldId id="446" r:id="rId24"/>
    <p:sldId id="705" r:id="rId25"/>
    <p:sldId id="457" r:id="rId26"/>
    <p:sldId id="706" r:id="rId27"/>
    <p:sldId id="458" r:id="rId28"/>
    <p:sldId id="459" r:id="rId29"/>
    <p:sldId id="460" r:id="rId30"/>
    <p:sldId id="461" r:id="rId31"/>
    <p:sldId id="462" r:id="rId32"/>
    <p:sldId id="517" r:id="rId33"/>
    <p:sldId id="519" r:id="rId34"/>
    <p:sldId id="521" r:id="rId35"/>
    <p:sldId id="707" r:id="rId36"/>
    <p:sldId id="708" r:id="rId37"/>
    <p:sldId id="709" r:id="rId38"/>
    <p:sldId id="710" r:id="rId39"/>
    <p:sldId id="711" r:id="rId40"/>
    <p:sldId id="712" r:id="rId41"/>
    <p:sldId id="713" r:id="rId42"/>
    <p:sldId id="714" r:id="rId43"/>
    <p:sldId id="716" r:id="rId44"/>
    <p:sldId id="741" r:id="rId45"/>
    <p:sldId id="742" r:id="rId46"/>
  </p:sldIdLst>
  <p:sldSz cx="9144000" cy="6858000" type="screen4x3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34594"/>
    <a:srgbClr val="019BAB"/>
    <a:srgbClr val="D9D9D9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84" y="-252"/>
      </p:cViewPr>
      <p:guideLst>
        <p:guide orient="horz" pos="2122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0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更多模板请关注：</a:t>
            </a:r>
            <a:r>
              <a:rPr lang="en-US" altLang="zh-CN" dirty="0" err="1"/>
              <a:t>xxxxxx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II</a:t>
            </a:r>
            <a:r>
              <a:rPr lang="zh-CN" altLang="en-US"/>
              <a:t>型呼衰，是肺泡通气不足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0722" name="文本占位符 2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/>
            <a:r>
              <a:rPr lang="zh-CN" altLang="en-US"/>
              <a:t>物体的分子不需外力，而靠自己（分子）的运动，向另外地方移动或进入另一物体内的现象称弥散或扩散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1919F-01AF-46C7-8CD3-504339242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557" y="597535"/>
            <a:ext cx="8229838" cy="50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5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11788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9" y="1600201"/>
            <a:ext cx="5411787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49" y="273051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680056" y="267494"/>
            <a:ext cx="4421802" cy="330507"/>
          </a:xfrm>
          <a:prstGeom prst="rect">
            <a:avLst/>
          </a:prstGeom>
        </p:spPr>
        <p:txBody>
          <a:bodyPr vert="horz" lIns="51421" tIns="25710" rIns="51421" bIns="25710" rtlCol="0" anchor="ctr">
            <a:noAutofit/>
          </a:bodyPr>
          <a:lstStyle>
            <a:lvl1pPr algn="l">
              <a:defRPr lang="zh-CN" altLang="en-US" sz="20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sz="1500" dirty="0" smtClean="0"/>
              <a:t>单击此处编辑母版标题样式</a:t>
            </a:r>
            <a:endParaRPr lang="zh-CN" altLang="en-US" sz="1500" dirty="0"/>
          </a:p>
        </p:txBody>
      </p:sp>
      <p:sp>
        <p:nvSpPr>
          <p:cNvPr id="13" name="矩形 12"/>
          <p:cNvSpPr/>
          <p:nvPr/>
        </p:nvSpPr>
        <p:spPr>
          <a:xfrm>
            <a:off x="404559" y="324747"/>
            <a:ext cx="26993" cy="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15"/>
          <p:cNvSpPr/>
          <p:nvPr/>
        </p:nvSpPr>
        <p:spPr>
          <a:xfrm>
            <a:off x="458551" y="324735"/>
            <a:ext cx="161976" cy="216024"/>
          </a:xfrm>
          <a:custGeom>
            <a:avLst/>
            <a:gdLst/>
            <a:ahLst/>
            <a:cxnLst/>
            <a:rect l="l" t="t" r="r" b="b"/>
            <a:pathLst>
              <a:path w="216024" h="216024">
                <a:moveTo>
                  <a:pt x="0" y="0"/>
                </a:moveTo>
                <a:lnTo>
                  <a:pt x="129615" y="0"/>
                </a:lnTo>
                <a:lnTo>
                  <a:pt x="216024" y="108012"/>
                </a:lnTo>
                <a:lnTo>
                  <a:pt x="129615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350567" y="324747"/>
            <a:ext cx="26993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矩形 18"/>
          <p:cNvSpPr/>
          <p:nvPr/>
        </p:nvSpPr>
        <p:spPr>
          <a:xfrm>
            <a:off x="296575" y="324747"/>
            <a:ext cx="26993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375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8037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38" tIns="45719" rIns="91438" bIns="45719"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cover/>
  </p:transition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3241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0994" y="135763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fld id="{472B2DED-A951-47FE-B6BB-60A6F72D23B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fld id="{A8BF1066-5FB3-4C05-A396-445A60946879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76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pic>
        <p:nvPicPr>
          <p:cNvPr id="19" name="图片 18" descr="微信图片_20190628102927"/>
          <p:cNvPicPr>
            <a:picLocks noChangeAspect="1"/>
          </p:cNvPicPr>
          <p:nvPr/>
        </p:nvPicPr>
        <p:blipFill>
          <a:blip r:embed="rId13"/>
          <a:srcRect l="18412"/>
          <a:stretch>
            <a:fillRect/>
          </a:stretch>
        </p:blipFill>
        <p:spPr>
          <a:xfrm>
            <a:off x="6553398" y="295275"/>
            <a:ext cx="1742145" cy="57086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0" y="6397625"/>
            <a:ext cx="9144952" cy="414020"/>
          </a:xfrm>
          <a:prstGeom prst="rect">
            <a:avLst/>
          </a:prstGeom>
          <a:gradFill flip="none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9000">
                <a:srgbClr val="CDDFF1"/>
              </a:gs>
              <a:gs pos="99000">
                <a:srgbClr val="CCDCF0"/>
              </a:gs>
              <a:gs pos="98000">
                <a:srgbClr val="C9D6ED"/>
              </a:gs>
              <a:gs pos="96000">
                <a:srgbClr val="C3CBE8"/>
              </a:gs>
              <a:gs pos="93000">
                <a:srgbClr val="B7B5DE"/>
              </a:gs>
              <a:gs pos="58000">
                <a:srgbClr val="9F89C9"/>
              </a:gs>
              <a:gs pos="75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contourW="12700">
            <a:contourClr>
              <a:srgbClr val="92D050"/>
            </a:contourClr>
          </a:sp3d>
        </p:spPr>
        <p:txBody>
          <a:bodyPr wrap="square" rtlCol="0">
            <a:spAutoFit/>
          </a:bodyPr>
          <a:p>
            <a:pPr algn="ctr"/>
            <a:r>
              <a:rPr lang="zh-CN" altLang="en-US" sz="2100" noProof="1">
                <a:latin typeface="汉仪楷体繁" panose="02010600000101010101" charset="-122"/>
                <a:ea typeface="汉仪楷体繁" panose="02010600000101010101" charset="-122"/>
                <a:cs typeface="汉仪楷体繁" panose="02010600000101010101" charset="-122"/>
              </a:rPr>
              <a:t>仁爱       慎独      严谨       精致</a:t>
            </a:r>
            <a:endParaRPr lang="zh-CN" altLang="en-US" sz="2100" noProof="1">
              <a:latin typeface="汉仪楷体繁" panose="02010600000101010101" charset="-122"/>
              <a:ea typeface="汉仪楷体繁" panose="02010600000101010101" charset="-122"/>
              <a:cs typeface="汉仪楷体繁" panose="02010600000101010101" charset="-122"/>
            </a:endParaRPr>
          </a:p>
        </p:txBody>
      </p:sp>
      <p:pic>
        <p:nvPicPr>
          <p:cNvPr id="7" name="图片 6" descr="护理学院院徽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2730" y="-96520"/>
            <a:ext cx="1445519" cy="1355090"/>
          </a:xfrm>
          <a:prstGeom prst="rect">
            <a:avLst/>
          </a:prstGeom>
        </p:spPr>
      </p:pic>
      <p:cxnSp>
        <p:nvCxnSpPr>
          <p:cNvPr id="16" name="直接连接符 15"/>
          <p:cNvCxnSpPr/>
          <p:nvPr userDrawn="1"/>
        </p:nvCxnSpPr>
        <p:spPr>
          <a:xfrm>
            <a:off x="107504" y="832152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1pPr>
      <a:lvl2pPr marL="556895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154241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188531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8.png"/><Relationship Id="rId3" Type="http://schemas.openxmlformats.org/officeDocument/2006/relationships/tags" Target="../tags/tag3.xml"/><Relationship Id="rId2" Type="http://schemas.microsoft.com/office/2007/relationships/media" Target="file:///D:\2020-2021-1&#35838;&#20214;\2020-2021-1&#20869;&#25252;PPT\&#21161;&#20135;&#19987;&#31185;\&#21628;&#21560;&#34928;&#31469;\&#28526;&#24335;&#21628;&#21560;.mp4" TargetMode="External"/><Relationship Id="rId1" Type="http://schemas.openxmlformats.org/officeDocument/2006/relationships/video" Target="file:///D:\2020-2021-1&#35838;&#20214;\2020-2021-1&#20869;&#25252;PPT\&#21161;&#20135;&#19987;&#31185;\&#21628;&#21560;&#34928;&#31469;\&#28526;&#24335;&#21628;&#21560;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7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.xml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6.xml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1" Type="http://schemas.openxmlformats.org/officeDocument/2006/relationships/slideLayout" Target="../slideLayouts/slideLayout17.xml"/><Relationship Id="rId20" Type="http://schemas.openxmlformats.org/officeDocument/2006/relationships/tags" Target="../tags/tag25.xml"/><Relationship Id="rId2" Type="http://schemas.openxmlformats.org/officeDocument/2006/relationships/tags" Target="../tags/tag8.xml"/><Relationship Id="rId19" Type="http://schemas.openxmlformats.org/officeDocument/2006/relationships/image" Target="../media/image25.png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6.xml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7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9.xml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0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33.xml"/><Relationship Id="rId4" Type="http://schemas.openxmlformats.org/officeDocument/2006/relationships/image" Target="../media/image35.jpeg"/><Relationship Id="rId3" Type="http://schemas.openxmlformats.org/officeDocument/2006/relationships/tags" Target="../tags/tag32.xml"/><Relationship Id="rId2" Type="http://schemas.openxmlformats.org/officeDocument/2006/relationships/image" Target="../media/image34.jpeg"/><Relationship Id="rId1" Type="http://schemas.openxmlformats.org/officeDocument/2006/relationships/tags" Target="../tags/tag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4.xml"/><Relationship Id="rId1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5.xml"/><Relationship Id="rId1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6.xml"/><Relationship Id="rId1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7.xml"/><Relationship Id="rId1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8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0.xml"/><Relationship Id="rId1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椭圆 92"/>
          <p:cNvSpPr/>
          <p:nvPr/>
        </p:nvSpPr>
        <p:spPr>
          <a:xfrm flipH="1">
            <a:off x="7678839" y="1146408"/>
            <a:ext cx="275632" cy="27563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512812" y="1974276"/>
            <a:ext cx="564888" cy="56489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1526282" y="1308254"/>
            <a:ext cx="275632" cy="27563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 flipH="1">
            <a:off x="4487145" y="1136027"/>
            <a:ext cx="275632" cy="27563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 flipH="1">
            <a:off x="1685141" y="2959547"/>
            <a:ext cx="381823" cy="38182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 flipH="1">
            <a:off x="6268504" y="1146408"/>
            <a:ext cx="275632" cy="27563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l">
              <a:buClrTx/>
              <a:buSzTx/>
              <a:buFontTx/>
            </a:pP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91665" y="1557020"/>
            <a:ext cx="5720715" cy="1521460"/>
            <a:chOff x="1698" y="2338"/>
            <a:chExt cx="9372" cy="2625"/>
          </a:xfrm>
        </p:grpSpPr>
        <p:grpSp>
          <p:nvGrpSpPr>
            <p:cNvPr id="40" name="组合 39"/>
            <p:cNvGrpSpPr/>
            <p:nvPr/>
          </p:nvGrpSpPr>
          <p:grpSpPr>
            <a:xfrm>
              <a:off x="8494" y="2387"/>
              <a:ext cx="2577" cy="2577"/>
              <a:chOff x="3272300" y="1707146"/>
              <a:chExt cx="1636365" cy="1636365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3272300" y="1707146"/>
                <a:ext cx="1636365" cy="1636365"/>
                <a:chOff x="1705099" y="2564904"/>
                <a:chExt cx="1800200" cy="1800200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842130" y="2687265"/>
                  <a:ext cx="1503784" cy="1503784"/>
                </a:xfrm>
                <a:prstGeom prst="ellipse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2" name="TextBox 51"/>
              <p:cNvSpPr txBox="1"/>
              <p:nvPr/>
            </p:nvSpPr>
            <p:spPr>
              <a:xfrm>
                <a:off x="3492876" y="1887104"/>
                <a:ext cx="1174892" cy="1212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ClrTx/>
                  <a:buSzTx/>
                  <a:buFontTx/>
                </a:pPr>
                <a:r>
                  <a:rPr lang="zh-CN" altLang="en-US" sz="66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pitchFamily="34" charset="-122"/>
                  </a:rPr>
                  <a:t>竭</a:t>
                </a:r>
                <a:endParaRPr lang="zh-CN" altLang="en-US" sz="66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270" y="2338"/>
              <a:ext cx="2577" cy="2577"/>
              <a:chOff x="3272300" y="1707146"/>
              <a:chExt cx="1636365" cy="1636365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3272300" y="1707146"/>
                <a:ext cx="1636365" cy="1636365"/>
                <a:chOff x="1705099" y="2564904"/>
                <a:chExt cx="1800200" cy="1800200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>
                  <a:off x="1842130" y="2687265"/>
                  <a:ext cx="1503784" cy="1503784"/>
                </a:xfrm>
                <a:prstGeom prst="ellipse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" name="TextBox 51"/>
              <p:cNvSpPr txBox="1"/>
              <p:nvPr/>
            </p:nvSpPr>
            <p:spPr>
              <a:xfrm>
                <a:off x="3492876" y="1887104"/>
                <a:ext cx="1174892" cy="1212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ClrTx/>
                  <a:buSzTx/>
                  <a:buFontTx/>
                </a:pPr>
                <a:r>
                  <a:rPr lang="zh-CN" altLang="en-US" sz="66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pitchFamily="34" charset="-122"/>
                  </a:rPr>
                  <a:t>衰</a:t>
                </a:r>
                <a:endParaRPr lang="zh-CN" altLang="en-US" sz="66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956" y="2375"/>
              <a:ext cx="2577" cy="2577"/>
              <a:chOff x="3272300" y="1707146"/>
              <a:chExt cx="1636365" cy="163636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3272300" y="1707146"/>
                <a:ext cx="1636365" cy="1636365"/>
                <a:chOff x="1705099" y="2564904"/>
                <a:chExt cx="1800200" cy="1800200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1842130" y="2687265"/>
                  <a:ext cx="1503784" cy="1503784"/>
                </a:xfrm>
                <a:prstGeom prst="ellipse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0" name="TextBox 51"/>
              <p:cNvSpPr txBox="1"/>
              <p:nvPr/>
            </p:nvSpPr>
            <p:spPr>
              <a:xfrm>
                <a:off x="3492876" y="1887104"/>
                <a:ext cx="1174892" cy="1212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ClrTx/>
                  <a:buSzTx/>
                  <a:buFontTx/>
                </a:pPr>
                <a:r>
                  <a:rPr lang="zh-CN" altLang="en-US" sz="66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pitchFamily="34" charset="-122"/>
                  </a:rPr>
                  <a:t>吸</a:t>
                </a:r>
                <a:endParaRPr lang="zh-CN" altLang="en-US" sz="66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698" y="2339"/>
              <a:ext cx="2577" cy="2577"/>
              <a:chOff x="3272300" y="1707146"/>
              <a:chExt cx="1636365" cy="1636365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3272300" y="1707146"/>
                <a:ext cx="1636365" cy="1636365"/>
                <a:chOff x="1705099" y="2564904"/>
                <a:chExt cx="1800200" cy="1800200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1705099" y="2564904"/>
                  <a:ext cx="1800200" cy="18002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1842130" y="2687265"/>
                  <a:ext cx="1503784" cy="1503784"/>
                </a:xfrm>
                <a:prstGeom prst="ellipse">
                  <a:avLst/>
                </a:prstGeom>
                <a:blipFill>
                  <a:blip r:embed="rId1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5" name="TextBox 51"/>
              <p:cNvSpPr txBox="1"/>
              <p:nvPr/>
            </p:nvSpPr>
            <p:spPr>
              <a:xfrm>
                <a:off x="3492876" y="1887104"/>
                <a:ext cx="1174892" cy="1212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66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pitchFamily="34" charset="-122"/>
                  </a:rPr>
                  <a:t>呼</a:t>
                </a:r>
                <a:endParaRPr lang="zh-CN" altLang="en-US" sz="66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99" name="圆角矩形 98"/>
          <p:cNvSpPr/>
          <p:nvPr/>
        </p:nvSpPr>
        <p:spPr>
          <a:xfrm>
            <a:off x="1475939" y="3645142"/>
            <a:ext cx="7253033" cy="672075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1219200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0" name="TextBox 25"/>
          <p:cNvSpPr txBox="1"/>
          <p:nvPr/>
        </p:nvSpPr>
        <p:spPr>
          <a:xfrm>
            <a:off x="2852553" y="3699090"/>
            <a:ext cx="4826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defTabSz="1219200"/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护理学院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/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临床护理教研室</a:t>
            </a:r>
            <a:endParaRPr lang="zh-CN" alt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1448083" y="3566491"/>
            <a:ext cx="960105" cy="76615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" name="圆角矩形 101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219200"/>
              <a:endPara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3" name="圆角矩形 102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defTabSz="1219200"/>
              <a:endPara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04" name="TextBox 22"/>
          <p:cNvSpPr txBox="1"/>
          <p:nvPr/>
        </p:nvSpPr>
        <p:spPr>
          <a:xfrm>
            <a:off x="1979930" y="4504690"/>
            <a:ext cx="5318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charset="-122"/>
                <a:sym typeface="+mn-ea"/>
              </a:rPr>
              <a:t>适用对象：护理学专业本科</a:t>
            </a:r>
            <a:endParaRPr lang="zh-CN" altLang="en-US" sz="28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cs typeface="楷体" panose="02010609060101010101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8691E-6 L 0.575 -4.7869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内容占位符 4" descr="未标题-1副本.jpg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1456690"/>
            <a:ext cx="1645285" cy="4429760"/>
          </a:xfrm>
        </p:spPr>
      </p:pic>
      <p:grpSp>
        <p:nvGrpSpPr>
          <p:cNvPr id="26627" name="组合 14338"/>
          <p:cNvGrpSpPr/>
          <p:nvPr/>
        </p:nvGrpSpPr>
        <p:grpSpPr>
          <a:xfrm>
            <a:off x="1257300" y="5029200"/>
            <a:ext cx="457200" cy="685800"/>
            <a:chOff x="0" y="0"/>
            <a:chExt cx="537" cy="327"/>
          </a:xfrm>
        </p:grpSpPr>
        <p:pic>
          <p:nvPicPr>
            <p:cNvPr id="26628" name="TextBox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37" cy="3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29" name="文本框 14340"/>
            <p:cNvSpPr txBox="1"/>
            <p:nvPr/>
          </p:nvSpPr>
          <p:spPr>
            <a:xfrm>
              <a:off x="69" y="48"/>
              <a:ext cx="405" cy="2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sz="1350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组织</a:t>
              </a:r>
              <a:endParaRPr lang="zh-CN" altLang="en-US" sz="135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630" name="TextBox 6"/>
          <p:cNvSpPr txBox="1"/>
          <p:nvPr/>
        </p:nvSpPr>
        <p:spPr>
          <a:xfrm>
            <a:off x="1428750" y="1371600"/>
            <a:ext cx="347663" cy="506730"/>
          </a:xfrm>
          <a:prstGeom prst="rect">
            <a:avLst/>
          </a:prstGeom>
          <a:gradFill rotWithShape="1">
            <a:gsLst>
              <a:gs pos="0">
                <a:srgbClr val="BCBCBC">
                  <a:alpha val="100000"/>
                </a:srgbClr>
              </a:gs>
              <a:gs pos="35001">
                <a:srgbClr val="D0D0D0">
                  <a:alpha val="100000"/>
                </a:srgbClr>
              </a:gs>
              <a:gs pos="100000">
                <a:srgbClr val="EDEDED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anchor="t">
            <a:spAutoFit/>
          </a:bodyPr>
          <a:p>
            <a:pPr eaLnBrk="0" hangingPunct="0"/>
            <a:r>
              <a:rPr lang="zh-CN" altLang="en-US" sz="135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中枢</a:t>
            </a:r>
            <a:endParaRPr lang="zh-CN" altLang="en-US" sz="135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6631" name="组合 14342"/>
          <p:cNvGrpSpPr/>
          <p:nvPr/>
        </p:nvGrpSpPr>
        <p:grpSpPr>
          <a:xfrm>
            <a:off x="1257300" y="2343150"/>
            <a:ext cx="464344" cy="383381"/>
            <a:chOff x="0" y="0"/>
            <a:chExt cx="395" cy="322"/>
          </a:xfrm>
        </p:grpSpPr>
        <p:pic>
          <p:nvPicPr>
            <p:cNvPr id="26632" name="TextBox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95" cy="3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3" name="文本框 14344"/>
            <p:cNvSpPr txBox="1"/>
            <p:nvPr/>
          </p:nvSpPr>
          <p:spPr>
            <a:xfrm>
              <a:off x="69" y="45"/>
              <a:ext cx="243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sz="1350" dirty="0">
                  <a:solidFill>
                    <a:srgbClr val="FFFF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肺</a:t>
              </a:r>
              <a:endParaRPr lang="zh-CN" altLang="en-US" sz="135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634" name="椭圆 10"/>
          <p:cNvSpPr/>
          <p:nvPr/>
        </p:nvSpPr>
        <p:spPr>
          <a:xfrm>
            <a:off x="5486400" y="2343150"/>
            <a:ext cx="1768079" cy="59055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r>
              <a:rPr lang="zh-CN" altLang="en-US" sz="15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外呼吸</a:t>
            </a:r>
            <a:endParaRPr lang="zh-CN" altLang="en-US" sz="15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6635" name="右大括号 8"/>
          <p:cNvSpPr/>
          <p:nvPr/>
        </p:nvSpPr>
        <p:spPr>
          <a:xfrm>
            <a:off x="3314700" y="2171700"/>
            <a:ext cx="214313" cy="535781"/>
          </a:xfrm>
          <a:prstGeom prst="rightBrace">
            <a:avLst>
              <a:gd name="adj1" fmla="val 8217"/>
              <a:gd name="adj2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p>
            <a:pPr eaLnBrk="0" hangingPunct="0"/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6" name="右大括号 9"/>
          <p:cNvSpPr/>
          <p:nvPr/>
        </p:nvSpPr>
        <p:spPr>
          <a:xfrm>
            <a:off x="3314700" y="5486400"/>
            <a:ext cx="214313" cy="375047"/>
          </a:xfrm>
          <a:prstGeom prst="rightBrace">
            <a:avLst>
              <a:gd name="adj1" fmla="val 8255"/>
              <a:gd name="adj2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p>
            <a:pPr eaLnBrk="0" hangingPunct="0"/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7" name="椭圆 11"/>
          <p:cNvSpPr/>
          <p:nvPr/>
        </p:nvSpPr>
        <p:spPr>
          <a:xfrm>
            <a:off x="5543550" y="5143500"/>
            <a:ext cx="1821656" cy="58936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r>
              <a:rPr lang="zh-CN" altLang="en-US" sz="15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内呼吸</a:t>
            </a:r>
            <a:endParaRPr lang="zh-CN" altLang="en-US" sz="15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6638" name="圆角矩形 12"/>
          <p:cNvSpPr/>
          <p:nvPr/>
        </p:nvSpPr>
        <p:spPr>
          <a:xfrm>
            <a:off x="3661172" y="2250281"/>
            <a:ext cx="964406" cy="3214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r>
              <a:rPr lang="zh-CN" altLang="en-US" sz="15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肺通气</a:t>
            </a:r>
            <a:endParaRPr lang="zh-CN" altLang="en-US" sz="15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6639" name="圆角矩形 13"/>
          <p:cNvSpPr/>
          <p:nvPr/>
        </p:nvSpPr>
        <p:spPr>
          <a:xfrm>
            <a:off x="3661172" y="2786063"/>
            <a:ext cx="964406" cy="3214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r>
              <a:rPr lang="zh-CN" altLang="en-US" sz="15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肺换气</a:t>
            </a:r>
            <a:endParaRPr lang="zh-CN" altLang="en-US" sz="15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6640" name="圆角矩形 14"/>
          <p:cNvSpPr/>
          <p:nvPr/>
        </p:nvSpPr>
        <p:spPr>
          <a:xfrm>
            <a:off x="3714750" y="5036344"/>
            <a:ext cx="1285875" cy="3214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r>
              <a:rPr lang="zh-CN" altLang="en-US" sz="15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组织换气</a:t>
            </a:r>
            <a:endParaRPr lang="zh-CN" altLang="en-US" sz="15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6641" name="圆角矩形 15"/>
          <p:cNvSpPr/>
          <p:nvPr/>
        </p:nvSpPr>
        <p:spPr>
          <a:xfrm>
            <a:off x="3714750" y="5466160"/>
            <a:ext cx="1485900" cy="32146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r>
              <a:rPr lang="zh-CN" altLang="en-US" sz="15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组织的氧利用</a:t>
            </a:r>
            <a:endParaRPr lang="zh-CN" altLang="en-US" sz="15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26642" name="直接箭头连接符 17"/>
          <p:cNvCxnSpPr>
            <a:stCxn id="26638" idx="3"/>
            <a:endCxn id="26646" idx="2"/>
          </p:cNvCxnSpPr>
          <p:nvPr/>
        </p:nvCxnSpPr>
        <p:spPr>
          <a:xfrm>
            <a:off x="4625579" y="2411016"/>
            <a:ext cx="1120378" cy="19050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6643" name="直接箭头连接符 19"/>
          <p:cNvCxnSpPr>
            <a:stCxn id="26639" idx="3"/>
            <a:endCxn id="26646" idx="2"/>
          </p:cNvCxnSpPr>
          <p:nvPr/>
        </p:nvCxnSpPr>
        <p:spPr>
          <a:xfrm flipV="1">
            <a:off x="4625579" y="2430066"/>
            <a:ext cx="1120378" cy="516731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6644" name="直接箭头连接符 21"/>
          <p:cNvCxnSpPr>
            <a:stCxn id="26639" idx="3"/>
            <a:endCxn id="26646" idx="2"/>
          </p:cNvCxnSpPr>
          <p:nvPr/>
        </p:nvCxnSpPr>
        <p:spPr>
          <a:xfrm>
            <a:off x="5029200" y="5257800"/>
            <a:ext cx="486966" cy="175022"/>
          </a:xfrm>
          <a:prstGeom prst="straightConnector1">
            <a:avLst/>
          </a:prstGeom>
          <a:ln w="9525" cap="flat" cmpd="sng">
            <a:solidFill>
              <a:srgbClr val="9494C9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6645" name="直接箭头连接符 23"/>
          <p:cNvCxnSpPr>
            <a:stCxn id="26641" idx="3"/>
            <a:endCxn id="26637" idx="3"/>
          </p:cNvCxnSpPr>
          <p:nvPr/>
        </p:nvCxnSpPr>
        <p:spPr>
          <a:xfrm flipV="1">
            <a:off x="5200650" y="5438775"/>
            <a:ext cx="342900" cy="188119"/>
          </a:xfrm>
          <a:prstGeom prst="straightConnector1">
            <a:avLst/>
          </a:prstGeom>
          <a:ln w="9525" cap="flat" cmpd="sng">
            <a:solidFill>
              <a:srgbClr val="9494C9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6646" name="椭圆 31"/>
          <p:cNvSpPr/>
          <p:nvPr/>
        </p:nvSpPr>
        <p:spPr>
          <a:xfrm>
            <a:off x="5486400" y="2343150"/>
            <a:ext cx="1768079" cy="59055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59" name="下箭头 32"/>
          <p:cNvSpPr/>
          <p:nvPr/>
        </p:nvSpPr>
        <p:spPr>
          <a:xfrm rot="10680000">
            <a:off x="6172200" y="3028950"/>
            <a:ext cx="428625" cy="26789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anchor="t"/>
          <a:p>
            <a:pPr eaLnBrk="0" hangingPunct="0"/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8" name="右大括号 40"/>
          <p:cNvSpPr/>
          <p:nvPr/>
        </p:nvSpPr>
        <p:spPr>
          <a:xfrm>
            <a:off x="3314700" y="3486150"/>
            <a:ext cx="214313" cy="1285875"/>
          </a:xfrm>
          <a:prstGeom prst="rightBrace">
            <a:avLst>
              <a:gd name="adj1" fmla="val 8250"/>
              <a:gd name="adj2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p>
            <a:pPr eaLnBrk="0" hangingPunct="0"/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9" name="椭圆 41"/>
          <p:cNvSpPr/>
          <p:nvPr/>
        </p:nvSpPr>
        <p:spPr>
          <a:xfrm>
            <a:off x="3600450" y="3829050"/>
            <a:ext cx="1821656" cy="589360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r>
              <a:rPr lang="zh-CN" altLang="en-US" sz="15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气体在血液中运输</a:t>
            </a:r>
            <a:endParaRPr lang="zh-CN" altLang="en-US" sz="15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6650" name="右大括号 46"/>
          <p:cNvSpPr/>
          <p:nvPr/>
        </p:nvSpPr>
        <p:spPr>
          <a:xfrm>
            <a:off x="3314700" y="2743200"/>
            <a:ext cx="214313" cy="428625"/>
          </a:xfrm>
          <a:prstGeom prst="rightBrace">
            <a:avLst>
              <a:gd name="adj1" fmla="val 8250"/>
              <a:gd name="adj2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p>
            <a:pPr eaLnBrk="0" hangingPunct="0"/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51" name="右大括号 53"/>
          <p:cNvSpPr/>
          <p:nvPr/>
        </p:nvSpPr>
        <p:spPr>
          <a:xfrm>
            <a:off x="3314700" y="5029200"/>
            <a:ext cx="214313" cy="375047"/>
          </a:xfrm>
          <a:prstGeom prst="rightBrace">
            <a:avLst>
              <a:gd name="adj1" fmla="val 8255"/>
              <a:gd name="adj2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p>
            <a:pPr eaLnBrk="0" hangingPunct="0"/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52" name="文本框 14363"/>
          <p:cNvSpPr txBox="1"/>
          <p:nvPr/>
        </p:nvSpPr>
        <p:spPr>
          <a:xfrm>
            <a:off x="3428365" y="1466215"/>
            <a:ext cx="5092700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完整的呼吸过程：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内呼吸、外呼吸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65" name="TextBox 30"/>
          <p:cNvSpPr txBox="1"/>
          <p:nvPr/>
        </p:nvSpPr>
        <p:spPr>
          <a:xfrm>
            <a:off x="5715000" y="3371850"/>
            <a:ext cx="19665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呼吸衰竭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3" name="矩形 8193"/>
          <p:cNvSpPr>
            <a:spLocks noChangeArrowheads="1"/>
          </p:cNvSpPr>
          <p:nvPr/>
        </p:nvSpPr>
        <p:spPr bwMode="auto">
          <a:xfrm>
            <a:off x="2132871" y="213013"/>
            <a:ext cx="465013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（一）病因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</p:cSld>
  <p:clrMapOvr>
    <a:masterClrMapping/>
  </p:clrMapOvr>
  <p:transition advTm="126703"/>
  <p:timing>
    <p:tnLst>
      <p:par>
        <p:cTn id="1" dur="indefinite" restart="never" nodeType="tmRoot"/>
      </p:par>
    </p:tnLst>
    <p:bldLst>
      <p:bldP spid="14359" grpId="0" bldLvl="0" animBg="1"/>
      <p:bldP spid="143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1536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p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肺通气</a:t>
            </a:r>
            <a:b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肺换气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1" name="内容占位符 15362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3455670" y="1765300"/>
            <a:ext cx="5688330" cy="3940810"/>
          </a:xfrm>
        </p:spPr>
      </p:pic>
      <p:sp>
        <p:nvSpPr>
          <p:cNvPr id="18433" name="矩形 8193"/>
          <p:cNvSpPr>
            <a:spLocks noChangeArrowheads="1"/>
          </p:cNvSpPr>
          <p:nvPr/>
        </p:nvSpPr>
        <p:spPr bwMode="auto">
          <a:xfrm>
            <a:off x="2411636" y="189518"/>
            <a:ext cx="465013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（一）病因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cover/>
  </p:transition>
  <p:timing>
    <p:tnLst>
      <p:par>
        <p:cTn id="1" dur="indefinite" restart="never" nodeType="tmRoot"/>
      </p:par>
    </p:tnLst>
    <p:bldLst>
      <p:bldP spid="276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4210" name="内容占位符 94209"/>
          <p:cNvSpPr>
            <a:spLocks noGrp="1"/>
          </p:cNvSpPr>
          <p:nvPr>
            <p:ph sz="half" idx="1"/>
          </p:nvPr>
        </p:nvSpPr>
        <p:spPr/>
        <p:txBody>
          <a:bodyPr anchor="t">
            <a:normAutofit lnSpcReduction="10000"/>
          </a:bodyPr>
          <a:p>
            <a:pPr fontAlgn="base">
              <a:lnSpc>
                <a:spcPct val="175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800" b="1" strike="noStrike" noProof="1" dirty="0">
                <a:solidFill>
                  <a:schemeClr val="tx1"/>
                </a:solidFill>
                <a:latin typeface="Times New Roman" panose="02020603050405020304" pitchFamily="18" charset="0"/>
                <a:cs typeface="微软雅黑" panose="020B0503020204020204" pitchFamily="34" charset="-122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气道阻塞性病变：</a:t>
            </a:r>
            <a:r>
              <a:rPr lang="en-US" altLang="zh-CN" sz="2800" b="1" dirty="0"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COPD</a:t>
            </a:r>
            <a:r>
              <a:rPr lang="zh-CN" altLang="en-US" sz="2800" b="1" dirty="0"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、重症哮喘</a:t>
            </a:r>
            <a:endParaRPr lang="zh-CN" altLang="en-US" sz="2800" b="1" dirty="0">
              <a:latin typeface="Times New Roman" panose="02020603050405020304" pitchFamily="18" charset="0"/>
              <a:cs typeface="微软雅黑" panose="020B0503020204020204" pitchFamily="34" charset="-122"/>
              <a:sym typeface="+mn-ea"/>
            </a:endParaRPr>
          </a:p>
          <a:p>
            <a:pPr fontAlgn="base">
              <a:lnSpc>
                <a:spcPct val="175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sz="2800" b="1" strike="noStrike" noProof="1" dirty="0">
                <a:solidFill>
                  <a:schemeClr val="tx1"/>
                </a:solidFill>
                <a:latin typeface="Times New Roman" panose="02020603050405020304" pitchFamily="18" charset="0"/>
                <a:cs typeface="微软雅黑" panose="020B0503020204020204" pitchFamily="34" charset="-122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肺组织病变</a:t>
            </a:r>
            <a:endParaRPr lang="zh-CN" altLang="en-US" sz="2800" b="1" dirty="0">
              <a:latin typeface="Times New Roman" panose="02020603050405020304" pitchFamily="18" charset="0"/>
              <a:cs typeface="微软雅黑" panose="020B0503020204020204" pitchFamily="34" charset="-122"/>
              <a:sym typeface="+mn-ea"/>
            </a:endParaRPr>
          </a:p>
          <a:p>
            <a:pPr marL="0" indent="0" fontAlgn="base">
              <a:lnSpc>
                <a:spcPct val="175000"/>
              </a:lnSpc>
              <a:buClr>
                <a:srgbClr val="FF0000"/>
              </a:buClr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肺气肿、肺水肿、严重肺炎</a:t>
            </a:r>
            <a:endParaRPr lang="zh-CN" altLang="en-US" sz="2800" b="1" strike="noStrike" noProof="1" dirty="0">
              <a:solidFill>
                <a:schemeClr val="tx1"/>
              </a:solidFill>
              <a:latin typeface="Times New Roman" panose="02020603050405020304" pitchFamily="18" charset="0"/>
              <a:cs typeface="微软雅黑" panose="020B0503020204020204" pitchFamily="34" charset="-122"/>
            </a:endParaRPr>
          </a:p>
          <a:p>
            <a:pPr fontAlgn="base">
              <a:lnSpc>
                <a:spcPct val="175000"/>
              </a:lnSpc>
              <a:spcBef>
                <a:spcPct val="0"/>
              </a:spcBef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sz="2800" b="1" strike="noStrike" noProof="1" dirty="0">
                <a:solidFill>
                  <a:schemeClr val="tx1"/>
                </a:solidFill>
                <a:latin typeface="Times New Roman" panose="02020603050405020304" pitchFamily="18" charset="0"/>
                <a:cs typeface="微软雅黑" panose="020B0503020204020204" pitchFamily="34" charset="-122"/>
              </a:rPr>
              <a:t>3. </a:t>
            </a:r>
            <a:r>
              <a:rPr lang="zh-CN" altLang="en-US" sz="2800" b="1" strike="noStrike" noProof="1" dirty="0">
                <a:solidFill>
                  <a:schemeClr val="tx1"/>
                </a:solidFill>
                <a:latin typeface="Times New Roman" panose="02020603050405020304" pitchFamily="18" charset="0"/>
                <a:cs typeface="微软雅黑" panose="020B0503020204020204" pitchFamily="34" charset="-122"/>
              </a:rPr>
              <a:t>肺血管疾病：肺栓塞</a:t>
            </a:r>
            <a:endParaRPr lang="zh-CN" altLang="en-US" sz="2800" b="1" strike="noStrike" noProof="1" dirty="0">
              <a:solidFill>
                <a:schemeClr val="tx1"/>
              </a:solidFill>
              <a:latin typeface="Times New Roman" panose="02020603050405020304" pitchFamily="18" charset="0"/>
              <a:cs typeface="微软雅黑" panose="020B0503020204020204" pitchFamily="34" charset="-122"/>
            </a:endParaRPr>
          </a:p>
          <a:p>
            <a:pPr fontAlgn="base">
              <a:lnSpc>
                <a:spcPct val="175000"/>
              </a:lnSpc>
              <a:spcBef>
                <a:spcPct val="0"/>
              </a:spcBef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sz="2800" b="1" strike="noStrike" noProof="1" dirty="0">
                <a:solidFill>
                  <a:schemeClr val="tx1"/>
                </a:solidFill>
                <a:latin typeface="Times New Roman" panose="02020603050405020304" pitchFamily="18" charset="0"/>
                <a:cs typeface="微软雅黑" panose="020B0503020204020204" pitchFamily="34" charset="-122"/>
              </a:rPr>
              <a:t>4. </a:t>
            </a:r>
            <a:r>
              <a:rPr lang="zh-CN" altLang="en-US" sz="2800" b="1" strike="noStrike" noProof="1" dirty="0">
                <a:solidFill>
                  <a:schemeClr val="tx1"/>
                </a:solidFill>
                <a:latin typeface="Times New Roman" panose="02020603050405020304" pitchFamily="18" charset="0"/>
                <a:cs typeface="微软雅黑" panose="020B0503020204020204" pitchFamily="34" charset="-122"/>
              </a:rPr>
              <a:t>心脏疾病：缺血性心脏病</a:t>
            </a:r>
            <a:endParaRPr lang="zh-CN" altLang="en-US" sz="2800" b="1" strike="noStrike" noProof="1" dirty="0">
              <a:solidFill>
                <a:schemeClr val="tx1"/>
              </a:solidFill>
              <a:latin typeface="Times New Roman" panose="02020603050405020304" pitchFamily="18" charset="0"/>
              <a:cs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8675" name="椭圆 94210"/>
          <p:cNvSpPr/>
          <p:nvPr/>
        </p:nvSpPr>
        <p:spPr>
          <a:xfrm>
            <a:off x="2844404" y="1322785"/>
            <a:ext cx="1188244" cy="539353"/>
          </a:xfrm>
          <a:prstGeom prst="ellipse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圆角矩形 94213"/>
          <p:cNvSpPr/>
          <p:nvPr/>
        </p:nvSpPr>
        <p:spPr>
          <a:xfrm>
            <a:off x="3059906" y="1322785"/>
            <a:ext cx="1241822" cy="54054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7" name="矩形 94214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3" name="矩形 8193"/>
          <p:cNvSpPr>
            <a:spLocks noChangeArrowheads="1"/>
          </p:cNvSpPr>
          <p:nvPr/>
        </p:nvSpPr>
        <p:spPr bwMode="auto">
          <a:xfrm>
            <a:off x="2123346" y="189518"/>
            <a:ext cx="465013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（一）病因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5647055" y="2920365"/>
            <a:ext cx="3331210" cy="28841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2708910"/>
            <a:ext cx="3893820" cy="3372485"/>
          </a:xfrm>
          <a:prstGeom prst="rect">
            <a:avLst/>
          </a:prstGeom>
        </p:spPr>
      </p:pic>
      <p:sp>
        <p:nvSpPr>
          <p:cNvPr id="7" name="内容占位符 6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99682" name="内容占位符 199681"/>
          <p:cNvSpPr>
            <a:spLocks noGrp="1"/>
          </p:cNvSpPr>
          <p:nvPr>
            <p:ph sz="half" idx="1"/>
          </p:nvPr>
        </p:nvSpPr>
        <p:spPr/>
        <p:txBody>
          <a:bodyPr anchor="t"/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1. 肺泡通气不足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75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COPD</a:t>
            </a:r>
            <a:r>
              <a:rPr lang="zh-CN" altLang="en-US" sz="2400" b="1" dirty="0">
                <a:latin typeface="Times New Roman" panose="02020603050405020304" pitchFamily="18" charset="0"/>
              </a:rPr>
              <a:t>引起缺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和</a:t>
            </a:r>
            <a:r>
              <a:rPr lang="en-US" altLang="zh-CN" sz="2400" b="1" dirty="0"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潴留；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29699" name="椭圆 199682"/>
          <p:cNvSpPr/>
          <p:nvPr/>
        </p:nvSpPr>
        <p:spPr>
          <a:xfrm>
            <a:off x="2844404" y="1322785"/>
            <a:ext cx="1188244" cy="539353"/>
          </a:xfrm>
          <a:prstGeom prst="ellipse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0" name="矩形 199683"/>
          <p:cNvSpPr/>
          <p:nvPr/>
        </p:nvSpPr>
        <p:spPr>
          <a:xfrm>
            <a:off x="3869531" y="60007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1" name="圆角矩形 199684"/>
          <p:cNvSpPr/>
          <p:nvPr/>
        </p:nvSpPr>
        <p:spPr>
          <a:xfrm>
            <a:off x="3059906" y="1322785"/>
            <a:ext cx="1241822" cy="54054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2" name="矩形 199685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3" name="椭圆 199686"/>
          <p:cNvSpPr/>
          <p:nvPr/>
        </p:nvSpPr>
        <p:spPr>
          <a:xfrm>
            <a:off x="2303860" y="1214438"/>
            <a:ext cx="1835944" cy="756047"/>
          </a:xfrm>
          <a:prstGeom prst="ellipse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3" name="矩形 8193"/>
          <p:cNvSpPr>
            <a:spLocks noChangeArrowheads="1"/>
          </p:cNvSpPr>
          <p:nvPr/>
        </p:nvSpPr>
        <p:spPr bwMode="auto">
          <a:xfrm>
            <a:off x="2246536" y="174278"/>
            <a:ext cx="465013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（二）发病机制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  <p:bldLst>
      <p:bldP spid="19968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530" y="2434590"/>
            <a:ext cx="5943600" cy="2817495"/>
          </a:xfrm>
          <a:prstGeom prst="rect">
            <a:avLst/>
          </a:prstGeom>
        </p:spPr>
      </p:pic>
      <p:sp>
        <p:nvSpPr>
          <p:cNvPr id="18433" name="矩形 8193"/>
          <p:cNvSpPr>
            <a:spLocks noChangeArrowheads="1"/>
          </p:cNvSpPr>
          <p:nvPr/>
        </p:nvSpPr>
        <p:spPr bwMode="auto">
          <a:xfrm>
            <a:off x="2246536" y="189518"/>
            <a:ext cx="465013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（二）发病机制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9682" name="内容占位符 199681"/>
          <p:cNvSpPr>
            <a:spLocks noGrp="1"/>
          </p:cNvSpPr>
          <p:nvPr/>
        </p:nvSpPr>
        <p:spPr>
          <a:xfrm>
            <a:off x="323215" y="1171575"/>
            <a:ext cx="5982335" cy="925195"/>
          </a:xfrm>
          <a:prstGeom prst="rect">
            <a:avLst/>
          </a:prstGeom>
        </p:spPr>
        <p:txBody>
          <a:bodyPr lIns="91438" tIns="45719" rIns="91438" bIns="45719" anchor="t"/>
          <a:lstStyle>
            <a:lvl1pPr marL="342900" indent="-3429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通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气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血流比例失调：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正常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=0.8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83761" y="2133074"/>
            <a:ext cx="8034253" cy="3629047"/>
            <a:chOff x="1397" y="3462"/>
            <a:chExt cx="12295" cy="5304"/>
          </a:xfrm>
        </p:grpSpPr>
        <p:sp>
          <p:nvSpPr>
            <p:cNvPr id="31749" name="文本框 2"/>
            <p:cNvSpPr txBox="1"/>
            <p:nvPr/>
          </p:nvSpPr>
          <p:spPr>
            <a:xfrm>
              <a:off x="6246" y="8093"/>
              <a:ext cx="2559" cy="6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rPr>
                <a:t>通气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rPr>
                <a:t>&gt;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rPr>
                <a:t>血流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748" name="文本框 1"/>
            <p:cNvSpPr txBox="1"/>
            <p:nvPr/>
          </p:nvSpPr>
          <p:spPr>
            <a:xfrm>
              <a:off x="10873" y="3568"/>
              <a:ext cx="2819" cy="1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肺通气障碍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动静脉分流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" name="文本框 2"/>
            <p:cNvSpPr txBox="1"/>
            <p:nvPr/>
          </p:nvSpPr>
          <p:spPr>
            <a:xfrm>
              <a:off x="9440" y="8093"/>
              <a:ext cx="2677" cy="6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rPr>
                <a:t>通气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rPr>
                <a:t>&lt;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rPr>
                <a:t>血流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文本框 1"/>
            <p:cNvSpPr txBox="1"/>
            <p:nvPr/>
          </p:nvSpPr>
          <p:spPr>
            <a:xfrm>
              <a:off x="1397" y="3462"/>
              <a:ext cx="3180" cy="1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肺换气障碍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无效腔样通气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7" name="椭圆 6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8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2770" name="图片 23553" descr="disease_huashuo6_050603"/>
          <p:cNvPicPr>
            <a:picLocks noChangeAspect="1"/>
          </p:cNvPicPr>
          <p:nvPr/>
        </p:nvPicPr>
        <p:blipFill>
          <a:blip r:embed="rId1"/>
          <a:srcRect b="12392"/>
          <a:stretch>
            <a:fillRect/>
          </a:stretch>
        </p:blipFill>
        <p:spPr>
          <a:xfrm>
            <a:off x="4766310" y="1741170"/>
            <a:ext cx="3935730" cy="4086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3555" name="文本框 23554"/>
          <p:cNvSpPr txBox="1"/>
          <p:nvPr/>
        </p:nvSpPr>
        <p:spPr>
          <a:xfrm>
            <a:off x="5200650" y="3714750"/>
            <a:ext cx="400050" cy="5295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105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105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6" name="文本框 23555"/>
          <p:cNvSpPr txBox="1"/>
          <p:nvPr/>
        </p:nvSpPr>
        <p:spPr>
          <a:xfrm>
            <a:off x="6400800" y="4114800"/>
            <a:ext cx="4572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CO</a:t>
            </a:r>
            <a:r>
              <a:rPr lang="en-US" altLang="zh-CN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3" name="文本占位符 23557"/>
          <p:cNvSpPr>
            <a:spLocks noGrp="1"/>
          </p:cNvSpPr>
          <p:nvPr>
            <p:ph sz="half" idx="1"/>
          </p:nvPr>
        </p:nvSpPr>
        <p:spPr/>
        <p:txBody>
          <a:bodyPr anchor="t"/>
          <a:p>
            <a:pPr>
              <a:lnSpc>
                <a:spcPct val="15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3.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弥散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障碍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—</a:t>
            </a:r>
            <a:r>
              <a:rPr lang="zh-CN" altLang="en-US" sz="2400" b="1" dirty="0">
                <a:latin typeface="Times New Roman" panose="02020603050405020304" pitchFamily="18" charset="0"/>
              </a:rPr>
              <a:t>O</a:t>
            </a:r>
            <a:r>
              <a:rPr lang="zh-CN" altLang="en-US" sz="24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弥散速度比CO</a:t>
            </a:r>
            <a:r>
              <a:rPr lang="zh-CN" altLang="en-US" sz="24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慢；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—</a:t>
            </a:r>
            <a:r>
              <a:rPr lang="zh-CN" altLang="en-US" sz="2400" b="1" dirty="0">
                <a:latin typeface="Times New Roman" panose="02020603050405020304" pitchFamily="18" charset="0"/>
              </a:rPr>
              <a:t>气体弥散量决定因素；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—</a:t>
            </a:r>
            <a:r>
              <a:rPr lang="zh-CN" altLang="en-US" sz="2400" b="1" dirty="0">
                <a:latin typeface="Times New Roman" panose="02020603050405020304" pitchFamily="18" charset="0"/>
              </a:rPr>
              <a:t>弥散面积；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—</a:t>
            </a:r>
            <a:r>
              <a:rPr lang="zh-CN" altLang="en-US" sz="2400" b="1" dirty="0">
                <a:latin typeface="Times New Roman" panose="02020603050405020304" pitchFamily="18" charset="0"/>
              </a:rPr>
              <a:t>肺泡膜的厚度及决定因素；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—</a:t>
            </a:r>
            <a:r>
              <a:rPr lang="zh-CN" altLang="en-US" sz="2400" b="1" dirty="0">
                <a:latin typeface="Times New Roman" panose="02020603050405020304" pitchFamily="18" charset="0"/>
              </a:rPr>
              <a:t>气体和血液接触的时间；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lvl="1" indent="0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—</a:t>
            </a:r>
            <a:r>
              <a:rPr lang="zh-CN" altLang="en-US" sz="2400" b="1" dirty="0">
                <a:latin typeface="Times New Roman" panose="02020603050405020304" pitchFamily="18" charset="0"/>
              </a:rPr>
              <a:t>气体分压差。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>
                <a:schemeClr val="hlink"/>
              </a:buClr>
              <a:buSzTx/>
              <a:buFont typeface="Wingdings" panose="05000000000000000000" pitchFamily="2" charset="2"/>
              <a:buChar char="•"/>
            </a:pP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8433" name="矩形 8193"/>
          <p:cNvSpPr>
            <a:spLocks noChangeArrowheads="1"/>
          </p:cNvSpPr>
          <p:nvPr/>
        </p:nvSpPr>
        <p:spPr bwMode="auto">
          <a:xfrm>
            <a:off x="2267491" y="117128"/>
            <a:ext cx="465013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（二）发病机制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cover/>
  </p:transition>
  <p:timing>
    <p:tnLst>
      <p:par>
        <p:cTn id="1" dur="indefinite" restart="never" nodeType="tmRoot"/>
      </p:par>
    </p:tnLst>
    <p:bldLst>
      <p:bldP spid="23555" grpId="0"/>
      <p:bldP spid="23555" grpId="1"/>
      <p:bldP spid="23556" grpId="0"/>
      <p:bldP spid="23556" grpId="1"/>
      <p:bldP spid="3277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 flipH="1">
            <a:off x="3952042" y="2997064"/>
            <a:ext cx="307988" cy="30799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3734534" y="2201047"/>
            <a:ext cx="273348" cy="273348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5042165" y="1893136"/>
            <a:ext cx="188182" cy="18818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 flipH="1">
            <a:off x="5042373" y="2513633"/>
            <a:ext cx="423556" cy="423557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文本框 52"/>
          <p:cNvSpPr txBox="1"/>
          <p:nvPr/>
        </p:nvSpPr>
        <p:spPr>
          <a:xfrm>
            <a:off x="2844194" y="3698770"/>
            <a:ext cx="343860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spc="3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临床表现</a:t>
            </a:r>
            <a:endParaRPr lang="zh-CN" altLang="en-US" sz="3300" b="1" spc="3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997885" y="2180928"/>
            <a:ext cx="1207803" cy="1088968"/>
            <a:chOff x="2713211" y="1988840"/>
            <a:chExt cx="1610824" cy="1452335"/>
          </a:xfrm>
        </p:grpSpPr>
        <p:sp>
          <p:nvSpPr>
            <p:cNvPr id="50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5"/>
            <p:cNvSpPr/>
            <p:nvPr/>
          </p:nvSpPr>
          <p:spPr bwMode="auto">
            <a:xfrm>
              <a:off x="2839374" y="2088155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52" name="TextBox 156"/>
          <p:cNvSpPr txBox="1"/>
          <p:nvPr/>
        </p:nvSpPr>
        <p:spPr>
          <a:xfrm>
            <a:off x="4161317" y="2413560"/>
            <a:ext cx="880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03</a:t>
            </a:r>
            <a:endParaRPr lang="en-US" altLang="zh-CN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83624" y="4346863"/>
            <a:ext cx="36320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矩形 14339"/>
          <p:cNvSpPr>
            <a:spLocks noChangeArrowheads="1"/>
          </p:cNvSpPr>
          <p:nvPr/>
        </p:nvSpPr>
        <p:spPr bwMode="auto">
          <a:xfrm>
            <a:off x="467167" y="764947"/>
            <a:ext cx="2952328" cy="1088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80000"/>
              </a:lnSpc>
            </a:pPr>
            <a:r>
              <a:rPr lang="en-US" sz="3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3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隶书" panose="02010509060101010101" pitchFamily="1" charset="-122"/>
              </a:rPr>
              <a:t>临床表现</a:t>
            </a:r>
            <a:endParaRPr lang="zh-CN" altLang="en-US" sz="3600" b="1" dirty="0" smtClean="0">
              <a:latin typeface="Times New Roman" panose="02020603050405020304" pitchFamily="18" charset="0"/>
              <a:ea typeface="宋体" panose="02010600030101010101" pitchFamily="2" charset="-122"/>
              <a:cs typeface="隶书" panose="02010509060101010101" pitchFamily="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650" y="4077335"/>
            <a:ext cx="782701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）呼吸困难：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最早，最突出症状。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pPr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80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—</a:t>
            </a:r>
            <a:r>
              <a:rPr kumimoji="0" lang="zh-CN" altLang="en-US" sz="280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呼吸浅促、点头呼吸、提肩呼吸或</a:t>
            </a:r>
            <a:r>
              <a:rPr kumimoji="0" lang="en-US" altLang="zh-CN" sz="280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“</a:t>
            </a:r>
            <a:r>
              <a:rPr kumimoji="0" lang="zh-CN" altLang="en-US" sz="280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三凹征</a:t>
            </a:r>
            <a:r>
              <a:rPr kumimoji="0" lang="en-US" altLang="zh-CN" sz="280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”</a:t>
            </a:r>
            <a:r>
              <a:rPr kumimoji="0" lang="zh-CN" altLang="en-US" sz="280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；</a:t>
            </a:r>
            <a:endParaRPr kumimoji="0" lang="zh-CN" altLang="en-US" sz="2800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—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中枢呼衰：潮式呼吸、抽泣样呼吸。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2732405" y="1772920"/>
            <a:ext cx="4130040" cy="22586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文本框 14338"/>
          <p:cNvSpPr txBox="1">
            <a:spLocks noChangeArrowheads="1"/>
          </p:cNvSpPr>
          <p:nvPr/>
        </p:nvSpPr>
        <p:spPr bwMode="auto">
          <a:xfrm>
            <a:off x="3613785" y="973455"/>
            <a:ext cx="280416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潮式呼吸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潮式呼吸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85900" y="1875790"/>
            <a:ext cx="6814820" cy="260921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3695" y="1341120"/>
            <a:ext cx="53479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发绀：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SaO2&lt;90%发生</a:t>
            </a:r>
            <a:endParaRPr kumimoji="0" lang="zh-CN" altLang="en-US" sz="2400" b="1" i="0" u="none" strike="noStrike" kern="1200" cap="none" spc="0" normalizeH="0" baseline="0" noProof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R="0" indent="0" algn="l" defTabSz="914400" rtl="0" eaLnBrk="1" fontAlgn="base" latinLnBrk="0" hangingPunct="1">
              <a:lnSpc>
                <a:spcPct val="150000"/>
              </a:lnSpc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缺氧紫绀与还原型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Hb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含量相关；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6282690" y="1144270"/>
            <a:ext cx="2052320" cy="206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95605" y="2997200"/>
            <a:ext cx="7888605" cy="3415030"/>
          </a:xfrm>
          <a:prstGeom prst="rect">
            <a:avLst/>
          </a:prstGeom>
        </p:spPr>
        <p:txBody>
          <a:bodyPr wrap="square">
            <a:spAutoFit/>
          </a:bodyPr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） 精神神经症状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pPr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—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缺氧早期：脑血管扩张，搏动性头痛；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—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缺氧中期：注意力分散、智力和定向力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↓；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—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缺氧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晚期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：先兴奋、后抑制，神志淡漠、肌肉震颤等（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肺性脑病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）。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0" lang="zh-CN" altLang="en-US" sz="2400" b="1" i="0" u="none" strike="noStrike" kern="1200" cap="none" spc="0" normalizeH="0" baseline="0" noProof="1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3415252" y="2899548"/>
            <a:ext cx="4244187" cy="869406"/>
            <a:chOff x="4555084" y="2506688"/>
            <a:chExt cx="4735418" cy="1159817"/>
          </a:xfrm>
        </p:grpSpPr>
        <p:sp>
          <p:nvSpPr>
            <p:cNvPr id="86" name="圆角矩形 85"/>
            <p:cNvSpPr/>
            <p:nvPr/>
          </p:nvSpPr>
          <p:spPr>
            <a:xfrm>
              <a:off x="4555084" y="2506688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38244" y="2830336"/>
              <a:ext cx="958122" cy="346394"/>
            </a:xfrm>
            <a:prstGeom prst="rect">
              <a:avLst/>
            </a:prstGeom>
          </p:spPr>
        </p:pic>
        <p:pic>
          <p:nvPicPr>
            <p:cNvPr id="80" name="图片 79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3465198"/>
              <a:ext cx="3646270" cy="201307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3415252" y="2025381"/>
            <a:ext cx="4133726" cy="761802"/>
            <a:chOff x="4555084" y="1340770"/>
            <a:chExt cx="4697323" cy="1015929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49" y="1662963"/>
              <a:ext cx="958122" cy="346394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155392"/>
              <a:ext cx="3646270" cy="201307"/>
            </a:xfrm>
            <a:prstGeom prst="rect">
              <a:avLst/>
            </a:prstGeom>
          </p:spPr>
        </p:pic>
        <p:sp>
          <p:nvSpPr>
            <p:cNvPr id="85" name="圆角矩形 84"/>
            <p:cNvSpPr/>
            <p:nvPr/>
          </p:nvSpPr>
          <p:spPr>
            <a:xfrm>
              <a:off x="4555084" y="1340770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415252" y="3755622"/>
            <a:ext cx="4243711" cy="862740"/>
            <a:chOff x="4555084" y="3648619"/>
            <a:chExt cx="4697325" cy="1150703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51" y="3970811"/>
              <a:ext cx="958122" cy="346394"/>
            </a:xfrm>
            <a:prstGeom prst="rect">
              <a:avLst/>
            </a:prstGeom>
          </p:spPr>
        </p:pic>
        <p:pic>
          <p:nvPicPr>
            <p:cNvPr id="81" name="图片 80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4598015"/>
              <a:ext cx="3646270" cy="201307"/>
            </a:xfrm>
            <a:prstGeom prst="rect">
              <a:avLst/>
            </a:prstGeom>
          </p:spPr>
        </p:pic>
        <p:sp>
          <p:nvSpPr>
            <p:cNvPr id="87" name="圆角矩形 86"/>
            <p:cNvSpPr/>
            <p:nvPr/>
          </p:nvSpPr>
          <p:spPr>
            <a:xfrm>
              <a:off x="4555084" y="3648619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15252" y="4616934"/>
            <a:ext cx="4243711" cy="863693"/>
            <a:chOff x="4555084" y="4797154"/>
            <a:chExt cx="4697323" cy="1152126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50" y="5119346"/>
              <a:ext cx="958122" cy="346393"/>
            </a:xfrm>
            <a:prstGeom prst="rect">
              <a:avLst/>
            </a:prstGeom>
          </p:spPr>
        </p:pic>
        <p:pic>
          <p:nvPicPr>
            <p:cNvPr id="82" name="图片 81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5747973"/>
              <a:ext cx="3646270" cy="201307"/>
            </a:xfrm>
            <a:prstGeom prst="rect">
              <a:avLst/>
            </a:prstGeom>
          </p:spPr>
        </p:pic>
        <p:sp>
          <p:nvSpPr>
            <p:cNvPr id="91" name="圆角矩形 90"/>
            <p:cNvSpPr/>
            <p:nvPr/>
          </p:nvSpPr>
          <p:spPr>
            <a:xfrm>
              <a:off x="4555084" y="4797154"/>
              <a:ext cx="4389024" cy="958122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93" name="流程图: 手动输入 32"/>
          <p:cNvSpPr/>
          <p:nvPr/>
        </p:nvSpPr>
        <p:spPr>
          <a:xfrm flipH="1" flipV="1">
            <a:off x="3451090" y="2009245"/>
            <a:ext cx="259128" cy="46823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6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6677 h 10000"/>
              <a:gd name="connsiteX0-11" fmla="*/ 0 w 10000"/>
              <a:gd name="connsiteY0-12" fmla="*/ 6875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6875 h 10000"/>
              <a:gd name="connsiteX0-21" fmla="*/ 0 w 10185"/>
              <a:gd name="connsiteY0-22" fmla="*/ 6624 h 10000"/>
              <a:gd name="connsiteX1-23" fmla="*/ 10185 w 10185"/>
              <a:gd name="connsiteY1-24" fmla="*/ 0 h 10000"/>
              <a:gd name="connsiteX2-25" fmla="*/ 10185 w 10185"/>
              <a:gd name="connsiteY2-26" fmla="*/ 10000 h 10000"/>
              <a:gd name="connsiteX3-27" fmla="*/ 185 w 10185"/>
              <a:gd name="connsiteY3-28" fmla="*/ 10000 h 10000"/>
              <a:gd name="connsiteX4-29" fmla="*/ 0 w 10185"/>
              <a:gd name="connsiteY4-30" fmla="*/ 6624 h 10000"/>
              <a:gd name="connsiteX0-31" fmla="*/ 0 w 10092"/>
              <a:gd name="connsiteY0-32" fmla="*/ 8092 h 10000"/>
              <a:gd name="connsiteX1-33" fmla="*/ 10092 w 10092"/>
              <a:gd name="connsiteY1-34" fmla="*/ 0 h 10000"/>
              <a:gd name="connsiteX2-35" fmla="*/ 10092 w 10092"/>
              <a:gd name="connsiteY2-36" fmla="*/ 10000 h 10000"/>
              <a:gd name="connsiteX3-37" fmla="*/ 92 w 10092"/>
              <a:gd name="connsiteY3-38" fmla="*/ 10000 h 10000"/>
              <a:gd name="connsiteX4-39" fmla="*/ 0 w 10092"/>
              <a:gd name="connsiteY4-40" fmla="*/ 8092 h 10000"/>
              <a:gd name="connsiteX0-41" fmla="*/ 0 w 10092"/>
              <a:gd name="connsiteY0-42" fmla="*/ 8736 h 10000"/>
              <a:gd name="connsiteX1-43" fmla="*/ 10092 w 10092"/>
              <a:gd name="connsiteY1-44" fmla="*/ 0 h 10000"/>
              <a:gd name="connsiteX2-45" fmla="*/ 10092 w 10092"/>
              <a:gd name="connsiteY2-46" fmla="*/ 10000 h 10000"/>
              <a:gd name="connsiteX3-47" fmla="*/ 92 w 10092"/>
              <a:gd name="connsiteY3-48" fmla="*/ 10000 h 10000"/>
              <a:gd name="connsiteX4-49" fmla="*/ 0 w 10092"/>
              <a:gd name="connsiteY4-50" fmla="*/ 87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4" name="梯形 93"/>
          <p:cNvSpPr/>
          <p:nvPr/>
        </p:nvSpPr>
        <p:spPr>
          <a:xfrm rot="5400000">
            <a:off x="3063224" y="2763059"/>
            <a:ext cx="1046924" cy="259333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5" name="梯形 94"/>
          <p:cNvSpPr/>
          <p:nvPr/>
        </p:nvSpPr>
        <p:spPr>
          <a:xfrm rot="5400000">
            <a:off x="3063224" y="3699563"/>
            <a:ext cx="1046924" cy="259333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6" name="梯形 95"/>
          <p:cNvSpPr/>
          <p:nvPr/>
        </p:nvSpPr>
        <p:spPr>
          <a:xfrm rot="5400000">
            <a:off x="3063224" y="4619554"/>
            <a:ext cx="1046924" cy="259333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7" name="流程图: 手动输入 32"/>
          <p:cNvSpPr/>
          <p:nvPr/>
        </p:nvSpPr>
        <p:spPr>
          <a:xfrm flipH="1">
            <a:off x="3459751" y="5133222"/>
            <a:ext cx="259128" cy="27200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6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6677 h 10000"/>
              <a:gd name="connsiteX0-11" fmla="*/ 0 w 10000"/>
              <a:gd name="connsiteY0-12" fmla="*/ 6875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6875 h 10000"/>
              <a:gd name="connsiteX0-21" fmla="*/ 0 w 10185"/>
              <a:gd name="connsiteY0-22" fmla="*/ 6624 h 10000"/>
              <a:gd name="connsiteX1-23" fmla="*/ 10185 w 10185"/>
              <a:gd name="connsiteY1-24" fmla="*/ 0 h 10000"/>
              <a:gd name="connsiteX2-25" fmla="*/ 10185 w 10185"/>
              <a:gd name="connsiteY2-26" fmla="*/ 10000 h 10000"/>
              <a:gd name="connsiteX3-27" fmla="*/ 185 w 10185"/>
              <a:gd name="connsiteY3-28" fmla="*/ 10000 h 10000"/>
              <a:gd name="connsiteX4-29" fmla="*/ 0 w 10185"/>
              <a:gd name="connsiteY4-30" fmla="*/ 6624 h 10000"/>
              <a:gd name="connsiteX0-31" fmla="*/ 0 w 10092"/>
              <a:gd name="connsiteY0-32" fmla="*/ 8092 h 10000"/>
              <a:gd name="connsiteX1-33" fmla="*/ 10092 w 10092"/>
              <a:gd name="connsiteY1-34" fmla="*/ 0 h 10000"/>
              <a:gd name="connsiteX2-35" fmla="*/ 10092 w 10092"/>
              <a:gd name="connsiteY2-36" fmla="*/ 10000 h 10000"/>
              <a:gd name="connsiteX3-37" fmla="*/ 92 w 10092"/>
              <a:gd name="connsiteY3-38" fmla="*/ 10000 h 10000"/>
              <a:gd name="connsiteX4-39" fmla="*/ 0 w 10092"/>
              <a:gd name="connsiteY4-40" fmla="*/ 8092 h 10000"/>
              <a:gd name="connsiteX0-41" fmla="*/ 0 w 10092"/>
              <a:gd name="connsiteY0-42" fmla="*/ 8736 h 10000"/>
              <a:gd name="connsiteX1-43" fmla="*/ 10092 w 10092"/>
              <a:gd name="connsiteY1-44" fmla="*/ 0 h 10000"/>
              <a:gd name="connsiteX2-45" fmla="*/ 10092 w 10092"/>
              <a:gd name="connsiteY2-46" fmla="*/ 10000 h 10000"/>
              <a:gd name="connsiteX3-47" fmla="*/ 92 w 10092"/>
              <a:gd name="connsiteY3-48" fmla="*/ 10000 h 10000"/>
              <a:gd name="connsiteX4-49" fmla="*/ 0 w 10092"/>
              <a:gd name="connsiteY4-50" fmla="*/ 87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428034" y="2033760"/>
            <a:ext cx="823975" cy="675595"/>
            <a:chOff x="4267557" y="1693290"/>
            <a:chExt cx="1098920" cy="901028"/>
          </a:xfrm>
        </p:grpSpPr>
        <p:sp>
          <p:nvSpPr>
            <p:cNvPr id="90" name="圆角矩形 89"/>
            <p:cNvSpPr/>
            <p:nvPr/>
          </p:nvSpPr>
          <p:spPr>
            <a:xfrm>
              <a:off x="4303262" y="1693290"/>
              <a:ext cx="1063215" cy="901028"/>
            </a:xfrm>
            <a:prstGeom prst="roundRect">
              <a:avLst>
                <a:gd name="adj" fmla="val 1388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9" name="文本框 40"/>
            <p:cNvSpPr txBox="1"/>
            <p:nvPr/>
          </p:nvSpPr>
          <p:spPr>
            <a:xfrm>
              <a:off x="4267557" y="1789810"/>
              <a:ext cx="951865" cy="737639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01</a:t>
              </a:r>
              <a:endParaRPr lang="zh-CN" alt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3546106" y="1166483"/>
            <a:ext cx="196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目  录  页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150" name="直接连接符 149"/>
          <p:cNvCxnSpPr/>
          <p:nvPr/>
        </p:nvCxnSpPr>
        <p:spPr>
          <a:xfrm flipV="1">
            <a:off x="5376891" y="1322619"/>
            <a:ext cx="2861517" cy="114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252644" y="1334258"/>
            <a:ext cx="32935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399467" y="3810662"/>
            <a:ext cx="823975" cy="675595"/>
            <a:chOff x="4267557" y="1693290"/>
            <a:chExt cx="1098920" cy="901028"/>
          </a:xfrm>
        </p:grpSpPr>
        <p:sp>
          <p:nvSpPr>
            <p:cNvPr id="3" name="圆角矩形 2"/>
            <p:cNvSpPr/>
            <p:nvPr/>
          </p:nvSpPr>
          <p:spPr>
            <a:xfrm>
              <a:off x="4303262" y="1693290"/>
              <a:ext cx="1063215" cy="901028"/>
            </a:xfrm>
            <a:prstGeom prst="roundRect">
              <a:avLst>
                <a:gd name="adj" fmla="val 1388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" name="文本框 40"/>
            <p:cNvSpPr txBox="1"/>
            <p:nvPr/>
          </p:nvSpPr>
          <p:spPr>
            <a:xfrm>
              <a:off x="4267557" y="1789810"/>
              <a:ext cx="951865" cy="737639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0</a:t>
              </a:r>
              <a:r>
                <a:rPr lang="en-US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3</a:t>
              </a:r>
              <a:endParaRPr 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12322" y="2955540"/>
            <a:ext cx="823975" cy="675595"/>
            <a:chOff x="4267557" y="1693290"/>
            <a:chExt cx="1098920" cy="901028"/>
          </a:xfrm>
        </p:grpSpPr>
        <p:sp>
          <p:nvSpPr>
            <p:cNvPr id="6" name="圆角矩形 5"/>
            <p:cNvSpPr/>
            <p:nvPr/>
          </p:nvSpPr>
          <p:spPr>
            <a:xfrm>
              <a:off x="4303262" y="1693290"/>
              <a:ext cx="1063215" cy="901028"/>
            </a:xfrm>
            <a:prstGeom prst="roundRect">
              <a:avLst>
                <a:gd name="adj" fmla="val 1388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40"/>
            <p:cNvSpPr txBox="1"/>
            <p:nvPr/>
          </p:nvSpPr>
          <p:spPr>
            <a:xfrm>
              <a:off x="4267557" y="1789810"/>
              <a:ext cx="951865" cy="737639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0</a:t>
              </a:r>
              <a:r>
                <a:rPr lang="en-US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2</a:t>
              </a:r>
              <a:endParaRPr 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425177" y="4653881"/>
            <a:ext cx="823975" cy="675595"/>
            <a:chOff x="4267557" y="1693290"/>
            <a:chExt cx="1098920" cy="901028"/>
          </a:xfrm>
        </p:grpSpPr>
        <p:sp>
          <p:nvSpPr>
            <p:cNvPr id="9" name="圆角矩形 8"/>
            <p:cNvSpPr/>
            <p:nvPr/>
          </p:nvSpPr>
          <p:spPr>
            <a:xfrm>
              <a:off x="4303262" y="1693290"/>
              <a:ext cx="1063215" cy="901028"/>
            </a:xfrm>
            <a:prstGeom prst="roundRect">
              <a:avLst>
                <a:gd name="adj" fmla="val 1388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" name="文本框 40"/>
            <p:cNvSpPr txBox="1"/>
            <p:nvPr/>
          </p:nvSpPr>
          <p:spPr>
            <a:xfrm>
              <a:off x="4267557" y="1789810"/>
              <a:ext cx="951865" cy="737639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0</a:t>
              </a:r>
              <a:r>
                <a:rPr lang="en-US" sz="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4</a:t>
              </a:r>
              <a:endParaRPr lang="en-US" sz="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92" name="矩形 91"/>
          <p:cNvSpPr/>
          <p:nvPr/>
        </p:nvSpPr>
        <p:spPr>
          <a:xfrm>
            <a:off x="3113388" y="1950153"/>
            <a:ext cx="346144" cy="3397159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TextBox 85"/>
          <p:cNvSpPr txBox="1"/>
          <p:nvPr/>
        </p:nvSpPr>
        <p:spPr>
          <a:xfrm>
            <a:off x="3693589" y="2164801"/>
            <a:ext cx="2253596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defTabSz="9677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概述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Box 85"/>
          <p:cNvSpPr txBox="1"/>
          <p:nvPr/>
        </p:nvSpPr>
        <p:spPr>
          <a:xfrm>
            <a:off x="3599777" y="3052776"/>
            <a:ext cx="3210994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defTabSz="9677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病因及发病机制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TextBox 85"/>
          <p:cNvSpPr txBox="1"/>
          <p:nvPr/>
        </p:nvSpPr>
        <p:spPr>
          <a:xfrm>
            <a:off x="3504287" y="3928456"/>
            <a:ext cx="4058974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defTabSz="9677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临床表现、辅助检查及治疗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TextBox 85"/>
          <p:cNvSpPr txBox="1"/>
          <p:nvPr/>
        </p:nvSpPr>
        <p:spPr>
          <a:xfrm>
            <a:off x="3545975" y="4813490"/>
            <a:ext cx="3210994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defTabSz="9677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护理诊断及措施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360" y="1269365"/>
            <a:ext cx="640842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）心血管系统症状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pPr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—CO</a:t>
            </a:r>
            <a:r>
              <a:rPr lang="en-US" altLang="zh-CN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潴留：体表静脉充血、温暖多汗；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  <a:p>
            <a:pPr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早期：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HR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、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BP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↑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 marR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—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晚期：循环衰竭，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HR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、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BP↓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3665" y="3573145"/>
            <a:ext cx="3387090" cy="234442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 flipH="1">
            <a:off x="3952042" y="2997064"/>
            <a:ext cx="307988" cy="30799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3734534" y="2201047"/>
            <a:ext cx="273348" cy="273348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5042165" y="1893136"/>
            <a:ext cx="188182" cy="18818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 flipH="1">
            <a:off x="5042373" y="2513633"/>
            <a:ext cx="423556" cy="423557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文本框 52"/>
          <p:cNvSpPr txBox="1"/>
          <p:nvPr/>
        </p:nvSpPr>
        <p:spPr>
          <a:xfrm>
            <a:off x="2844194" y="3698770"/>
            <a:ext cx="343860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spc="3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辅助检查</a:t>
            </a:r>
            <a:endParaRPr lang="zh-CN" altLang="en-US" sz="3300" b="1" spc="3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997885" y="2180928"/>
            <a:ext cx="1207803" cy="1088968"/>
            <a:chOff x="2713211" y="1988840"/>
            <a:chExt cx="1610824" cy="1452335"/>
          </a:xfrm>
        </p:grpSpPr>
        <p:sp>
          <p:nvSpPr>
            <p:cNvPr id="50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5"/>
            <p:cNvSpPr/>
            <p:nvPr/>
          </p:nvSpPr>
          <p:spPr bwMode="auto">
            <a:xfrm>
              <a:off x="2839374" y="2088155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52" name="TextBox 156"/>
          <p:cNvSpPr txBox="1"/>
          <p:nvPr/>
        </p:nvSpPr>
        <p:spPr>
          <a:xfrm>
            <a:off x="4161317" y="2413560"/>
            <a:ext cx="880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04</a:t>
            </a:r>
            <a:endParaRPr lang="en-US" altLang="zh-CN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83624" y="4346863"/>
            <a:ext cx="36320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47458" name="内容占位符 147457"/>
          <p:cNvSpPr>
            <a:spLocks noGrp="1"/>
          </p:cNvSpPr>
          <p:nvPr>
            <p:ph sz="half" idx="1"/>
          </p:nvPr>
        </p:nvSpPr>
        <p:spPr/>
        <p:txBody>
          <a:bodyPr anchor="t"/>
          <a:p>
            <a:pPr>
              <a:lnSpc>
                <a:spcPct val="15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3.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辅助检查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） 血气分析 （病情严重度） ：诊断的重要依据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—PaO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%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↓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PaCO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↑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；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）血生化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—</a:t>
            </a:r>
            <a:r>
              <a:rPr lang="zh-CN" altLang="en-US" sz="2400" b="1" dirty="0">
                <a:latin typeface="Times New Roman" panose="02020603050405020304" pitchFamily="18" charset="0"/>
              </a:rPr>
              <a:t>呼酸</a:t>
            </a:r>
            <a:r>
              <a:rPr lang="en-US" altLang="zh-CN" sz="2400" b="1" dirty="0">
                <a:latin typeface="Times New Roman" panose="02020603050405020304" pitchFamily="18" charset="0"/>
              </a:rPr>
              <a:t>+</a:t>
            </a:r>
            <a:r>
              <a:rPr lang="zh-CN" altLang="en-US" sz="2400" b="1" dirty="0">
                <a:latin typeface="Times New Roman" panose="02020603050405020304" pitchFamily="18" charset="0"/>
              </a:rPr>
              <a:t>代酸：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高钾血症；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—</a:t>
            </a:r>
            <a:r>
              <a:rPr lang="zh-CN" altLang="en-US" sz="2400" b="1" dirty="0">
                <a:latin typeface="Times New Roman" panose="02020603050405020304" pitchFamily="18" charset="0"/>
              </a:rPr>
              <a:t>呼酸+代碱：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低钾、低氯；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5059" name="矩形 147459"/>
          <p:cNvSpPr/>
          <p:nvPr/>
        </p:nvSpPr>
        <p:spPr>
          <a:xfrm>
            <a:off x="3869531" y="60007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矩形 147461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5061" name="图片 147468" descr="ist2_1598387_pneumonia_diagnosi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5320" y="4389120"/>
            <a:ext cx="2729865" cy="1764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5735320" y="2565400"/>
            <a:ext cx="2729865" cy="187388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 flipH="1">
            <a:off x="3952042" y="2997064"/>
            <a:ext cx="307988" cy="30799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3734534" y="2201047"/>
            <a:ext cx="273348" cy="273348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5042165" y="1893136"/>
            <a:ext cx="188182" cy="18818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 flipH="1">
            <a:off x="5042373" y="2513633"/>
            <a:ext cx="423556" cy="423557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文本框 52"/>
          <p:cNvSpPr txBox="1"/>
          <p:nvPr/>
        </p:nvSpPr>
        <p:spPr>
          <a:xfrm>
            <a:off x="2844194" y="3698770"/>
            <a:ext cx="343860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spc="3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治疗</a:t>
            </a:r>
            <a:endParaRPr lang="zh-CN" altLang="en-US" sz="3300" b="1" spc="3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997885" y="2180928"/>
            <a:ext cx="1207803" cy="1088968"/>
            <a:chOff x="2713211" y="1988840"/>
            <a:chExt cx="1610824" cy="1452335"/>
          </a:xfrm>
        </p:grpSpPr>
        <p:sp>
          <p:nvSpPr>
            <p:cNvPr id="50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5"/>
            <p:cNvSpPr/>
            <p:nvPr/>
          </p:nvSpPr>
          <p:spPr bwMode="auto">
            <a:xfrm>
              <a:off x="2839374" y="2088155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52" name="TextBox 156"/>
          <p:cNvSpPr txBox="1"/>
          <p:nvPr/>
        </p:nvSpPr>
        <p:spPr>
          <a:xfrm>
            <a:off x="4161317" y="2413560"/>
            <a:ext cx="880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05</a:t>
            </a:r>
            <a:endParaRPr lang="en-US" altLang="zh-CN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83624" y="4346863"/>
            <a:ext cx="36320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47458" name="内容占位符 147457"/>
          <p:cNvSpPr>
            <a:spLocks noGrp="1"/>
          </p:cNvSpPr>
          <p:nvPr>
            <p:ph sz="half" idx="1"/>
          </p:nvPr>
        </p:nvSpPr>
        <p:spPr/>
        <p:txBody>
          <a:bodyPr anchor="t"/>
          <a:p>
            <a:pPr>
              <a:lnSpc>
                <a:spcPct val="15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保持呼吸道通畅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--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首要措施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清除气道分泌物；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缓解支气管痉挛，茶碱类；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建立人工气道。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5059" name="矩形 147459"/>
          <p:cNvSpPr/>
          <p:nvPr/>
        </p:nvSpPr>
        <p:spPr>
          <a:xfrm>
            <a:off x="3869531" y="60007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矩形 147461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3996055" y="3717290"/>
            <a:ext cx="3959225" cy="27597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47458" name="内容占位符 147457"/>
          <p:cNvSpPr>
            <a:spLocks noGrp="1"/>
          </p:cNvSpPr>
          <p:nvPr>
            <p:ph sz="half" idx="1"/>
          </p:nvPr>
        </p:nvSpPr>
        <p:spPr/>
        <p:txBody>
          <a:bodyPr anchor="t"/>
          <a:p>
            <a:pPr algn="l">
              <a:lnSpc>
                <a:spcPct val="150000"/>
              </a:lnSpc>
              <a:buClr>
                <a:schemeClr val="hlink"/>
              </a:buClr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3. 氧疗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Clr>
                <a:schemeClr val="hlink"/>
              </a:buClr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 型：高浓度&gt;35%；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Clr>
                <a:schemeClr val="hlink"/>
              </a:buClr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II型：低浓度、低流量</a:t>
            </a: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28%⁓30%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800" b="1" dirty="0">
                <a:latin typeface="Times New Roman" panose="02020603050405020304" pitchFamily="18" charset="0"/>
                <a:sym typeface="+mn-ea"/>
              </a:rPr>
              <a:t>；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5059" name="矩形 147459"/>
          <p:cNvSpPr/>
          <p:nvPr/>
        </p:nvSpPr>
        <p:spPr>
          <a:xfrm>
            <a:off x="3869531" y="60007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矩形 147461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2" name="文本框 147469"/>
          <p:cNvSpPr txBox="1"/>
          <p:nvPr/>
        </p:nvSpPr>
        <p:spPr>
          <a:xfrm>
            <a:off x="2915920" y="45085"/>
            <a:ext cx="35179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Tx/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（五）治疗措施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2195830" y="3364230"/>
            <a:ext cx="3983990" cy="24301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15035" y="1586865"/>
            <a:ext cx="800862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患者男性, 75岁,诊断为I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型呼吸衰竭，表现为呼吸困难，发绀明显，血气分析结果为PaO</a:t>
            </a:r>
            <a:r>
              <a:rPr lang="zh-CN" altLang="en-US" sz="2000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50mmHg、PaCO</a:t>
            </a:r>
            <a:r>
              <a:rPr lang="zh-CN" altLang="en-US" sz="2000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76mmHg ,该患者的氧疗方式为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828800" y="2946797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4~ 6L/min酒精湿化吸氧</a:t>
            </a:r>
            <a:endParaRPr lang="zh-CN" altLang="en-US" sz="26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828800" y="3461147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2~4L/min鼻导管吸氧</a:t>
            </a:r>
            <a:endParaRPr lang="zh-CN" altLang="en-US" sz="26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828800" y="3975497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2~ 4L/min间歇吸氧</a:t>
            </a:r>
            <a:endParaRPr lang="zh-CN" altLang="en-US" sz="26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828800" y="4489847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1~ 2L/min持续鼻导管吸氧</a:t>
            </a:r>
            <a:endParaRPr lang="zh-CN" altLang="en-US" sz="26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995017"/>
            <a:ext cx="385445" cy="38608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3509367"/>
            <a:ext cx="385445" cy="385445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4023717"/>
            <a:ext cx="385445" cy="38608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538067"/>
            <a:ext cx="385445" cy="385445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686550" y="5518547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1828800" y="500380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低流量间歇吸氧</a:t>
            </a:r>
            <a:endParaRPr lang="zh-CN" altLang="en-US" sz="26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" name="椭圆 19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1178560" y="5052060"/>
            <a:ext cx="385445" cy="386080"/>
          </a:xfrm>
          <a:prstGeom prst="ellipse">
            <a:avLst/>
          </a:prstGeom>
          <a:solidFill>
            <a:srgbClr val="808080"/>
          </a:solidFill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endParaRPr lang="zh-CN" altLang="en-US" sz="160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3"/>
            </p:custDataLst>
          </p:nvPr>
        </p:nvGrpSpPr>
        <p:grpSpPr>
          <a:xfrm>
            <a:off x="0" y="0"/>
            <a:ext cx="9144000" cy="635000"/>
            <a:chOff x="0" y="-1350"/>
            <a:chExt cx="14400" cy="1000"/>
          </a:xfrm>
        </p:grpSpPr>
        <p:sp>
          <p:nvSpPr>
            <p:cNvPr id="13" name="TitleBackground"/>
            <p:cNvSpPr/>
            <p:nvPr>
              <p:custDataLst>
                <p:tags r:id="rId14"/>
              </p:custDataLst>
            </p:nvPr>
          </p:nvSpPr>
          <p:spPr>
            <a:xfrm>
              <a:off x="0" y="-1350"/>
              <a:ext cx="14400" cy="1000"/>
            </a:xfrm>
            <a:prstGeom prst="rect">
              <a:avLst/>
            </a:prstGeom>
            <a:solidFill>
              <a:srgbClr val="F6F7F8"/>
            </a:solidFill>
            <a:ln w="25400" cap="flat" cmpd="sng" algn="ctr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5"/>
              </p:custDataLst>
            </p:nvPr>
          </p:nvSpPr>
          <p:spPr>
            <a:xfrm>
              <a:off x="0" y="-1350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 cmpd="sng" algn="ctr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6"/>
              </p:custDataLst>
            </p:nvPr>
          </p:nvSpPr>
          <p:spPr>
            <a:xfrm>
              <a:off x="400" y="-135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7"/>
              </p:custDataLst>
            </p:nvPr>
          </p:nvSpPr>
          <p:spPr>
            <a:xfrm>
              <a:off x="2248" y="-1178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微软雅黑" panose="020B0503020204020204" pitchFamily="3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2" name="图片 1" descr="tmpBEBF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  <p:transition spd="slow" advTm="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47458" name="内容占位符 147457"/>
          <p:cNvSpPr>
            <a:spLocks noGrp="1"/>
          </p:cNvSpPr>
          <p:nvPr>
            <p:ph sz="half" idx="1"/>
          </p:nvPr>
        </p:nvSpPr>
        <p:spPr/>
        <p:txBody>
          <a:bodyPr anchor="t"/>
          <a:p>
            <a:pPr marL="0" indent="0">
              <a:lnSpc>
                <a:spcPct val="150000"/>
              </a:lnSpc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4.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控制感染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病因治疗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有效选择抗生素。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5059" name="矩形 147459"/>
          <p:cNvSpPr/>
          <p:nvPr/>
        </p:nvSpPr>
        <p:spPr>
          <a:xfrm>
            <a:off x="3869531" y="60007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矩形 147461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2" name="文本框 147469"/>
          <p:cNvSpPr txBox="1"/>
          <p:nvPr/>
        </p:nvSpPr>
        <p:spPr>
          <a:xfrm>
            <a:off x="2555875" y="27305"/>
            <a:ext cx="343471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Tx/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（五）治疗措施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685" y="3098165"/>
            <a:ext cx="3388995" cy="2482215"/>
          </a:xfrm>
          <a:prstGeom prst="rect">
            <a:avLst/>
          </a:prstGeom>
        </p:spPr>
      </p:pic>
      <p:pic>
        <p:nvPicPr>
          <p:cNvPr id="108" name="图片 107"/>
          <p:cNvPicPr/>
          <p:nvPr/>
        </p:nvPicPr>
        <p:blipFill>
          <a:blip r:embed="rId2"/>
          <a:srcRect l="29366" t="19272" r="8048" b="21229"/>
          <a:stretch>
            <a:fillRect/>
          </a:stretch>
        </p:blipFill>
        <p:spPr>
          <a:xfrm>
            <a:off x="755650" y="3029585"/>
            <a:ext cx="3622675" cy="24904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47458" name="内容占位符 147457"/>
          <p:cNvSpPr>
            <a:spLocks noGrp="1"/>
          </p:cNvSpPr>
          <p:nvPr>
            <p:ph sz="half" idx="1"/>
          </p:nvPr>
        </p:nvSpPr>
        <p:spPr/>
        <p:txBody>
          <a:bodyPr anchor="t"/>
          <a:p>
            <a:pPr marL="0" indent="0">
              <a:lnSpc>
                <a:spcPct val="150000"/>
              </a:lnSpc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5. </a:t>
            </a: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呼吸中枢兴奋剂</a:t>
            </a: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—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增加通气、减少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CO</a:t>
            </a:r>
            <a:r>
              <a:rPr lang="en-US" altLang="zh-CN" sz="2800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潴留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保障气道通畅前提下使用；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缺氧、脑水肿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未纠正频繁抽搐者慎用；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5059" name="矩形 147459"/>
          <p:cNvSpPr/>
          <p:nvPr/>
        </p:nvSpPr>
        <p:spPr>
          <a:xfrm>
            <a:off x="3869531" y="60007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矩形 147461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2" name="文本框 147469"/>
          <p:cNvSpPr txBox="1"/>
          <p:nvPr/>
        </p:nvSpPr>
        <p:spPr>
          <a:xfrm>
            <a:off x="2627630" y="-64770"/>
            <a:ext cx="362458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Tx/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（五）治疗措施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3998595"/>
            <a:ext cx="3035300" cy="22313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9235" y="3060700"/>
            <a:ext cx="839597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50000"/>
              </a:lnSpc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—</a:t>
            </a:r>
            <a:r>
              <a:rPr lang="zh-CN" sz="28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机械通气，适用于病情严重，药物治疗无效。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9" name="图片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4567555" y="3869055"/>
            <a:ext cx="3693160" cy="25063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5" name="椭圆 4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4195" name="内容占位符 264194"/>
          <p:cNvSpPr>
            <a:spLocks noGrp="1"/>
          </p:cNvSpPr>
          <p:nvPr>
            <p:ph idx="1"/>
          </p:nvPr>
        </p:nvSpPr>
        <p:spPr>
          <a:xfrm>
            <a:off x="179070" y="981075"/>
            <a:ext cx="5993765" cy="4408805"/>
          </a:xfrm>
        </p:spPr>
        <p:txBody>
          <a:bodyPr anchor="t"/>
          <a:p>
            <a:pPr marL="45720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1. 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健康史：诱因</a:t>
            </a:r>
            <a:endParaRPr kumimoji="0" lang="zh-CN" altLang="en-US" sz="2400" b="1" i="0" u="none" strike="noStrik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45720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2. 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临床表现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45720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(1) 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症状：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原发病2～3天内发生</a:t>
            </a: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ARDS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171450" marR="0" lvl="1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—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典型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：突发进行性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呼吸困难和呼吸窘迫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，</a:t>
            </a: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R&gt;28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次</a:t>
            </a: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/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分，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发绀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明显，</a:t>
            </a:r>
            <a:r>
              <a:rPr kumimoji="0" lang="zh-CN" altLang="en-US" sz="2400" b="1" i="0" u="sng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氧疗无效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，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）体征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—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晚期：除广泛湿啰音外，水泡音。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71450" marR="0" lvl="1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伴烦躁、焦虑、出汗。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61443" name="文本框 264195"/>
          <p:cNvSpPr txBox="1"/>
          <p:nvPr/>
        </p:nvSpPr>
        <p:spPr>
          <a:xfrm>
            <a:off x="2863215" y="189230"/>
            <a:ext cx="34169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（三）护理评估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0724" name="图片 30723" descr="200602200919253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0775" y="1412875"/>
            <a:ext cx="2544445" cy="2501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570" y="4149090"/>
            <a:ext cx="3168650" cy="24187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占位符 6145"/>
          <p:cNvSpPr>
            <a:spLocks noGrp="1"/>
          </p:cNvSpPr>
          <p:nvPr>
            <p:ph idx="4294967295"/>
          </p:nvPr>
        </p:nvSpPr>
        <p:spPr>
          <a:xfrm>
            <a:off x="539750" y="1879600"/>
            <a:ext cx="8404860" cy="3099435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indent="0" fontAlgn="auto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cs typeface="微软雅黑" panose="020B0503020204020204" pitchFamily="34" charset="-122"/>
              </a:rPr>
              <a:t>1. 识记</a:t>
            </a:r>
            <a:r>
              <a:rPr lang="zh-CN" altLang="en-US" sz="2800" noProof="1">
                <a:solidFill>
                  <a:srgbClr val="0000CC"/>
                </a:solidFill>
                <a:latin typeface="Times New Roman" panose="02020603050405020304" pitchFamily="18" charset="0"/>
                <a:cs typeface="微软雅黑" panose="020B0503020204020204" pitchFamily="34" charset="-122"/>
              </a:rPr>
              <a:t>  </a:t>
            </a:r>
            <a:r>
              <a:rPr lang="zh-CN" altLang="en-US" sz="2800" noProof="1">
                <a:latin typeface="Times New Roman" panose="02020603050405020304" pitchFamily="18" charset="0"/>
                <a:cs typeface="微软雅黑" panose="020B0503020204020204" pitchFamily="34" charset="-122"/>
              </a:rPr>
              <a:t>复述呼吸衰竭复述呼吸衰竭的概念</a:t>
            </a:r>
            <a:endParaRPr lang="zh-CN" altLang="en-US" sz="2800" noProof="1">
              <a:latin typeface="Times New Roman" panose="02020603050405020304" pitchFamily="18" charset="0"/>
              <a:cs typeface="微软雅黑" panose="020B0503020204020204" pitchFamily="34" charset="-122"/>
            </a:endParaRPr>
          </a:p>
          <a:p>
            <a:pPr marL="0" indent="0" fontAlgn="auto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800" noProof="1">
                <a:solidFill>
                  <a:srgbClr val="FF0000"/>
                </a:solidFill>
                <a:latin typeface="Times New Roman" panose="02020603050405020304" pitchFamily="18" charset="0"/>
                <a:cs typeface="微软雅黑" panose="020B0503020204020204" pitchFamily="34" charset="-122"/>
              </a:rPr>
              <a:t>2. 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cs typeface="微软雅黑" panose="020B0503020204020204" pitchFamily="34" charset="-122"/>
              </a:rPr>
              <a:t>理解</a:t>
            </a:r>
            <a:r>
              <a:rPr lang="zh-CN" altLang="en-US" sz="2800" noProof="1">
                <a:solidFill>
                  <a:srgbClr val="0000CC"/>
                </a:solidFill>
                <a:latin typeface="Times New Roman" panose="02020603050405020304" pitchFamily="18" charset="0"/>
                <a:cs typeface="微软雅黑" panose="020B0503020204020204" pitchFamily="34" charset="-122"/>
              </a:rPr>
              <a:t>  </a:t>
            </a:r>
            <a:r>
              <a:rPr lang="zh-CN" altLang="en-US" sz="2800" noProof="1">
                <a:latin typeface="Times New Roman" panose="02020603050405020304" pitchFamily="18" charset="0"/>
                <a:cs typeface="微软雅黑" panose="020B0503020204020204" pitchFamily="34" charset="-122"/>
              </a:rPr>
              <a:t>解释呼吸衰竭发病机制</a:t>
            </a:r>
            <a:endParaRPr lang="zh-CN" altLang="en-US" sz="2800" noProof="1">
              <a:latin typeface="Times New Roman" panose="02020603050405020304" pitchFamily="18" charset="0"/>
              <a:cs typeface="微软雅黑" panose="020B0503020204020204" pitchFamily="34" charset="-122"/>
            </a:endParaRPr>
          </a:p>
          <a:p>
            <a:pPr marL="0" indent="0" fontAlgn="auto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800" noProof="1">
                <a:solidFill>
                  <a:srgbClr val="FF0000"/>
                </a:solidFill>
                <a:latin typeface="Times New Roman" panose="02020603050405020304" pitchFamily="18" charset="0"/>
                <a:cs typeface="微软雅黑" panose="020B0503020204020204" pitchFamily="34" charset="-122"/>
              </a:rPr>
              <a:t>3. </a:t>
            </a:r>
            <a:r>
              <a:rPr lang="zh-CN" altLang="en-US" sz="2800" noProof="1" smtClean="0">
                <a:solidFill>
                  <a:srgbClr val="FF0000"/>
                </a:solidFill>
                <a:latin typeface="Times New Roman" panose="02020603050405020304" pitchFamily="18" charset="0"/>
                <a:cs typeface="微软雅黑" panose="020B0503020204020204" pitchFamily="34" charset="-122"/>
              </a:rPr>
              <a:t>运用</a:t>
            </a:r>
            <a:r>
              <a:rPr lang="zh-CN" altLang="en-US" sz="2800" noProof="1" smtClean="0">
                <a:solidFill>
                  <a:srgbClr val="0000CC"/>
                </a:solidFill>
                <a:latin typeface="Times New Roman" panose="02020603050405020304" pitchFamily="18" charset="0"/>
                <a:cs typeface="微软雅黑" panose="020B0503020204020204" pitchFamily="34" charset="-122"/>
              </a:rPr>
              <a:t>  </a:t>
            </a:r>
            <a:r>
              <a:rPr lang="zh-CN" altLang="en-US" sz="2800" noProof="1" smtClean="0">
                <a:latin typeface="Times New Roman" panose="02020603050405020304" pitchFamily="18" charset="0"/>
                <a:cs typeface="微软雅黑" panose="020B0503020204020204" pitchFamily="34" charset="-122"/>
              </a:rPr>
              <a:t>护</a:t>
            </a:r>
            <a:r>
              <a:rPr lang="zh-CN" altLang="en-US" sz="2800" noProof="1">
                <a:latin typeface="Times New Roman" panose="02020603050405020304" pitchFamily="18" charset="0"/>
                <a:cs typeface="微软雅黑" panose="020B0503020204020204" pitchFamily="34" charset="-122"/>
              </a:rPr>
              <a:t>理程序对呼衰患者实施整体护理</a:t>
            </a:r>
            <a:r>
              <a:rPr lang="en-US" altLang="zh-CN" sz="2800" noProof="1">
                <a:latin typeface="Times New Roman" panose="02020603050405020304" pitchFamily="18" charset="0"/>
                <a:cs typeface="微软雅黑" panose="020B0503020204020204" pitchFamily="34" charset="-122"/>
              </a:rPr>
              <a:t>;</a:t>
            </a:r>
            <a:endParaRPr lang="en-US" altLang="zh-CN" sz="2800" noProof="1">
              <a:latin typeface="Times New Roman" panose="02020603050405020304" pitchFamily="18" charset="0"/>
              <a:cs typeface="微软雅黑" panose="020B0503020204020204" pitchFamily="34" charset="-122"/>
            </a:endParaRPr>
          </a:p>
          <a:p>
            <a:pPr marL="0" indent="0" fontAlgn="auto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CN" altLang="en-US" sz="2800" noProof="1">
                <a:latin typeface="Times New Roman" panose="02020603050405020304" pitchFamily="18" charset="0"/>
                <a:cs typeface="微软雅黑" panose="020B0503020204020204" pitchFamily="34" charset="-122"/>
              </a:rPr>
              <a:t>树立学生正确的价值观，培养关爱、细心、爱伤情怀等</a:t>
            </a:r>
            <a:r>
              <a:rPr lang="en-US" altLang="zh-CN" sz="2800" noProof="1">
                <a:latin typeface="Times New Roman" panose="02020603050405020304" pitchFamily="18" charset="0"/>
                <a:cs typeface="微软雅黑" panose="020B0503020204020204" pitchFamily="34" charset="-122"/>
              </a:rPr>
              <a:t>.</a:t>
            </a:r>
            <a:endParaRPr lang="en-US" altLang="zh-CN" sz="2800" noProof="1">
              <a:latin typeface="Times New Roman" panose="02020603050405020304" pitchFamily="18" charset="0"/>
              <a:cs typeface="微软雅黑" panose="020B0503020204020204" pitchFamily="34" charset="-122"/>
            </a:endParaRPr>
          </a:p>
        </p:txBody>
      </p:sp>
      <p:sp>
        <p:nvSpPr>
          <p:cNvPr id="16386" name="标题 6147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" y="981075"/>
            <a:ext cx="7087870" cy="594360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pPr algn="ctr"/>
            <a:r>
              <a:rPr lang="zh-CN" altLang="en-US" sz="3600" b="1" dirty="0" smtClean="0">
                <a:latin typeface="Times New Roman" panose="02020603050405020304" pitchFamily="18" charset="0"/>
              </a:rPr>
              <a:t>学习</a:t>
            </a:r>
            <a:r>
              <a:rPr lang="zh-CN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目标</a:t>
            </a:r>
            <a:endParaRPr lang="zh-CN" altLang="en-US" sz="36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7267" name="内容占位符 267266"/>
          <p:cNvSpPr>
            <a:spLocks noGrp="1"/>
          </p:cNvSpPr>
          <p:nvPr>
            <p:ph idx="1"/>
          </p:nvPr>
        </p:nvSpPr>
        <p:spPr>
          <a:xfrm>
            <a:off x="251460" y="981075"/>
            <a:ext cx="7461885" cy="2225675"/>
          </a:xfrm>
        </p:spPr>
        <p:txBody>
          <a:bodyPr anchor="t"/>
          <a:p>
            <a:pPr marL="0" marR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3. 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辅助检查</a:t>
            </a:r>
            <a:endParaRPr kumimoji="0" lang="en-US" altLang="zh-CN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0" marR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（</a:t>
            </a: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1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）血气分析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—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典型：PaO</a:t>
            </a:r>
            <a:r>
              <a:rPr kumimoji="0" lang="zh-CN" altLang="en-US" sz="2400" b="1" i="0" u="none" strike="noStrike" kern="1200" cap="none" spc="0" normalizeH="0" baseline="-2500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2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↓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、PaCO</a:t>
            </a:r>
            <a:r>
              <a:rPr kumimoji="0" lang="zh-CN" altLang="en-US" sz="2400" b="1" i="0" u="none" strike="noStrike" kern="1200" cap="none" spc="0" normalizeH="0" baseline="-2500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2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↓， PH↑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—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晚期：PaCO</a:t>
            </a:r>
            <a:r>
              <a:rPr kumimoji="0" lang="zh-CN" altLang="en-US" sz="2400" b="1" i="0" u="none" strike="noStrike" kern="1200" cap="none" spc="0" normalizeH="0" baseline="-2500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2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↑, PH↓。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4515" name="标题 265217"/>
          <p:cNvSpPr>
            <a:spLocks noGrp="1"/>
          </p:cNvSpPr>
          <p:nvPr>
            <p:ph type="title"/>
          </p:nvPr>
        </p:nvSpPr>
        <p:spPr>
          <a:xfrm>
            <a:off x="2195830" y="260985"/>
            <a:ext cx="4333240" cy="519430"/>
          </a:xfrm>
        </p:spPr>
        <p:txBody>
          <a:bodyPr anchor="ctr"/>
          <a:p>
            <a:pPr indent="-342900">
              <a:spcBef>
                <a:spcPct val="20000"/>
              </a:spcBef>
              <a:buSzTx/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（三）护理评估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" name="内容占位符 265218"/>
          <p:cNvSpPr>
            <a:spLocks noGrp="1"/>
          </p:cNvSpPr>
          <p:nvPr/>
        </p:nvSpPr>
        <p:spPr>
          <a:xfrm>
            <a:off x="323850" y="3206750"/>
            <a:ext cx="4832985" cy="2809240"/>
          </a:xfrm>
          <a:prstGeom prst="rect">
            <a:avLst/>
          </a:prstGeom>
        </p:spPr>
        <p:txBody>
          <a:bodyPr lIns="91438" tIns="45719" rIns="91438" bIns="45719" anchor="t"/>
          <a:lstStyle>
            <a:lvl1pPr marL="457200" indent="-457200" algn="l" defTabSz="1218565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ts val="13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ts val="13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ts val="13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ts val="13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（</a:t>
            </a: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2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）X-ray  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114300" marR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—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早期：发病24小时内无异常；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114300" marR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—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中期：发病l～5天，斑片状毛玻璃</a:t>
            </a: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/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肺实变浸润影；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114300" marR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—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晚期：</a:t>
            </a: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&gt;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5天</a:t>
            </a: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, </a:t>
            </a: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肺间质纤维化。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090" y="2061210"/>
            <a:ext cx="3206115" cy="38855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6" name="椭圆 5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7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9315" name="内容占位符 269314"/>
          <p:cNvSpPr>
            <a:spLocks noGrp="1"/>
          </p:cNvSpPr>
          <p:nvPr>
            <p:ph idx="1"/>
          </p:nvPr>
        </p:nvSpPr>
        <p:spPr>
          <a:xfrm>
            <a:off x="287655" y="1196975"/>
            <a:ext cx="7641590" cy="3936365"/>
          </a:xfrm>
        </p:spPr>
        <p:txBody>
          <a:bodyPr anchor="t"/>
          <a:p>
            <a:pPr marL="457200" lvl="1" eaLnBrk="0" hangingPunct="0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1．原发病治疗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lvl="1" eaLnBrk="0" hangingPunct="0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氧疗:  高浓度(&gt;50%)吸氧，维持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SaO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≥90%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lvl="1" eaLnBrk="0" hangingPunct="0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．消除肺水肿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lvl="1" eaLnBrk="0" hangingPunct="0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（1）控制液体入量：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&lt;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1.5～2L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/d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lvl="1" eaLnBrk="0" hangingPunct="0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（2）使用利尿剂:  促进水肿消退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lvl="1" eaLnBrk="0" hangingPunct="0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（3）输入血浆白蛋白:  ARDS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后期进行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，以提高胶体渗透压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lvl="1" eaLnBrk="0" hangingPunct="0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机械通气：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尽早进行。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587" name="文本框 269315"/>
          <p:cNvSpPr txBox="1"/>
          <p:nvPr/>
        </p:nvSpPr>
        <p:spPr>
          <a:xfrm>
            <a:off x="2987516" y="260747"/>
            <a:ext cx="3402806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1" indent="-285750" algn="ctr" eaLnBrk="0" hangingPunct="0">
              <a:spcBef>
                <a:spcPct val="20000"/>
              </a:spcBef>
              <a:buSzTx/>
              <a:buNone/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（四）治疗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rot="0">
            <a:off x="8159115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9" name="矩形 147459"/>
          <p:cNvSpPr/>
          <p:nvPr/>
        </p:nvSpPr>
        <p:spPr>
          <a:xfrm>
            <a:off x="3869531" y="60007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矩形 147461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  <p:sp>
        <p:nvSpPr>
          <p:cNvPr id="70663" name="椭圆 152582"/>
          <p:cNvSpPr/>
          <p:nvPr/>
        </p:nvSpPr>
        <p:spPr>
          <a:xfrm>
            <a:off x="2051685" y="1772920"/>
            <a:ext cx="7419975" cy="756285"/>
          </a:xfrm>
          <a:prstGeom prst="ellipse">
            <a:avLst/>
          </a:prstGeom>
          <a:noFill/>
          <a:ln w="9525">
            <a:noFill/>
          </a:ln>
        </p:spPr>
        <p:txBody>
          <a:bodyPr anchor="t"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 潜在并发症：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重要器官缺氧性损伤。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2197735"/>
            <a:ext cx="3893185" cy="3151505"/>
            <a:chOff x="-239" y="3440"/>
            <a:chExt cx="6131" cy="496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21028">
              <a:off x="-239" y="3440"/>
              <a:ext cx="4459" cy="4639"/>
            </a:xfrm>
            <a:prstGeom prst="rect">
              <a:avLst/>
            </a:prstGeom>
          </p:spPr>
        </p:pic>
        <p:grpSp>
          <p:nvGrpSpPr>
            <p:cNvPr id="52" name="组合 51"/>
            <p:cNvGrpSpPr/>
            <p:nvPr/>
          </p:nvGrpSpPr>
          <p:grpSpPr>
            <a:xfrm>
              <a:off x="2778" y="5480"/>
              <a:ext cx="1927" cy="580"/>
              <a:chOff x="3838575" y="2712368"/>
              <a:chExt cx="1604974" cy="368530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3838575" y="2892218"/>
                <a:ext cx="593181" cy="0"/>
              </a:xfrm>
              <a:prstGeom prst="line">
                <a:avLst/>
              </a:prstGeom>
              <a:ln w="76200">
                <a:solidFill>
                  <a:srgbClr val="3B9B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4952634" y="2911353"/>
                <a:ext cx="490915" cy="0"/>
              </a:xfrm>
              <a:prstGeom prst="line">
                <a:avLst/>
              </a:prstGeom>
              <a:ln w="76200">
                <a:solidFill>
                  <a:srgbClr val="3B9B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4405565" y="2712368"/>
                <a:ext cx="186017" cy="189461"/>
              </a:xfrm>
              <a:prstGeom prst="line">
                <a:avLst/>
              </a:prstGeom>
              <a:ln w="76200">
                <a:solidFill>
                  <a:srgbClr val="3B9B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4807526" y="2899283"/>
                <a:ext cx="171299" cy="174470"/>
              </a:xfrm>
              <a:prstGeom prst="line">
                <a:avLst/>
              </a:prstGeom>
              <a:ln w="76200">
                <a:solidFill>
                  <a:srgbClr val="3B9B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 flipV="1">
                <a:off x="4543202" y="2717130"/>
                <a:ext cx="316707" cy="363768"/>
              </a:xfrm>
              <a:prstGeom prst="line">
                <a:avLst/>
              </a:prstGeom>
              <a:ln w="76200">
                <a:solidFill>
                  <a:srgbClr val="3B9B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组合 69"/>
            <p:cNvGrpSpPr/>
            <p:nvPr/>
          </p:nvGrpSpPr>
          <p:grpSpPr>
            <a:xfrm>
              <a:off x="3722" y="3443"/>
              <a:ext cx="983" cy="983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1" name="同心圆 7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500" b="1">
                  <a:solidFill>
                    <a:srgbClr val="3B9B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2500" b="1" dirty="0">
                    <a:solidFill>
                      <a:srgbClr val="3B9B9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500" b="1" dirty="0">
                  <a:solidFill>
                    <a:srgbClr val="3B9B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4910" y="5263"/>
              <a:ext cx="983" cy="983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4" name="同心圆 7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500" b="1">
                  <a:solidFill>
                    <a:srgbClr val="3B9B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92113" y="845917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2500" b="1" dirty="0">
                    <a:solidFill>
                      <a:srgbClr val="3B9B9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500" b="1" dirty="0">
                  <a:solidFill>
                    <a:srgbClr val="3B9B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3798" y="7421"/>
              <a:ext cx="983" cy="983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7" name="同心圆 7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500" b="1">
                  <a:solidFill>
                    <a:srgbClr val="3B9B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2500" b="1" dirty="0">
                    <a:solidFill>
                      <a:srgbClr val="3B9B9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500" b="1" dirty="0">
                  <a:solidFill>
                    <a:srgbClr val="3B9B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3921760" y="2781300"/>
            <a:ext cx="529971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气体交换障碍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与通气不足、肺内分流增加、通气/血流失调和弥散障碍有关。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39440" y="4739005"/>
            <a:ext cx="56330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 清理呼吸道无效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与分泌物增加、意识障碍有关。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6235" y="1124585"/>
            <a:ext cx="21482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1．护理诊断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9" name="矩形 147459"/>
          <p:cNvSpPr/>
          <p:nvPr/>
        </p:nvSpPr>
        <p:spPr>
          <a:xfrm>
            <a:off x="3869531" y="60007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矩形 147461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7315" y="1052830"/>
            <a:ext cx="8793480" cy="6798945"/>
            <a:chOff x="215" y="1727"/>
            <a:chExt cx="13848" cy="10707"/>
          </a:xfrm>
        </p:grpSpPr>
        <p:sp>
          <p:nvSpPr>
            <p:cNvPr id="5" name="文本框 4"/>
            <p:cNvSpPr txBox="1"/>
            <p:nvPr/>
          </p:nvSpPr>
          <p:spPr>
            <a:xfrm>
              <a:off x="560" y="1727"/>
              <a:ext cx="3383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2800" b="1" dirty="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1．护理措施</a:t>
              </a:r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15" y="2521"/>
              <a:ext cx="13848" cy="9913"/>
              <a:chOff x="215" y="2861"/>
              <a:chExt cx="13848" cy="9913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2472" y="4277"/>
                <a:ext cx="9194" cy="8497"/>
                <a:chOff x="2472" y="4277"/>
                <a:chExt cx="9194" cy="8497"/>
              </a:xfrm>
            </p:grpSpPr>
            <p:sp>
              <p:nvSpPr>
                <p:cNvPr id="14" name="空心弧 13"/>
                <p:cNvSpPr/>
                <p:nvPr/>
              </p:nvSpPr>
              <p:spPr>
                <a:xfrm>
                  <a:off x="3792" y="6098"/>
                  <a:ext cx="6676" cy="6676"/>
                </a:xfrm>
                <a:prstGeom prst="blockArc">
                  <a:avLst>
                    <a:gd name="adj1" fmla="val 10800000"/>
                    <a:gd name="adj2" fmla="val 1"/>
                    <a:gd name="adj3" fmla="val 3011"/>
                  </a:avLst>
                </a:prstGeom>
                <a:solidFill>
                  <a:srgbClr val="EBEBEB"/>
                </a:solidFill>
                <a:ln>
                  <a:noFill/>
                </a:ln>
                <a:effectLst>
                  <a:innerShdw blurRad="762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椭圆 34"/>
                <p:cNvSpPr/>
                <p:nvPr/>
              </p:nvSpPr>
              <p:spPr>
                <a:xfrm rot="10190714">
                  <a:off x="5669" y="4277"/>
                  <a:ext cx="1118" cy="1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836" h="1438889">
                      <a:moveTo>
                        <a:pt x="548270" y="0"/>
                      </a:moveTo>
                      <a:lnTo>
                        <a:pt x="721662" y="346785"/>
                      </a:lnTo>
                      <a:cubicBezTo>
                        <a:pt x="951885" y="413972"/>
                        <a:pt x="1118836" y="627225"/>
                        <a:pt x="1118836" y="879471"/>
                      </a:cubicBezTo>
                      <a:cubicBezTo>
                        <a:pt x="1118836" y="1188429"/>
                        <a:pt x="868376" y="1438889"/>
                        <a:pt x="559418" y="1438889"/>
                      </a:cubicBezTo>
                      <a:cubicBezTo>
                        <a:pt x="250460" y="1438889"/>
                        <a:pt x="0" y="1188429"/>
                        <a:pt x="0" y="879471"/>
                      </a:cubicBezTo>
                      <a:cubicBezTo>
                        <a:pt x="0" y="636984"/>
                        <a:pt x="154283" y="430531"/>
                        <a:pt x="370781" y="35497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200000" scaled="0"/>
                  <a:tileRect/>
                </a:gradFill>
                <a:ln w="22225">
                  <a:solidFill>
                    <a:srgbClr val="0C8882"/>
                  </a:solidFill>
                </a:ln>
                <a:effectLst>
                  <a:outerShdw blurRad="419100" dist="419100" dir="3600000" algn="tl" rotWithShape="0">
                    <a:schemeClr val="accent2">
                      <a:lumMod val="50000"/>
                      <a:alpha val="5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None/>
                  </a:pPr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 rot="13303882">
                  <a:off x="10470" y="6904"/>
                  <a:ext cx="1196" cy="1554"/>
                  <a:chOff x="4020870" y="2194485"/>
                  <a:chExt cx="1102258" cy="1432090"/>
                </a:xfrm>
                <a:solidFill>
                  <a:srgbClr val="0C8882"/>
                </a:solidFill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17" name="等腰三角形 43"/>
                  <p:cNvSpPr/>
                  <p:nvPr/>
                </p:nvSpPr>
                <p:spPr>
                  <a:xfrm>
                    <a:off x="4020870" y="2194485"/>
                    <a:ext cx="1102258" cy="1432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258" h="1432090">
                        <a:moveTo>
                          <a:pt x="761620" y="431870"/>
                        </a:moveTo>
                        <a:lnTo>
                          <a:pt x="856659" y="621949"/>
                        </a:lnTo>
                        <a:lnTo>
                          <a:pt x="234710" y="621949"/>
                        </a:lnTo>
                        <a:lnTo>
                          <a:pt x="325695" y="439980"/>
                        </a:lnTo>
                        <a:cubicBezTo>
                          <a:pt x="163858" y="520416"/>
                          <a:pt x="53779" y="687834"/>
                          <a:pt x="53779" y="880961"/>
                        </a:cubicBezTo>
                        <a:cubicBezTo>
                          <a:pt x="53779" y="1155639"/>
                          <a:pt x="276450" y="1378310"/>
                          <a:pt x="551128" y="1378310"/>
                        </a:cubicBezTo>
                        <a:cubicBezTo>
                          <a:pt x="825806" y="1378310"/>
                          <a:pt x="1048477" y="1155639"/>
                          <a:pt x="1048477" y="880961"/>
                        </a:cubicBezTo>
                        <a:cubicBezTo>
                          <a:pt x="1048477" y="681767"/>
                          <a:pt x="931374" y="509923"/>
                          <a:pt x="761620" y="431870"/>
                        </a:cubicBezTo>
                        <a:close/>
                        <a:moveTo>
                          <a:pt x="545685" y="0"/>
                        </a:moveTo>
                        <a:lnTo>
                          <a:pt x="726120" y="360871"/>
                        </a:lnTo>
                        <a:cubicBezTo>
                          <a:pt x="945108" y="431845"/>
                          <a:pt x="1102258" y="638051"/>
                          <a:pt x="1102258" y="880961"/>
                        </a:cubicBezTo>
                        <a:cubicBezTo>
                          <a:pt x="1102258" y="1185341"/>
                          <a:pt x="855509" y="1432090"/>
                          <a:pt x="551129" y="1432090"/>
                        </a:cubicBezTo>
                        <a:cubicBezTo>
                          <a:pt x="246749" y="1432090"/>
                          <a:pt x="0" y="1185341"/>
                          <a:pt x="0" y="880961"/>
                        </a:cubicBezTo>
                        <a:cubicBezTo>
                          <a:pt x="0" y="642821"/>
                          <a:pt x="151038" y="439958"/>
                          <a:pt x="363249" y="364872"/>
                        </a:cubicBezTo>
                        <a:close/>
                      </a:path>
                    </a:pathLst>
                  </a:custGeom>
                  <a:grpFill/>
                  <a:ln w="22225">
                    <a:solidFill>
                      <a:srgbClr val="0C8882"/>
                    </a:solidFill>
                  </a:ln>
                  <a:effectLst>
                    <a:outerShdw blurRad="419100" dist="419100" dir="3600000" algn="tl" rotWithShape="0">
                      <a:schemeClr val="accent2">
                        <a:lumMod val="50000"/>
                        <a:alpha val="5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Font typeface="Wingdings" panose="05000000000000000000" pitchFamily="2" charset="2"/>
                      <a:buNone/>
                    </a:pPr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" name="等腰三角形 42"/>
                  <p:cNvSpPr/>
                  <p:nvPr/>
                </p:nvSpPr>
                <p:spPr>
                  <a:xfrm>
                    <a:off x="4044928" y="2251925"/>
                    <a:ext cx="1054142" cy="1350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4142" h="1350592">
                        <a:moveTo>
                          <a:pt x="521627" y="0"/>
                        </a:moveTo>
                        <a:lnTo>
                          <a:pt x="682907" y="322559"/>
                        </a:lnTo>
                        <a:cubicBezTo>
                          <a:pt x="898294" y="386795"/>
                          <a:pt x="1054142" y="586958"/>
                          <a:pt x="1054142" y="823521"/>
                        </a:cubicBezTo>
                        <a:cubicBezTo>
                          <a:pt x="1054142" y="1114614"/>
                          <a:pt x="818164" y="1350592"/>
                          <a:pt x="527071" y="1350592"/>
                        </a:cubicBezTo>
                        <a:cubicBezTo>
                          <a:pt x="235978" y="1350592"/>
                          <a:pt x="0" y="1114614"/>
                          <a:pt x="0" y="823521"/>
                        </a:cubicBezTo>
                        <a:cubicBezTo>
                          <a:pt x="0" y="591722"/>
                          <a:pt x="149634" y="394871"/>
                          <a:pt x="358347" y="326560"/>
                        </a:cubicBezTo>
                        <a:close/>
                      </a:path>
                    </a:pathLst>
                  </a:custGeom>
                  <a:grpFill/>
                  <a:ln w="22225">
                    <a:solidFill>
                      <a:srgbClr val="0C8882"/>
                    </a:solidFill>
                  </a:ln>
                  <a:effectLst>
                    <a:outerShdw blurRad="419100" dist="419100" dir="3600000" algn="tl" rotWithShape="0">
                      <a:schemeClr val="accent2">
                        <a:lumMod val="50000"/>
                        <a:alpha val="5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Font typeface="Wingdings" panose="05000000000000000000" pitchFamily="2" charset="2"/>
                      <a:buNone/>
                    </a:pPr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 rot="11594412">
                  <a:off x="8006" y="4418"/>
                  <a:ext cx="1196" cy="1554"/>
                  <a:chOff x="4020870" y="2194485"/>
                  <a:chExt cx="1102258" cy="1432090"/>
                </a:xfrm>
                <a:solidFill>
                  <a:srgbClr val="0C8882"/>
                </a:solidFill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20" name="等腰三角形 43"/>
                  <p:cNvSpPr/>
                  <p:nvPr/>
                </p:nvSpPr>
                <p:spPr>
                  <a:xfrm>
                    <a:off x="4020870" y="2194485"/>
                    <a:ext cx="1102258" cy="1432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258" h="1432090">
                        <a:moveTo>
                          <a:pt x="761620" y="431870"/>
                        </a:moveTo>
                        <a:lnTo>
                          <a:pt x="856659" y="621949"/>
                        </a:lnTo>
                        <a:lnTo>
                          <a:pt x="234710" y="621949"/>
                        </a:lnTo>
                        <a:lnTo>
                          <a:pt x="325695" y="439980"/>
                        </a:lnTo>
                        <a:cubicBezTo>
                          <a:pt x="163858" y="520416"/>
                          <a:pt x="53779" y="687834"/>
                          <a:pt x="53779" y="880961"/>
                        </a:cubicBezTo>
                        <a:cubicBezTo>
                          <a:pt x="53779" y="1155639"/>
                          <a:pt x="276450" y="1378310"/>
                          <a:pt x="551128" y="1378310"/>
                        </a:cubicBezTo>
                        <a:cubicBezTo>
                          <a:pt x="825806" y="1378310"/>
                          <a:pt x="1048477" y="1155639"/>
                          <a:pt x="1048477" y="880961"/>
                        </a:cubicBezTo>
                        <a:cubicBezTo>
                          <a:pt x="1048477" y="681767"/>
                          <a:pt x="931374" y="509923"/>
                          <a:pt x="761620" y="431870"/>
                        </a:cubicBezTo>
                        <a:close/>
                        <a:moveTo>
                          <a:pt x="545685" y="0"/>
                        </a:moveTo>
                        <a:lnTo>
                          <a:pt x="726120" y="360871"/>
                        </a:lnTo>
                        <a:cubicBezTo>
                          <a:pt x="945108" y="431845"/>
                          <a:pt x="1102258" y="638051"/>
                          <a:pt x="1102258" y="880961"/>
                        </a:cubicBezTo>
                        <a:cubicBezTo>
                          <a:pt x="1102258" y="1185341"/>
                          <a:pt x="855509" y="1432090"/>
                          <a:pt x="551129" y="1432090"/>
                        </a:cubicBezTo>
                        <a:cubicBezTo>
                          <a:pt x="246749" y="1432090"/>
                          <a:pt x="0" y="1185341"/>
                          <a:pt x="0" y="880961"/>
                        </a:cubicBezTo>
                        <a:cubicBezTo>
                          <a:pt x="0" y="642821"/>
                          <a:pt x="151038" y="439958"/>
                          <a:pt x="363249" y="364872"/>
                        </a:cubicBezTo>
                        <a:close/>
                      </a:path>
                    </a:pathLst>
                  </a:custGeom>
                  <a:grpFill/>
                  <a:ln w="22225">
                    <a:solidFill>
                      <a:srgbClr val="0C8882"/>
                    </a:solidFill>
                  </a:ln>
                  <a:effectLst>
                    <a:outerShdw blurRad="419100" dist="419100" dir="3600000" algn="tl" rotWithShape="0">
                      <a:schemeClr val="accent2">
                        <a:lumMod val="50000"/>
                        <a:alpha val="5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Font typeface="Wingdings" panose="05000000000000000000" pitchFamily="2" charset="2"/>
                      <a:buNone/>
                    </a:pPr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等腰三角形 42"/>
                  <p:cNvSpPr/>
                  <p:nvPr/>
                </p:nvSpPr>
                <p:spPr>
                  <a:xfrm>
                    <a:off x="4044928" y="2251925"/>
                    <a:ext cx="1054142" cy="1350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4142" h="1350592">
                        <a:moveTo>
                          <a:pt x="521627" y="0"/>
                        </a:moveTo>
                        <a:lnTo>
                          <a:pt x="682907" y="322559"/>
                        </a:lnTo>
                        <a:cubicBezTo>
                          <a:pt x="898294" y="386795"/>
                          <a:pt x="1054142" y="586958"/>
                          <a:pt x="1054142" y="823521"/>
                        </a:cubicBezTo>
                        <a:cubicBezTo>
                          <a:pt x="1054142" y="1114614"/>
                          <a:pt x="818164" y="1350592"/>
                          <a:pt x="527071" y="1350592"/>
                        </a:cubicBezTo>
                        <a:cubicBezTo>
                          <a:pt x="235978" y="1350592"/>
                          <a:pt x="0" y="1114614"/>
                          <a:pt x="0" y="823521"/>
                        </a:cubicBezTo>
                        <a:cubicBezTo>
                          <a:pt x="0" y="591722"/>
                          <a:pt x="149634" y="394871"/>
                          <a:pt x="358347" y="326560"/>
                        </a:cubicBezTo>
                        <a:close/>
                      </a:path>
                    </a:pathLst>
                  </a:custGeom>
                  <a:grpFill/>
                  <a:ln w="22225">
                    <a:solidFill>
                      <a:srgbClr val="0C8882"/>
                    </a:solidFill>
                  </a:ln>
                  <a:effectLst>
                    <a:outerShdw blurRad="419100" dist="419100" dir="3600000" algn="tl" rotWithShape="0">
                      <a:schemeClr val="accent2">
                        <a:lumMod val="50000"/>
                        <a:alpha val="5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Font typeface="Wingdings" panose="05000000000000000000" pitchFamily="2" charset="2"/>
                      <a:buNone/>
                    </a:pPr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2" name="椭圆 34"/>
                <p:cNvSpPr/>
                <p:nvPr/>
              </p:nvSpPr>
              <p:spPr>
                <a:xfrm rot="13009338">
                  <a:off x="9724" y="5431"/>
                  <a:ext cx="1118" cy="1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836" h="1438889">
                      <a:moveTo>
                        <a:pt x="548270" y="0"/>
                      </a:moveTo>
                      <a:lnTo>
                        <a:pt x="721662" y="346785"/>
                      </a:lnTo>
                      <a:cubicBezTo>
                        <a:pt x="951885" y="413972"/>
                        <a:pt x="1118836" y="627225"/>
                        <a:pt x="1118836" y="879471"/>
                      </a:cubicBezTo>
                      <a:cubicBezTo>
                        <a:pt x="1118836" y="1188429"/>
                        <a:pt x="868376" y="1438889"/>
                        <a:pt x="559418" y="1438889"/>
                      </a:cubicBezTo>
                      <a:cubicBezTo>
                        <a:pt x="250460" y="1438889"/>
                        <a:pt x="0" y="1188429"/>
                        <a:pt x="0" y="879471"/>
                      </a:cubicBezTo>
                      <a:cubicBezTo>
                        <a:pt x="0" y="636984"/>
                        <a:pt x="154283" y="430531"/>
                        <a:pt x="370781" y="35497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200000" scaled="0"/>
                  <a:tileRect/>
                </a:gradFill>
                <a:ln w="22225">
                  <a:solidFill>
                    <a:srgbClr val="0C8882"/>
                  </a:solidFill>
                </a:ln>
                <a:effectLst>
                  <a:outerShdw blurRad="419100" dist="419100" dir="3600000" algn="tl" rotWithShape="0">
                    <a:schemeClr val="accent2">
                      <a:lumMod val="50000"/>
                      <a:alpha val="5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None/>
                  </a:pPr>
                  <a:endParaRPr lang="zh-CN" altLang="en-US">
                    <a:solidFill>
                      <a:srgbClr val="0C8882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23" name="组合 22"/>
                <p:cNvGrpSpPr/>
                <p:nvPr/>
              </p:nvGrpSpPr>
              <p:grpSpPr>
                <a:xfrm rot="9469324">
                  <a:off x="3810" y="5067"/>
                  <a:ext cx="1196" cy="1554"/>
                  <a:chOff x="4020870" y="2194485"/>
                  <a:chExt cx="1102258" cy="1432090"/>
                </a:xfrm>
                <a:solidFill>
                  <a:srgbClr val="0C8882"/>
                </a:solidFill>
                <a:effectLst>
                  <a:outerShdw blurRad="444500" dist="254000" dir="8100000" algn="tr" rotWithShape="0">
                    <a:prstClr val="black">
                      <a:alpha val="50000"/>
                    </a:prstClr>
                  </a:outerShdw>
                </a:effectLst>
              </p:grpSpPr>
              <p:sp>
                <p:nvSpPr>
                  <p:cNvPr id="24" name="等腰三角形 43"/>
                  <p:cNvSpPr/>
                  <p:nvPr/>
                </p:nvSpPr>
                <p:spPr>
                  <a:xfrm>
                    <a:off x="4020870" y="2194485"/>
                    <a:ext cx="1102258" cy="1432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258" h="1432090">
                        <a:moveTo>
                          <a:pt x="761620" y="431870"/>
                        </a:moveTo>
                        <a:lnTo>
                          <a:pt x="856659" y="621949"/>
                        </a:lnTo>
                        <a:lnTo>
                          <a:pt x="234710" y="621949"/>
                        </a:lnTo>
                        <a:lnTo>
                          <a:pt x="325695" y="439980"/>
                        </a:lnTo>
                        <a:cubicBezTo>
                          <a:pt x="163858" y="520416"/>
                          <a:pt x="53779" y="687834"/>
                          <a:pt x="53779" y="880961"/>
                        </a:cubicBezTo>
                        <a:cubicBezTo>
                          <a:pt x="53779" y="1155639"/>
                          <a:pt x="276450" y="1378310"/>
                          <a:pt x="551128" y="1378310"/>
                        </a:cubicBezTo>
                        <a:cubicBezTo>
                          <a:pt x="825806" y="1378310"/>
                          <a:pt x="1048477" y="1155639"/>
                          <a:pt x="1048477" y="880961"/>
                        </a:cubicBezTo>
                        <a:cubicBezTo>
                          <a:pt x="1048477" y="681767"/>
                          <a:pt x="931374" y="509923"/>
                          <a:pt x="761620" y="431870"/>
                        </a:cubicBezTo>
                        <a:close/>
                        <a:moveTo>
                          <a:pt x="545685" y="0"/>
                        </a:moveTo>
                        <a:lnTo>
                          <a:pt x="726120" y="360871"/>
                        </a:lnTo>
                        <a:cubicBezTo>
                          <a:pt x="945108" y="431845"/>
                          <a:pt x="1102258" y="638051"/>
                          <a:pt x="1102258" y="880961"/>
                        </a:cubicBezTo>
                        <a:cubicBezTo>
                          <a:pt x="1102258" y="1185341"/>
                          <a:pt x="855509" y="1432090"/>
                          <a:pt x="551129" y="1432090"/>
                        </a:cubicBezTo>
                        <a:cubicBezTo>
                          <a:pt x="246749" y="1432090"/>
                          <a:pt x="0" y="1185341"/>
                          <a:pt x="0" y="880961"/>
                        </a:cubicBezTo>
                        <a:cubicBezTo>
                          <a:pt x="0" y="642821"/>
                          <a:pt x="151038" y="439958"/>
                          <a:pt x="363249" y="364872"/>
                        </a:cubicBezTo>
                        <a:close/>
                      </a:path>
                    </a:pathLst>
                  </a:custGeom>
                  <a:grpFill/>
                  <a:ln w="22225">
                    <a:solidFill>
                      <a:srgbClr val="0C8882"/>
                    </a:solidFill>
                  </a:ln>
                  <a:effectLst>
                    <a:outerShdw blurRad="419100" dist="419100" dir="3600000" algn="tl" rotWithShape="0">
                      <a:schemeClr val="accent2">
                        <a:lumMod val="50000"/>
                        <a:alpha val="5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Font typeface="Wingdings" panose="05000000000000000000" pitchFamily="2" charset="2"/>
                      <a:buNone/>
                    </a:pPr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" name="等腰三角形 42"/>
                  <p:cNvSpPr/>
                  <p:nvPr/>
                </p:nvSpPr>
                <p:spPr>
                  <a:xfrm>
                    <a:off x="4044928" y="2251925"/>
                    <a:ext cx="1054142" cy="1350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4142" h="1350592">
                        <a:moveTo>
                          <a:pt x="521627" y="0"/>
                        </a:moveTo>
                        <a:lnTo>
                          <a:pt x="682907" y="322559"/>
                        </a:lnTo>
                        <a:cubicBezTo>
                          <a:pt x="898294" y="386795"/>
                          <a:pt x="1054142" y="586958"/>
                          <a:pt x="1054142" y="823521"/>
                        </a:cubicBezTo>
                        <a:cubicBezTo>
                          <a:pt x="1054142" y="1114614"/>
                          <a:pt x="818164" y="1350592"/>
                          <a:pt x="527071" y="1350592"/>
                        </a:cubicBezTo>
                        <a:cubicBezTo>
                          <a:pt x="235978" y="1350592"/>
                          <a:pt x="0" y="1114614"/>
                          <a:pt x="0" y="823521"/>
                        </a:cubicBezTo>
                        <a:cubicBezTo>
                          <a:pt x="0" y="591722"/>
                          <a:pt x="149634" y="394871"/>
                          <a:pt x="358347" y="326560"/>
                        </a:cubicBezTo>
                        <a:close/>
                      </a:path>
                    </a:pathLst>
                  </a:custGeom>
                  <a:grpFill/>
                  <a:ln w="22225">
                    <a:solidFill>
                      <a:srgbClr val="0C8882"/>
                    </a:solidFill>
                  </a:ln>
                  <a:effectLst>
                    <a:outerShdw blurRad="419100" dist="419100" dir="3600000" algn="tl" rotWithShape="0">
                      <a:schemeClr val="accent2">
                        <a:lumMod val="50000"/>
                        <a:alpha val="5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Font typeface="Wingdings" panose="05000000000000000000" pitchFamily="2" charset="2"/>
                      <a:buNone/>
                    </a:pPr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6" name="椭圆 34"/>
                <p:cNvSpPr/>
                <p:nvPr/>
              </p:nvSpPr>
              <p:spPr>
                <a:xfrm rot="8068240">
                  <a:off x="2631" y="6905"/>
                  <a:ext cx="1118" cy="1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836" h="1438889">
                      <a:moveTo>
                        <a:pt x="548270" y="0"/>
                      </a:moveTo>
                      <a:lnTo>
                        <a:pt x="721662" y="346785"/>
                      </a:lnTo>
                      <a:cubicBezTo>
                        <a:pt x="951885" y="413972"/>
                        <a:pt x="1118836" y="627225"/>
                        <a:pt x="1118836" y="879471"/>
                      </a:cubicBezTo>
                      <a:cubicBezTo>
                        <a:pt x="1118836" y="1188429"/>
                        <a:pt x="868376" y="1438889"/>
                        <a:pt x="559418" y="1438889"/>
                      </a:cubicBezTo>
                      <a:cubicBezTo>
                        <a:pt x="250460" y="1438889"/>
                        <a:pt x="0" y="1188429"/>
                        <a:pt x="0" y="879471"/>
                      </a:cubicBezTo>
                      <a:cubicBezTo>
                        <a:pt x="0" y="636984"/>
                        <a:pt x="154283" y="430531"/>
                        <a:pt x="370781" y="35497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200000" scaled="0"/>
                  <a:tileRect/>
                </a:gradFill>
                <a:ln w="22225">
                  <a:solidFill>
                    <a:srgbClr val="0C8882"/>
                  </a:solidFill>
                </a:ln>
                <a:effectLst>
                  <a:outerShdw blurRad="419100" dist="419100" dir="3600000" algn="tl" rotWithShape="0">
                    <a:schemeClr val="accent2">
                      <a:lumMod val="50000"/>
                      <a:alpha val="5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Font typeface="Wingdings" panose="05000000000000000000" pitchFamily="2" charset="2"/>
                    <a:buNone/>
                  </a:pPr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27" name="组合 26"/>
                <p:cNvGrpSpPr/>
                <p:nvPr/>
              </p:nvGrpSpPr>
              <p:grpSpPr>
                <a:xfrm>
                  <a:off x="5917" y="6809"/>
                  <a:ext cx="2540" cy="2540"/>
                  <a:chOff x="3851771" y="1163107"/>
                  <a:chExt cx="1402358" cy="1402358"/>
                </a:xfrm>
              </p:grpSpPr>
              <p:grpSp>
                <p:nvGrpSpPr>
                  <p:cNvPr id="28" name="组合 27"/>
                  <p:cNvGrpSpPr/>
                  <p:nvPr/>
                </p:nvGrpSpPr>
                <p:grpSpPr>
                  <a:xfrm>
                    <a:off x="3851771" y="1163107"/>
                    <a:ext cx="1402358" cy="1402358"/>
                    <a:chOff x="304800" y="673100"/>
                    <a:chExt cx="4000500" cy="4000500"/>
                  </a:xfrm>
                  <a:effectLst>
                    <a:outerShdw blurRad="444500" dist="254000" dir="8100000" algn="tr" rotWithShape="0">
                      <a:prstClr val="black">
                        <a:alpha val="50000"/>
                      </a:prstClr>
                    </a:outerShdw>
                  </a:effectLst>
                </p:grpSpPr>
                <p:sp>
                  <p:nvSpPr>
                    <p:cNvPr id="29" name="同心圆 28"/>
                    <p:cNvSpPr/>
                    <p:nvPr/>
                  </p:nvSpPr>
                  <p:spPr>
                    <a:xfrm>
                      <a:off x="304800" y="673100"/>
                      <a:ext cx="4000500" cy="4000500"/>
                    </a:xfrm>
                    <a:prstGeom prst="donut">
                      <a:avLst>
                        <a:gd name="adj" fmla="val 4879"/>
                      </a:avLst>
                    </a:prstGeom>
                    <a:noFill/>
                    <a:ln w="22225">
                      <a:noFill/>
                    </a:ln>
                    <a:effectLst>
                      <a:outerShdw blurRad="419100" dist="419100" dir="3600000" algn="tl" rotWithShape="0">
                        <a:schemeClr val="accent2">
                          <a:lumMod val="50000"/>
                          <a:alpha val="50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0" name="椭圆 29"/>
                    <p:cNvSpPr/>
                    <p:nvPr/>
                  </p:nvSpPr>
                  <p:spPr>
                    <a:xfrm>
                      <a:off x="392108" y="760412"/>
                      <a:ext cx="3825874" cy="3825874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36000">
                          <a:schemeClr val="bg1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13200000" scaled="0"/>
                      <a:tileRect/>
                    </a:gradFill>
                    <a:ln w="22225">
                      <a:solidFill>
                        <a:srgbClr val="0C8882"/>
                      </a:solidFill>
                    </a:ln>
                    <a:effectLst>
                      <a:outerShdw blurRad="419100" dist="419100" dir="3600000" algn="tl" rotWithShape="0">
                        <a:schemeClr val="accent2">
                          <a:lumMod val="50000"/>
                          <a:alpha val="50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31" name="TextBox 26"/>
                  <p:cNvSpPr txBox="1"/>
                  <p:nvPr/>
                </p:nvSpPr>
                <p:spPr>
                  <a:xfrm>
                    <a:off x="3952616" y="1333082"/>
                    <a:ext cx="1186820" cy="1043782"/>
                  </a:xfrm>
                  <a:prstGeom prst="rect">
                    <a:avLst/>
                  </a:prstGeom>
                  <a:noFill/>
                  <a:ln w="22225">
                    <a:noFill/>
                  </a:ln>
                  <a:effectLst>
                    <a:outerShdw blurRad="419100" dist="419100" dir="3600000" algn="tl" rotWithShape="0">
                      <a:schemeClr val="accent2">
                        <a:lumMod val="50000"/>
                        <a:alpha val="5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algn="ctr" fontAlgn="base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Font typeface="Wingdings" panose="05000000000000000000" pitchFamily="2" charset="2"/>
                      <a:buNone/>
                      <a:defRPr>
                        <a:latin typeface="+mn-ea"/>
                        <a:cs typeface="+mn-ea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</a:defRPr>
                    </a:lvl9pPr>
                  </a:lstStyle>
                  <a:p>
                    <a:r>
                      <a:rPr lang="zh-CN" altLang="en-US" sz="3200" b="1" dirty="0">
                        <a:solidFill>
                          <a:srgbClr val="0C8882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sym typeface="+mn-lt"/>
                      </a:rPr>
                      <a:t>健康指导</a:t>
                    </a:r>
                    <a:endParaRPr lang="zh-CN" altLang="en-US" sz="3200" b="1" dirty="0">
                      <a:solidFill>
                        <a:srgbClr val="0C888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sym typeface="+mn-lt"/>
                    </a:endParaRPr>
                  </a:p>
                </p:txBody>
              </p:sp>
            </p:grpSp>
            <p:sp>
              <p:nvSpPr>
                <p:cNvPr id="32" name="TextBox 34"/>
                <p:cNvSpPr txBox="1"/>
                <p:nvPr/>
              </p:nvSpPr>
              <p:spPr>
                <a:xfrm>
                  <a:off x="4059" y="5219"/>
                  <a:ext cx="612" cy="9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2</a:t>
                  </a:r>
                  <a:endPara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TextBox 35"/>
                <p:cNvSpPr txBox="1"/>
                <p:nvPr/>
              </p:nvSpPr>
              <p:spPr>
                <a:xfrm>
                  <a:off x="8240" y="4580"/>
                  <a:ext cx="612" cy="9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4</a:t>
                  </a:r>
                  <a:endPara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TextBox 36"/>
                <p:cNvSpPr txBox="1"/>
                <p:nvPr/>
              </p:nvSpPr>
              <p:spPr>
                <a:xfrm>
                  <a:off x="10818" y="7059"/>
                  <a:ext cx="612" cy="9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6</a:t>
                  </a:r>
                  <a:endPara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TextBox 37"/>
                <p:cNvSpPr txBox="1"/>
                <p:nvPr/>
              </p:nvSpPr>
              <p:spPr>
                <a:xfrm>
                  <a:off x="10072" y="5524"/>
                  <a:ext cx="612" cy="9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dirty="0">
                      <a:solidFill>
                        <a:srgbClr val="0C8882"/>
                      </a:solidFill>
                      <a:cs typeface="+mn-ea"/>
                      <a:sym typeface="+mn-lt"/>
                    </a:rPr>
                    <a:t>5</a:t>
                  </a:r>
                  <a:endParaRPr lang="zh-CN" altLang="en-US" sz="3200" dirty="0">
                    <a:solidFill>
                      <a:srgbClr val="0C888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TextBox 38"/>
                <p:cNvSpPr txBox="1"/>
                <p:nvPr/>
              </p:nvSpPr>
              <p:spPr>
                <a:xfrm>
                  <a:off x="5869" y="4337"/>
                  <a:ext cx="612" cy="9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dirty="0">
                      <a:solidFill>
                        <a:srgbClr val="0C8882"/>
                      </a:solidFill>
                      <a:cs typeface="+mn-ea"/>
                      <a:sym typeface="+mn-lt"/>
                    </a:rPr>
                    <a:t>3</a:t>
                  </a:r>
                  <a:endParaRPr lang="zh-CN" altLang="en-US" sz="3200" dirty="0">
                    <a:solidFill>
                      <a:srgbClr val="0C888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TextBox 39"/>
                <p:cNvSpPr txBox="1"/>
                <p:nvPr/>
              </p:nvSpPr>
              <p:spPr>
                <a:xfrm>
                  <a:off x="2802" y="7000"/>
                  <a:ext cx="612" cy="9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dirty="0">
                      <a:solidFill>
                        <a:srgbClr val="0C8882"/>
                      </a:solidFill>
                      <a:cs typeface="+mn-ea"/>
                      <a:sym typeface="+mn-lt"/>
                    </a:rPr>
                    <a:t>1</a:t>
                  </a:r>
                  <a:endParaRPr lang="zh-CN" altLang="en-US" sz="3200" dirty="0">
                    <a:solidFill>
                      <a:srgbClr val="0C8882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7" name="文本框 66"/>
              <p:cNvSpPr txBox="1"/>
              <p:nvPr/>
            </p:nvSpPr>
            <p:spPr>
              <a:xfrm>
                <a:off x="215" y="7599"/>
                <a:ext cx="258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一般护理</a:t>
                </a:r>
                <a:endParaRPr lang="zh-CN" altLang="en-US" sz="28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1076" y="4833"/>
                <a:ext cx="258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用药护理</a:t>
                </a:r>
                <a:endParaRPr lang="zh-CN" altLang="en-US" sz="28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4881" y="2861"/>
                <a:ext cx="2587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保持气道通畅</a:t>
                </a:r>
                <a:endPara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8402" y="3585"/>
                <a:ext cx="258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合理给氧</a:t>
                </a:r>
                <a:endPara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0989" y="5219"/>
                <a:ext cx="258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atin typeface="Times New Roman" panose="02020603050405020304" pitchFamily="18" charset="0"/>
                    <a:ea typeface="宋体" panose="02010600030101010101" pitchFamily="2" charset="-122"/>
                  </a:rPr>
                  <a:t>病情监测</a:t>
                </a:r>
                <a:endParaRPr lang="zh-CN" altLang="en-US" sz="28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1780" y="7328"/>
                <a:ext cx="2283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并发症护理</a:t>
                </a:r>
                <a:endPara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9" name="矩形 147459"/>
          <p:cNvSpPr/>
          <p:nvPr/>
        </p:nvSpPr>
        <p:spPr>
          <a:xfrm>
            <a:off x="3869531" y="60007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矩形 147461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  <p:sp>
        <p:nvSpPr>
          <p:cNvPr id="272387" name="内容占位符 272386"/>
          <p:cNvSpPr>
            <a:spLocks noGrp="1"/>
          </p:cNvSpPr>
          <p:nvPr>
            <p:ph idx="1"/>
          </p:nvPr>
        </p:nvSpPr>
        <p:spPr>
          <a:xfrm>
            <a:off x="179070" y="1269365"/>
            <a:ext cx="7979410" cy="3761740"/>
          </a:xfrm>
        </p:spPr>
        <p:txBody>
          <a:bodyPr anchor="t"/>
          <a:p>
            <a:pPr>
              <a:lnSpc>
                <a:spcPct val="130000"/>
              </a:lnSpc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1. </a:t>
            </a:r>
            <a:r>
              <a:rPr lang="zh-CN" altLang="en-US" sz="2400" b="1" dirty="0">
                <a:latin typeface="Times New Roman" panose="02020603050405020304" pitchFamily="18" charset="0"/>
              </a:rPr>
              <a:t>一般护理（休息与饮食）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体位、休息与活动：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半卧位、</a:t>
            </a:r>
            <a:r>
              <a:rPr lang="zh-CN" altLang="en-US" sz="2400" b="1" dirty="0">
                <a:latin typeface="Times New Roman" panose="02020603050405020304" pitchFamily="18" charset="0"/>
              </a:rPr>
              <a:t>伏桌休息，防止意外；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Sz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）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高热量、高蛋白、高维生素、易消化饮食。</a:t>
            </a:r>
            <a:endParaRPr lang="zh-CN" altLang="en-US" sz="2100" b="1" dirty="0">
              <a:latin typeface="Times New Roman" panose="02020603050405020304" pitchFamily="18" charset="0"/>
            </a:endParaRPr>
          </a:p>
        </p:txBody>
      </p:sp>
      <p:pic>
        <p:nvPicPr>
          <p:cNvPr id="21" name="Picture 6" descr="http://p0.so.qhmsg.com/bdr/_240_/t0159bde3a2d454d4ff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 l="7652" r="4925" b="4450"/>
          <a:stretch>
            <a:fillRect/>
          </a:stretch>
        </p:blipFill>
        <p:spPr bwMode="auto">
          <a:xfrm>
            <a:off x="1403350" y="3284855"/>
            <a:ext cx="3065780" cy="248221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pic>
        <p:nvPicPr>
          <p:cNvPr id="22" name="Picture 8" descr="http://p3.so.qhimgs1.com/bdr/_240_/t01724d2edff17e4823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145" y="3357245"/>
            <a:ext cx="3089910" cy="247078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</p:spTree>
    <p:custDataLst>
      <p:tags r:id="rId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9" name="矩形 147459"/>
          <p:cNvSpPr/>
          <p:nvPr/>
        </p:nvSpPr>
        <p:spPr>
          <a:xfrm>
            <a:off x="3869531" y="60007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矩形 147461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  <p:sp>
        <p:nvSpPr>
          <p:cNvPr id="273411" name="内容占位符 273410"/>
          <p:cNvSpPr>
            <a:spLocks noGrp="1"/>
          </p:cNvSpPr>
          <p:nvPr>
            <p:ph idx="1"/>
          </p:nvPr>
        </p:nvSpPr>
        <p:spPr>
          <a:xfrm>
            <a:off x="395605" y="1196975"/>
            <a:ext cx="7823835" cy="3883660"/>
          </a:xfrm>
        </p:spPr>
        <p:txBody>
          <a:bodyPr anchor="t"/>
          <a:p>
            <a:pPr>
              <a:lnSpc>
                <a:spcPct val="150000"/>
              </a:lnSpc>
              <a:buSz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2. </a:t>
            </a:r>
            <a:r>
              <a:rPr lang="zh-CN" altLang="en-US" sz="2400" b="1" dirty="0">
                <a:latin typeface="Times New Roman" panose="02020603050405020304" pitchFamily="18" charset="0"/>
              </a:rPr>
              <a:t>保持气道通畅，促进痰液引流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Sz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—</a:t>
            </a:r>
            <a:r>
              <a:rPr lang="zh-CN" altLang="en-US" sz="2400" b="1" dirty="0">
                <a:latin typeface="Times New Roman" panose="02020603050405020304" pitchFamily="18" charset="0"/>
              </a:rPr>
              <a:t>指导有效咳嗽、咳痰；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Sz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—</a:t>
            </a:r>
            <a:r>
              <a:rPr lang="zh-CN" altLang="en-US" sz="2400" b="1" dirty="0">
                <a:latin typeface="Times New Roman" panose="02020603050405020304" pitchFamily="18" charset="0"/>
              </a:rPr>
              <a:t>定时翻身、叩背；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Sz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—</a:t>
            </a:r>
            <a:r>
              <a:rPr lang="zh-CN" altLang="en-US" sz="2400" b="1" dirty="0">
                <a:latin typeface="Times New Roman" panose="02020603050405020304" pitchFamily="18" charset="0"/>
              </a:rPr>
              <a:t>必要时吸痰、湿化气道；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Sz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—</a:t>
            </a:r>
            <a:r>
              <a:rPr lang="zh-CN" altLang="en-US" sz="2400" b="1" dirty="0">
                <a:latin typeface="Times New Roman" panose="02020603050405020304" pitchFamily="18" charset="0"/>
              </a:rPr>
              <a:t>痰液观察、正确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采集痰标本。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190" y="2781300"/>
            <a:ext cx="3555365" cy="2368550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9" name="矩形 147459"/>
          <p:cNvSpPr/>
          <p:nvPr/>
        </p:nvSpPr>
        <p:spPr>
          <a:xfrm>
            <a:off x="3869531" y="60007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矩形 147461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  <p:sp>
        <p:nvSpPr>
          <p:cNvPr id="272387" name="内容占位符 272386"/>
          <p:cNvSpPr>
            <a:spLocks noGrp="1"/>
          </p:cNvSpPr>
          <p:nvPr>
            <p:ph idx="1"/>
          </p:nvPr>
        </p:nvSpPr>
        <p:spPr>
          <a:xfrm>
            <a:off x="179070" y="981075"/>
            <a:ext cx="7979410" cy="3761740"/>
          </a:xfrm>
        </p:spPr>
        <p:txBody>
          <a:bodyPr anchor="t"/>
          <a:p>
            <a:pPr>
              <a:lnSpc>
                <a:spcPct val="13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3.</a:t>
            </a:r>
            <a:r>
              <a:rPr lang="zh-CN" altLang="en-US" sz="2400" b="1" dirty="0">
                <a:latin typeface="Times New Roman" panose="02020603050405020304" pitchFamily="18" charset="0"/>
                <a:sym typeface="+mn-ea"/>
              </a:rPr>
              <a:t>合理氧疗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讨论：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慢性呼衰和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ARDS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两种疾病氧疗区别点在哪里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               2.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氧疗的有效指征？</a:t>
            </a:r>
            <a:endParaRPr lang="zh-CN" altLang="en-US" sz="2100" b="1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9840" y="2853055"/>
            <a:ext cx="3321685" cy="23272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64385" y="5373370"/>
            <a:ext cx="4208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“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科学性、严谨性、有效性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</a:rPr>
              <a:t>“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9" name="矩形 147459"/>
          <p:cNvSpPr/>
          <p:nvPr/>
        </p:nvSpPr>
        <p:spPr>
          <a:xfrm>
            <a:off x="3869531" y="60007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矩形 147461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1505" y="1124585"/>
            <a:ext cx="6985000" cy="4722495"/>
            <a:chOff x="623" y="1771"/>
            <a:chExt cx="11000" cy="7437"/>
          </a:xfrm>
        </p:grpSpPr>
        <p:grpSp>
          <p:nvGrpSpPr>
            <p:cNvPr id="8" name="组合 7"/>
            <p:cNvGrpSpPr/>
            <p:nvPr/>
          </p:nvGrpSpPr>
          <p:grpSpPr>
            <a:xfrm>
              <a:off x="623" y="1771"/>
              <a:ext cx="11000" cy="4147"/>
              <a:chOff x="623" y="1771"/>
              <a:chExt cx="11000" cy="414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737" y="1771"/>
                <a:ext cx="2960" cy="10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>
                  <a:lnSpc>
                    <a:spcPct val="130000"/>
                  </a:lnSpc>
                  <a:buNone/>
                </a:pPr>
                <a:r>
                  <a:rPr lang="en-US" sz="28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3.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合理氧疗</a:t>
                </a:r>
                <a:endParaRPr lang="zh-CN" altLang="en-US" sz="28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737" y="2905"/>
                <a:ext cx="10886" cy="18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>
                  <a:lnSpc>
                    <a:spcPct val="150000"/>
                  </a:lnSpc>
                  <a:buClr>
                    <a:schemeClr val="hlink"/>
                  </a:buClr>
                  <a:buSzTx/>
                  <a:buFont typeface="Arial" panose="020B0604020202020204" pitchFamily="34" charset="0"/>
                  <a:buNone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1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）呼吸衰竭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—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I 型：高浓度&gt;35%；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  <a:buClr>
                    <a:schemeClr val="hlink"/>
                  </a:buClr>
                  <a:buSzTx/>
                  <a:buFont typeface="Arial" panose="020B0604020202020204" pitchFamily="34" charset="0"/>
                  <a:buNone/>
                </a:pP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     —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II型：低浓度、低流量（</a:t>
                </a:r>
                <a:r>
                  <a:rPr lang="en-US" altLang="zh-CN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28%⁓30%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ea"/>
                  </a:rPr>
                  <a:t>）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；</a:t>
                </a:r>
                <a:endPara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23" y="4902"/>
                <a:ext cx="9721" cy="10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>
                  <a:lnSpc>
                    <a:spcPct val="150000"/>
                  </a:lnSpc>
                  <a:buClr>
                    <a:schemeClr val="hlink"/>
                  </a:buClr>
                  <a:buSzTx/>
                  <a:buFont typeface="Arial" panose="020B0604020202020204" pitchFamily="34" charset="0"/>
                  <a:buNone/>
                </a:pP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（2）常规氧疗效果不佳，机械通气。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endParaRPr>
              </a:p>
            </p:txBody>
          </p:sp>
        </p:grpSp>
        <p:pic>
          <p:nvPicPr>
            <p:cNvPr id="102" name="图片 10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5272" y="5918"/>
              <a:ext cx="5821" cy="329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9" name="矩形 147459"/>
          <p:cNvSpPr/>
          <p:nvPr/>
        </p:nvSpPr>
        <p:spPr>
          <a:xfrm>
            <a:off x="3869531" y="60007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矩形 147461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08635" y="1196975"/>
            <a:ext cx="86353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Clr>
                <a:schemeClr val="hlink"/>
              </a:buClr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）氧疗的有效指征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buClr>
                <a:schemeClr val="hlink"/>
              </a:buClr>
              <a:buSzTx/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—给氧过程中，呼吸频率正常、发绀减轻、皮肤转暖等，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hlink"/>
              </a:buClr>
              <a:buSzTx/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提示氧疗有效；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hlink"/>
              </a:buClr>
              <a:buSzTx/>
              <a:buFont typeface="Arial" panose="020B0604020202020204" pitchFamily="34" charset="0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—发绀消失、神志清楚、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PaO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＞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60mmHg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、PaCO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＜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50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mmHg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，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可考虑终止氧疗。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5394960" y="3826510"/>
            <a:ext cx="2921000" cy="2348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71550" y="4293235"/>
            <a:ext cx="31794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病情观察要细心；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护理患者应精心；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9" name="矩形 147459"/>
          <p:cNvSpPr/>
          <p:nvPr/>
        </p:nvSpPr>
        <p:spPr>
          <a:xfrm>
            <a:off x="3869531" y="60007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矩形 147461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  <p:sp>
        <p:nvSpPr>
          <p:cNvPr id="273411" name="内容占位符 273410"/>
          <p:cNvSpPr>
            <a:spLocks noGrp="1"/>
          </p:cNvSpPr>
          <p:nvPr>
            <p:ph idx="1"/>
          </p:nvPr>
        </p:nvSpPr>
        <p:spPr>
          <a:xfrm>
            <a:off x="251460" y="1196975"/>
            <a:ext cx="7823835" cy="2737485"/>
          </a:xfrm>
        </p:spPr>
        <p:txBody>
          <a:bodyPr anchor="t"/>
          <a:p>
            <a:pPr algn="l">
              <a:lnSpc>
                <a:spcPct val="130000"/>
              </a:lnSpc>
              <a:buClrTx/>
              <a:buSz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（3）用药护理：遵医嘱给药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indent="0" algn="l">
              <a:lnSpc>
                <a:spcPct val="130000"/>
              </a:lnSpc>
              <a:buClrTx/>
              <a:buSz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</a:rPr>
              <a:t>）心理支持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indent="0" algn="l">
              <a:lnSpc>
                <a:spcPct val="130000"/>
              </a:lnSpc>
              <a:buClrTx/>
              <a:buSzTx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</a:rPr>
              <a:t>）病情监测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indent="0" algn="l">
              <a:lnSpc>
                <a:spcPct val="130000"/>
              </a:lnSpc>
              <a:buClrTx/>
              <a:buSz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—</a:t>
            </a:r>
            <a:r>
              <a:rPr lang="zh-CN" altLang="en-US" sz="2400" b="1" dirty="0">
                <a:latin typeface="Times New Roman" panose="02020603050405020304" pitchFamily="18" charset="0"/>
              </a:rPr>
              <a:t>呼吸、缺</a:t>
            </a:r>
            <a:r>
              <a:rPr lang="en-US" altLang="zh-CN" sz="2400" b="1" dirty="0">
                <a:latin typeface="Times New Roman" panose="02020603050405020304" pitchFamily="18" charset="0"/>
              </a:rPr>
              <a:t>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及</a:t>
            </a:r>
            <a:r>
              <a:rPr lang="en-US" altLang="zh-CN" sz="2400" b="1" dirty="0">
                <a:latin typeface="Times New Roman" panose="02020603050405020304" pitchFamily="18" charset="0"/>
              </a:rPr>
              <a:t>CO</a:t>
            </a:r>
            <a:r>
              <a:rPr lang="en-US" altLang="zh-CN" sz="2400" b="1" baseline="-25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潴留情况、循环、神经精神状况、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0" indent="0" algn="l">
              <a:lnSpc>
                <a:spcPct val="130000"/>
              </a:lnSpc>
              <a:buClrTx/>
              <a:buSz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24h</a:t>
            </a:r>
            <a:r>
              <a:rPr lang="zh-CN" altLang="en-US" sz="2400" b="1" dirty="0">
                <a:latin typeface="Times New Roman" panose="02020603050405020304" pitchFamily="18" charset="0"/>
              </a:rPr>
              <a:t>出入量。</a:t>
            </a: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111" name="图片 110"/>
          <p:cNvPicPr/>
          <p:nvPr/>
        </p:nvPicPr>
        <p:blipFill>
          <a:blip r:embed="rId1"/>
          <a:stretch>
            <a:fillRect/>
          </a:stretch>
        </p:blipFill>
        <p:spPr>
          <a:xfrm>
            <a:off x="4528185" y="3644900"/>
            <a:ext cx="3787775" cy="23317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 flipH="1">
            <a:off x="3952042" y="2997064"/>
            <a:ext cx="307988" cy="30799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3734534" y="2201047"/>
            <a:ext cx="273348" cy="273348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5042165" y="1893136"/>
            <a:ext cx="188182" cy="18818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 flipH="1">
            <a:off x="5042373" y="2513633"/>
            <a:ext cx="423556" cy="423557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文本框 52"/>
          <p:cNvSpPr txBox="1"/>
          <p:nvPr/>
        </p:nvSpPr>
        <p:spPr>
          <a:xfrm>
            <a:off x="2980366" y="3644968"/>
            <a:ext cx="343860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spc="3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概述</a:t>
            </a:r>
            <a:endParaRPr lang="zh-CN" altLang="en-US" sz="3300" b="1" spc="3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997885" y="2180452"/>
            <a:ext cx="1207803" cy="1088968"/>
            <a:chOff x="2713211" y="1988840"/>
            <a:chExt cx="1610824" cy="1452335"/>
          </a:xfrm>
        </p:grpSpPr>
        <p:sp>
          <p:nvSpPr>
            <p:cNvPr id="50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5"/>
            <p:cNvSpPr/>
            <p:nvPr/>
          </p:nvSpPr>
          <p:spPr bwMode="auto">
            <a:xfrm>
              <a:off x="2839374" y="2088155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52" name="TextBox 156"/>
          <p:cNvSpPr txBox="1"/>
          <p:nvPr/>
        </p:nvSpPr>
        <p:spPr>
          <a:xfrm>
            <a:off x="4161317" y="2413560"/>
            <a:ext cx="880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01</a:t>
            </a:r>
            <a:endParaRPr lang="en-US" altLang="zh-CN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83624" y="4346863"/>
            <a:ext cx="36320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" name="Freeform 13"/>
          <p:cNvSpPr/>
          <p:nvPr/>
        </p:nvSpPr>
        <p:spPr bwMode="auto">
          <a:xfrm rot="5910657">
            <a:off x="6143463" y="2543416"/>
            <a:ext cx="1031224" cy="350798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ysClr val="windowText" lastClr="000000">
              <a:lumMod val="95000"/>
              <a:lumOff val="5000"/>
            </a:sysClr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98204" tIns="49103" rIns="98204" bIns="49103" numCol="1" anchor="t" anchorCtr="0" compatLnSpc="1"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5059" name="矩形 147459"/>
          <p:cNvSpPr/>
          <p:nvPr/>
        </p:nvSpPr>
        <p:spPr>
          <a:xfrm>
            <a:off x="3869531" y="60007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矩形 147461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22860" y="1829435"/>
            <a:ext cx="9396730" cy="3911600"/>
            <a:chOff x="-36" y="2881"/>
            <a:chExt cx="14798" cy="6160"/>
          </a:xfrm>
        </p:grpSpPr>
        <p:sp>
          <p:nvSpPr>
            <p:cNvPr id="52" name="Freeform 6"/>
            <p:cNvSpPr/>
            <p:nvPr/>
          </p:nvSpPr>
          <p:spPr bwMode="auto">
            <a:xfrm>
              <a:off x="-36" y="3998"/>
              <a:ext cx="14798" cy="3880"/>
            </a:xfrm>
            <a:custGeom>
              <a:avLst/>
              <a:gdLst>
                <a:gd name="T0" fmla="*/ 4415 w 4902"/>
                <a:gd name="T1" fmla="*/ 13 h 1301"/>
                <a:gd name="T2" fmla="*/ 4658 w 4902"/>
                <a:gd name="T3" fmla="*/ 87 h 1301"/>
                <a:gd name="T4" fmla="*/ 4902 w 4902"/>
                <a:gd name="T5" fmla="*/ 238 h 1301"/>
                <a:gd name="T6" fmla="*/ 4734 w 4902"/>
                <a:gd name="T7" fmla="*/ 139 h 1301"/>
                <a:gd name="T8" fmla="*/ 4492 w 4902"/>
                <a:gd name="T9" fmla="*/ 41 h 1301"/>
                <a:gd name="T10" fmla="*/ 4253 w 4902"/>
                <a:gd name="T11" fmla="*/ 11 h 1301"/>
                <a:gd name="T12" fmla="*/ 3954 w 4902"/>
                <a:gd name="T13" fmla="*/ 55 h 1301"/>
                <a:gd name="T14" fmla="*/ 3670 w 4902"/>
                <a:gd name="T15" fmla="*/ 165 h 1301"/>
                <a:gd name="T16" fmla="*/ 3409 w 4902"/>
                <a:gd name="T17" fmla="*/ 321 h 1301"/>
                <a:gd name="T18" fmla="*/ 3177 w 4902"/>
                <a:gd name="T19" fmla="*/ 495 h 1301"/>
                <a:gd name="T20" fmla="*/ 2982 w 4902"/>
                <a:gd name="T21" fmla="*/ 664 h 1301"/>
                <a:gd name="T22" fmla="*/ 2820 w 4902"/>
                <a:gd name="T23" fmla="*/ 812 h 1301"/>
                <a:gd name="T24" fmla="*/ 2635 w 4902"/>
                <a:gd name="T25" fmla="*/ 977 h 1301"/>
                <a:gd name="T26" fmla="*/ 2426 w 4902"/>
                <a:gd name="T27" fmla="*/ 1134 h 1301"/>
                <a:gd name="T28" fmla="*/ 2204 w 4902"/>
                <a:gd name="T29" fmla="*/ 1255 h 1301"/>
                <a:gd name="T30" fmla="*/ 1973 w 4902"/>
                <a:gd name="T31" fmla="*/ 1301 h 1301"/>
                <a:gd name="T32" fmla="*/ 1822 w 4902"/>
                <a:gd name="T33" fmla="*/ 1277 h 1301"/>
                <a:gd name="T34" fmla="*/ 1675 w 4902"/>
                <a:gd name="T35" fmla="*/ 1198 h 1301"/>
                <a:gd name="T36" fmla="*/ 1532 w 4902"/>
                <a:gd name="T37" fmla="*/ 1056 h 1301"/>
                <a:gd name="T38" fmla="*/ 1397 w 4902"/>
                <a:gd name="T39" fmla="*/ 841 h 1301"/>
                <a:gd name="T40" fmla="*/ 1242 w 4902"/>
                <a:gd name="T41" fmla="*/ 586 h 1301"/>
                <a:gd name="T42" fmla="*/ 1083 w 4902"/>
                <a:gd name="T43" fmla="*/ 409 h 1301"/>
                <a:gd name="T44" fmla="*/ 923 w 4902"/>
                <a:gd name="T45" fmla="*/ 301 h 1301"/>
                <a:gd name="T46" fmla="*/ 762 w 4902"/>
                <a:gd name="T47" fmla="*/ 257 h 1301"/>
                <a:gd name="T48" fmla="*/ 559 w 4902"/>
                <a:gd name="T49" fmla="*/ 275 h 1301"/>
                <a:gd name="T50" fmla="*/ 342 w 4902"/>
                <a:gd name="T51" fmla="*/ 379 h 1301"/>
                <a:gd name="T52" fmla="*/ 137 w 4902"/>
                <a:gd name="T53" fmla="*/ 547 h 1301"/>
                <a:gd name="T54" fmla="*/ 0 w 4902"/>
                <a:gd name="T55" fmla="*/ 676 h 1301"/>
                <a:gd name="T56" fmla="*/ 177 w 4902"/>
                <a:gd name="T57" fmla="*/ 492 h 1301"/>
                <a:gd name="T58" fmla="*/ 367 w 4902"/>
                <a:gd name="T59" fmla="*/ 348 h 1301"/>
                <a:gd name="T60" fmla="*/ 569 w 4902"/>
                <a:gd name="T61" fmla="*/ 260 h 1301"/>
                <a:gd name="T62" fmla="*/ 764 w 4902"/>
                <a:gd name="T63" fmla="*/ 245 h 1301"/>
                <a:gd name="T64" fmla="*/ 927 w 4902"/>
                <a:gd name="T65" fmla="*/ 291 h 1301"/>
                <a:gd name="T66" fmla="*/ 1091 w 4902"/>
                <a:gd name="T67" fmla="*/ 400 h 1301"/>
                <a:gd name="T68" fmla="*/ 1251 w 4902"/>
                <a:gd name="T69" fmla="*/ 578 h 1301"/>
                <a:gd name="T70" fmla="*/ 1407 w 4902"/>
                <a:gd name="T71" fmla="*/ 835 h 1301"/>
                <a:gd name="T72" fmla="*/ 1541 w 4902"/>
                <a:gd name="T73" fmla="*/ 1048 h 1301"/>
                <a:gd name="T74" fmla="*/ 1682 w 4902"/>
                <a:gd name="T75" fmla="*/ 1188 h 1301"/>
                <a:gd name="T76" fmla="*/ 1826 w 4902"/>
                <a:gd name="T77" fmla="*/ 1265 h 1301"/>
                <a:gd name="T78" fmla="*/ 1973 w 4902"/>
                <a:gd name="T79" fmla="*/ 1289 h 1301"/>
                <a:gd name="T80" fmla="*/ 2199 w 4902"/>
                <a:gd name="T81" fmla="*/ 1243 h 1301"/>
                <a:gd name="T82" fmla="*/ 2421 w 4902"/>
                <a:gd name="T83" fmla="*/ 1125 h 1301"/>
                <a:gd name="T84" fmla="*/ 2627 w 4902"/>
                <a:gd name="T85" fmla="*/ 968 h 1301"/>
                <a:gd name="T86" fmla="*/ 2811 w 4902"/>
                <a:gd name="T87" fmla="*/ 803 h 1301"/>
                <a:gd name="T88" fmla="*/ 2975 w 4902"/>
                <a:gd name="T89" fmla="*/ 655 h 1301"/>
                <a:gd name="T90" fmla="*/ 3169 w 4902"/>
                <a:gd name="T91" fmla="*/ 486 h 1301"/>
                <a:gd name="T92" fmla="*/ 3403 w 4902"/>
                <a:gd name="T93" fmla="*/ 310 h 1301"/>
                <a:gd name="T94" fmla="*/ 3664 w 4902"/>
                <a:gd name="T95" fmla="*/ 154 h 1301"/>
                <a:gd name="T96" fmla="*/ 3951 w 4902"/>
                <a:gd name="T97" fmla="*/ 43 h 1301"/>
                <a:gd name="T98" fmla="*/ 4253 w 4902"/>
                <a:gd name="T99" fmla="*/ 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02" h="1301">
                  <a:moveTo>
                    <a:pt x="4253" y="0"/>
                  </a:moveTo>
                  <a:lnTo>
                    <a:pt x="4333" y="3"/>
                  </a:lnTo>
                  <a:lnTo>
                    <a:pt x="4415" y="13"/>
                  </a:lnTo>
                  <a:lnTo>
                    <a:pt x="4495" y="29"/>
                  </a:lnTo>
                  <a:lnTo>
                    <a:pt x="4577" y="55"/>
                  </a:lnTo>
                  <a:lnTo>
                    <a:pt x="4658" y="87"/>
                  </a:lnTo>
                  <a:lnTo>
                    <a:pt x="4740" y="129"/>
                  </a:lnTo>
                  <a:lnTo>
                    <a:pt x="4822" y="178"/>
                  </a:lnTo>
                  <a:lnTo>
                    <a:pt x="4902" y="238"/>
                  </a:lnTo>
                  <a:lnTo>
                    <a:pt x="4895" y="246"/>
                  </a:lnTo>
                  <a:lnTo>
                    <a:pt x="4814" y="188"/>
                  </a:lnTo>
                  <a:lnTo>
                    <a:pt x="4734" y="139"/>
                  </a:lnTo>
                  <a:lnTo>
                    <a:pt x="4654" y="98"/>
                  </a:lnTo>
                  <a:lnTo>
                    <a:pt x="4572" y="66"/>
                  </a:lnTo>
                  <a:lnTo>
                    <a:pt x="4492" y="41"/>
                  </a:lnTo>
                  <a:lnTo>
                    <a:pt x="4412" y="25"/>
                  </a:lnTo>
                  <a:lnTo>
                    <a:pt x="4333" y="14"/>
                  </a:lnTo>
                  <a:lnTo>
                    <a:pt x="4253" y="11"/>
                  </a:lnTo>
                  <a:lnTo>
                    <a:pt x="4152" y="16"/>
                  </a:lnTo>
                  <a:lnTo>
                    <a:pt x="4052" y="31"/>
                  </a:lnTo>
                  <a:lnTo>
                    <a:pt x="3954" y="55"/>
                  </a:lnTo>
                  <a:lnTo>
                    <a:pt x="3857" y="84"/>
                  </a:lnTo>
                  <a:lnTo>
                    <a:pt x="3762" y="121"/>
                  </a:lnTo>
                  <a:lnTo>
                    <a:pt x="3670" y="165"/>
                  </a:lnTo>
                  <a:lnTo>
                    <a:pt x="3580" y="214"/>
                  </a:lnTo>
                  <a:lnTo>
                    <a:pt x="3493" y="266"/>
                  </a:lnTo>
                  <a:lnTo>
                    <a:pt x="3409" y="321"/>
                  </a:lnTo>
                  <a:lnTo>
                    <a:pt x="3328" y="377"/>
                  </a:lnTo>
                  <a:lnTo>
                    <a:pt x="3251" y="437"/>
                  </a:lnTo>
                  <a:lnTo>
                    <a:pt x="3177" y="495"/>
                  </a:lnTo>
                  <a:lnTo>
                    <a:pt x="3109" y="553"/>
                  </a:lnTo>
                  <a:lnTo>
                    <a:pt x="3043" y="609"/>
                  </a:lnTo>
                  <a:lnTo>
                    <a:pt x="2982" y="664"/>
                  </a:lnTo>
                  <a:lnTo>
                    <a:pt x="2926" y="715"/>
                  </a:lnTo>
                  <a:lnTo>
                    <a:pt x="2875" y="761"/>
                  </a:lnTo>
                  <a:lnTo>
                    <a:pt x="2820" y="812"/>
                  </a:lnTo>
                  <a:lnTo>
                    <a:pt x="2761" y="865"/>
                  </a:lnTo>
                  <a:lnTo>
                    <a:pt x="2700" y="920"/>
                  </a:lnTo>
                  <a:lnTo>
                    <a:pt x="2635" y="977"/>
                  </a:lnTo>
                  <a:lnTo>
                    <a:pt x="2568" y="1032"/>
                  </a:lnTo>
                  <a:lnTo>
                    <a:pt x="2498" y="1085"/>
                  </a:lnTo>
                  <a:lnTo>
                    <a:pt x="2426" y="1134"/>
                  </a:lnTo>
                  <a:lnTo>
                    <a:pt x="2354" y="1181"/>
                  </a:lnTo>
                  <a:lnTo>
                    <a:pt x="2279" y="1221"/>
                  </a:lnTo>
                  <a:lnTo>
                    <a:pt x="2204" y="1255"/>
                  </a:lnTo>
                  <a:lnTo>
                    <a:pt x="2128" y="1280"/>
                  </a:lnTo>
                  <a:lnTo>
                    <a:pt x="2051" y="1297"/>
                  </a:lnTo>
                  <a:lnTo>
                    <a:pt x="1973" y="1301"/>
                  </a:lnTo>
                  <a:lnTo>
                    <a:pt x="1923" y="1300"/>
                  </a:lnTo>
                  <a:lnTo>
                    <a:pt x="1872" y="1291"/>
                  </a:lnTo>
                  <a:lnTo>
                    <a:pt x="1822" y="1277"/>
                  </a:lnTo>
                  <a:lnTo>
                    <a:pt x="1773" y="1258"/>
                  </a:lnTo>
                  <a:lnTo>
                    <a:pt x="1724" y="1231"/>
                  </a:lnTo>
                  <a:lnTo>
                    <a:pt x="1675" y="1198"/>
                  </a:lnTo>
                  <a:lnTo>
                    <a:pt x="1626" y="1158"/>
                  </a:lnTo>
                  <a:lnTo>
                    <a:pt x="1578" y="1111"/>
                  </a:lnTo>
                  <a:lnTo>
                    <a:pt x="1532" y="1056"/>
                  </a:lnTo>
                  <a:lnTo>
                    <a:pt x="1486" y="993"/>
                  </a:lnTo>
                  <a:lnTo>
                    <a:pt x="1441" y="922"/>
                  </a:lnTo>
                  <a:lnTo>
                    <a:pt x="1397" y="841"/>
                  </a:lnTo>
                  <a:lnTo>
                    <a:pt x="1346" y="746"/>
                  </a:lnTo>
                  <a:lnTo>
                    <a:pt x="1294" y="661"/>
                  </a:lnTo>
                  <a:lnTo>
                    <a:pt x="1242" y="586"/>
                  </a:lnTo>
                  <a:lnTo>
                    <a:pt x="1189" y="519"/>
                  </a:lnTo>
                  <a:lnTo>
                    <a:pt x="1137" y="461"/>
                  </a:lnTo>
                  <a:lnTo>
                    <a:pt x="1083" y="409"/>
                  </a:lnTo>
                  <a:lnTo>
                    <a:pt x="1030" y="365"/>
                  </a:lnTo>
                  <a:lnTo>
                    <a:pt x="976" y="331"/>
                  </a:lnTo>
                  <a:lnTo>
                    <a:pt x="923" y="301"/>
                  </a:lnTo>
                  <a:lnTo>
                    <a:pt x="869" y="281"/>
                  </a:lnTo>
                  <a:lnTo>
                    <a:pt x="816" y="266"/>
                  </a:lnTo>
                  <a:lnTo>
                    <a:pt x="762" y="257"/>
                  </a:lnTo>
                  <a:lnTo>
                    <a:pt x="709" y="254"/>
                  </a:lnTo>
                  <a:lnTo>
                    <a:pt x="633" y="260"/>
                  </a:lnTo>
                  <a:lnTo>
                    <a:pt x="559" y="275"/>
                  </a:lnTo>
                  <a:lnTo>
                    <a:pt x="486" y="301"/>
                  </a:lnTo>
                  <a:lnTo>
                    <a:pt x="413" y="336"/>
                  </a:lnTo>
                  <a:lnTo>
                    <a:pt x="342" y="379"/>
                  </a:lnTo>
                  <a:lnTo>
                    <a:pt x="272" y="428"/>
                  </a:lnTo>
                  <a:lnTo>
                    <a:pt x="202" y="484"/>
                  </a:lnTo>
                  <a:lnTo>
                    <a:pt x="137" y="547"/>
                  </a:lnTo>
                  <a:lnTo>
                    <a:pt x="71" y="612"/>
                  </a:lnTo>
                  <a:lnTo>
                    <a:pt x="9" y="684"/>
                  </a:lnTo>
                  <a:lnTo>
                    <a:pt x="0" y="676"/>
                  </a:lnTo>
                  <a:lnTo>
                    <a:pt x="56" y="611"/>
                  </a:lnTo>
                  <a:lnTo>
                    <a:pt x="116" y="550"/>
                  </a:lnTo>
                  <a:lnTo>
                    <a:pt x="177" y="492"/>
                  </a:lnTo>
                  <a:lnTo>
                    <a:pt x="239" y="438"/>
                  </a:lnTo>
                  <a:lnTo>
                    <a:pt x="303" y="391"/>
                  </a:lnTo>
                  <a:lnTo>
                    <a:pt x="367" y="348"/>
                  </a:lnTo>
                  <a:lnTo>
                    <a:pt x="434" y="312"/>
                  </a:lnTo>
                  <a:lnTo>
                    <a:pt x="501" y="282"/>
                  </a:lnTo>
                  <a:lnTo>
                    <a:pt x="569" y="260"/>
                  </a:lnTo>
                  <a:lnTo>
                    <a:pt x="639" y="246"/>
                  </a:lnTo>
                  <a:lnTo>
                    <a:pt x="709" y="242"/>
                  </a:lnTo>
                  <a:lnTo>
                    <a:pt x="764" y="245"/>
                  </a:lnTo>
                  <a:lnTo>
                    <a:pt x="819" y="254"/>
                  </a:lnTo>
                  <a:lnTo>
                    <a:pt x="872" y="269"/>
                  </a:lnTo>
                  <a:lnTo>
                    <a:pt x="927" y="291"/>
                  </a:lnTo>
                  <a:lnTo>
                    <a:pt x="982" y="321"/>
                  </a:lnTo>
                  <a:lnTo>
                    <a:pt x="1037" y="357"/>
                  </a:lnTo>
                  <a:lnTo>
                    <a:pt x="1091" y="400"/>
                  </a:lnTo>
                  <a:lnTo>
                    <a:pt x="1146" y="452"/>
                  </a:lnTo>
                  <a:lnTo>
                    <a:pt x="1199" y="511"/>
                  </a:lnTo>
                  <a:lnTo>
                    <a:pt x="1251" y="578"/>
                  </a:lnTo>
                  <a:lnTo>
                    <a:pt x="1305" y="655"/>
                  </a:lnTo>
                  <a:lnTo>
                    <a:pt x="1357" y="740"/>
                  </a:lnTo>
                  <a:lnTo>
                    <a:pt x="1407" y="835"/>
                  </a:lnTo>
                  <a:lnTo>
                    <a:pt x="1452" y="914"/>
                  </a:lnTo>
                  <a:lnTo>
                    <a:pt x="1496" y="986"/>
                  </a:lnTo>
                  <a:lnTo>
                    <a:pt x="1541" y="1048"/>
                  </a:lnTo>
                  <a:lnTo>
                    <a:pt x="1587" y="1103"/>
                  </a:lnTo>
                  <a:lnTo>
                    <a:pt x="1634" y="1149"/>
                  </a:lnTo>
                  <a:lnTo>
                    <a:pt x="1682" y="1188"/>
                  </a:lnTo>
                  <a:lnTo>
                    <a:pt x="1730" y="1221"/>
                  </a:lnTo>
                  <a:lnTo>
                    <a:pt x="1777" y="1246"/>
                  </a:lnTo>
                  <a:lnTo>
                    <a:pt x="1826" y="1265"/>
                  </a:lnTo>
                  <a:lnTo>
                    <a:pt x="1875" y="1279"/>
                  </a:lnTo>
                  <a:lnTo>
                    <a:pt x="1924" y="1288"/>
                  </a:lnTo>
                  <a:lnTo>
                    <a:pt x="1973" y="1289"/>
                  </a:lnTo>
                  <a:lnTo>
                    <a:pt x="2049" y="1285"/>
                  </a:lnTo>
                  <a:lnTo>
                    <a:pt x="2125" y="1268"/>
                  </a:lnTo>
                  <a:lnTo>
                    <a:pt x="2199" y="1243"/>
                  </a:lnTo>
                  <a:lnTo>
                    <a:pt x="2273" y="1210"/>
                  </a:lnTo>
                  <a:lnTo>
                    <a:pt x="2348" y="1170"/>
                  </a:lnTo>
                  <a:lnTo>
                    <a:pt x="2421" y="1125"/>
                  </a:lnTo>
                  <a:lnTo>
                    <a:pt x="2490" y="1075"/>
                  </a:lnTo>
                  <a:lnTo>
                    <a:pt x="2560" y="1023"/>
                  </a:lnTo>
                  <a:lnTo>
                    <a:pt x="2627" y="968"/>
                  </a:lnTo>
                  <a:lnTo>
                    <a:pt x="2691" y="911"/>
                  </a:lnTo>
                  <a:lnTo>
                    <a:pt x="2753" y="856"/>
                  </a:lnTo>
                  <a:lnTo>
                    <a:pt x="2811" y="803"/>
                  </a:lnTo>
                  <a:lnTo>
                    <a:pt x="2868" y="752"/>
                  </a:lnTo>
                  <a:lnTo>
                    <a:pt x="2918" y="706"/>
                  </a:lnTo>
                  <a:lnTo>
                    <a:pt x="2975" y="655"/>
                  </a:lnTo>
                  <a:lnTo>
                    <a:pt x="3034" y="600"/>
                  </a:lnTo>
                  <a:lnTo>
                    <a:pt x="3100" y="544"/>
                  </a:lnTo>
                  <a:lnTo>
                    <a:pt x="3169" y="486"/>
                  </a:lnTo>
                  <a:lnTo>
                    <a:pt x="3244" y="426"/>
                  </a:lnTo>
                  <a:lnTo>
                    <a:pt x="3321" y="368"/>
                  </a:lnTo>
                  <a:lnTo>
                    <a:pt x="3403" y="310"/>
                  </a:lnTo>
                  <a:lnTo>
                    <a:pt x="3486" y="255"/>
                  </a:lnTo>
                  <a:lnTo>
                    <a:pt x="3574" y="203"/>
                  </a:lnTo>
                  <a:lnTo>
                    <a:pt x="3664" y="154"/>
                  </a:lnTo>
                  <a:lnTo>
                    <a:pt x="3758" y="111"/>
                  </a:lnTo>
                  <a:lnTo>
                    <a:pt x="3853" y="74"/>
                  </a:lnTo>
                  <a:lnTo>
                    <a:pt x="3951" y="43"/>
                  </a:lnTo>
                  <a:lnTo>
                    <a:pt x="4049" y="19"/>
                  </a:lnTo>
                  <a:lnTo>
                    <a:pt x="4150" y="4"/>
                  </a:lnTo>
                  <a:lnTo>
                    <a:pt x="4253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98204" tIns="49103" rIns="98204" bIns="49103" numCol="1" anchor="t" anchorCtr="0" compatLnSpc="1"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54" name="Group 19"/>
            <p:cNvGrpSpPr/>
            <p:nvPr/>
          </p:nvGrpSpPr>
          <p:grpSpPr>
            <a:xfrm>
              <a:off x="964" y="5400"/>
              <a:ext cx="3049" cy="2477"/>
              <a:chOff x="552376" y="2667382"/>
              <a:chExt cx="1499240" cy="1033020"/>
            </a:xfrm>
          </p:grpSpPr>
          <p:sp>
            <p:nvSpPr>
              <p:cNvPr id="55" name="Rectangle 26"/>
              <p:cNvSpPr/>
              <p:nvPr/>
            </p:nvSpPr>
            <p:spPr bwMode="auto">
              <a:xfrm>
                <a:off x="552376" y="2954983"/>
                <a:ext cx="1499240" cy="745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p>
                <a:pPr algn="ctr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sz="20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Lato Light" charset="0"/>
                    <a:sym typeface="Lato Light" charset="0"/>
                  </a:rPr>
                  <a:t>肺通气/肺换气</a:t>
                </a:r>
                <a:r>
                  <a:rPr lang="zh-CN" sz="2000" kern="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Lato Light" charset="0"/>
                    <a:sym typeface="Lato Light" charset="0"/>
                  </a:rPr>
                  <a:t>，缺O</a:t>
                </a:r>
                <a:r>
                  <a:rPr lang="zh-CN" sz="2000" kern="0" baseline="-2500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Lato Light" charset="0"/>
                    <a:sym typeface="Lato Light" charset="0"/>
                  </a:rPr>
                  <a:t>2</a:t>
                </a:r>
                <a:r>
                  <a:rPr lang="zh-CN" sz="2000" kern="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Lato Light" charset="0"/>
                    <a:sym typeface="Lato Light" charset="0"/>
                  </a:rPr>
                  <a:t>/CO</a:t>
                </a:r>
                <a:r>
                  <a:rPr lang="zh-CN" sz="2000" kern="0" baseline="-2500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Lato Light" charset="0"/>
                    <a:sym typeface="Lato Light" charset="0"/>
                  </a:rPr>
                  <a:t>2</a:t>
                </a:r>
                <a:r>
                  <a:rPr lang="zh-CN" sz="2000" kern="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Lato Light" charset="0"/>
                    <a:sym typeface="Lato Light" charset="0"/>
                  </a:rPr>
                  <a:t>潴留，临床综合征</a:t>
                </a:r>
                <a:endParaRPr lang="zh-CN" sz="2000" kern="0" dirty="0">
                  <a:solidFill>
                    <a:srgbClr val="7F7F7F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56" name="Rectangle 27"/>
              <p:cNvSpPr/>
              <p:nvPr/>
            </p:nvSpPr>
            <p:spPr bwMode="auto">
              <a:xfrm>
                <a:off x="620524" y="2667382"/>
                <a:ext cx="1362945" cy="170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p>
                <a:pPr algn="ctr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400" b="1" kern="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Bebas Neue" panose="020B0606020202050201" charset="0"/>
                    <a:sym typeface="Bebas Neue" panose="020B0606020202050201" charset="0"/>
                  </a:rPr>
                  <a:t>概念</a:t>
                </a:r>
                <a:endParaRPr lang="zh-CN" altLang="en-US" sz="2400" b="1" kern="0" dirty="0">
                  <a:solidFill>
                    <a:srgbClr val="7F7F7F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Bebas Neue" panose="020B0606020202050201" charset="0"/>
                  <a:sym typeface="Bebas Neue" panose="020B0606020202050201" charset="0"/>
                </a:endParaRPr>
              </a:p>
            </p:txBody>
          </p:sp>
        </p:grpSp>
        <p:grpSp>
          <p:nvGrpSpPr>
            <p:cNvPr id="58" name="Group 129"/>
            <p:cNvGrpSpPr/>
            <p:nvPr/>
          </p:nvGrpSpPr>
          <p:grpSpPr>
            <a:xfrm>
              <a:off x="3591" y="3537"/>
              <a:ext cx="2173" cy="1343"/>
              <a:chOff x="696724" y="2667382"/>
              <a:chExt cx="1362945" cy="852351"/>
            </a:xfrm>
          </p:grpSpPr>
          <p:sp>
            <p:nvSpPr>
              <p:cNvPr id="59" name="Rectangle 26"/>
              <p:cNvSpPr/>
              <p:nvPr/>
            </p:nvSpPr>
            <p:spPr bwMode="auto">
              <a:xfrm>
                <a:off x="696724" y="2920895"/>
                <a:ext cx="1354892" cy="598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p>
                <a:pPr algn="ctr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sz="2000" kern="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Lato Light" charset="0"/>
                    <a:sym typeface="Lato Light" charset="0"/>
                  </a:rPr>
                  <a:t>肺组织病变最常见</a:t>
                </a:r>
                <a:endParaRPr lang="zh-CN" sz="2000" kern="0" dirty="0">
                  <a:solidFill>
                    <a:srgbClr val="7F7F7F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60" name="Rectangle 27"/>
              <p:cNvSpPr/>
              <p:nvPr/>
            </p:nvSpPr>
            <p:spPr bwMode="auto">
              <a:xfrm>
                <a:off x="696724" y="2667382"/>
                <a:ext cx="1362945" cy="170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p>
                <a:pPr algn="ctr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400" b="1" kern="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Bebas Neue" panose="020B0606020202050201" charset="0"/>
                    <a:sym typeface="Bebas Neue" panose="020B0606020202050201" charset="0"/>
                  </a:rPr>
                  <a:t>病因</a:t>
                </a:r>
                <a:endParaRPr lang="zh-CN" altLang="en-US" sz="2400" b="1" kern="0" dirty="0">
                  <a:solidFill>
                    <a:srgbClr val="7F7F7F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Bebas Neue" panose="020B0606020202050201" charset="0"/>
                  <a:sym typeface="Bebas Neue" panose="020B0606020202050201" charset="0"/>
                </a:endParaRPr>
              </a:p>
            </p:txBody>
          </p:sp>
        </p:grpSp>
        <p:grpSp>
          <p:nvGrpSpPr>
            <p:cNvPr id="61" name="Group 132"/>
            <p:cNvGrpSpPr/>
            <p:nvPr/>
          </p:nvGrpSpPr>
          <p:grpSpPr>
            <a:xfrm>
              <a:off x="7059" y="2881"/>
              <a:ext cx="2861" cy="2201"/>
              <a:chOff x="696724" y="2667382"/>
              <a:chExt cx="1362945" cy="867353"/>
            </a:xfrm>
          </p:grpSpPr>
          <p:sp>
            <p:nvSpPr>
              <p:cNvPr id="62" name="Rectangle 26"/>
              <p:cNvSpPr/>
              <p:nvPr/>
            </p:nvSpPr>
            <p:spPr bwMode="auto">
              <a:xfrm>
                <a:off x="696724" y="2935897"/>
                <a:ext cx="1354892" cy="598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p>
                <a:pPr algn="ctr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sz="20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Lato Light" charset="0"/>
                    <a:sym typeface="Lato Light" charset="0"/>
                  </a:rPr>
                  <a:t>呼吸困难</a:t>
                </a:r>
                <a:r>
                  <a:rPr lang="zh-CN" sz="2000" kern="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Lato Light" charset="0"/>
                    <a:sym typeface="Lato Light" charset="0"/>
                  </a:rPr>
                  <a:t>最突出</a:t>
                </a:r>
                <a:endParaRPr lang="zh-CN" sz="2000" kern="0" dirty="0">
                  <a:solidFill>
                    <a:srgbClr val="7F7F7F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Lato Light" charset="0"/>
                  <a:sym typeface="Lato Light" charset="0"/>
                </a:endParaRPr>
              </a:p>
              <a:p>
                <a:pPr algn="ctr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sz="2000" kern="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Lato Light" charset="0"/>
                    <a:sym typeface="Lato Light" charset="0"/>
                  </a:rPr>
                  <a:t>各系统缺氧表现</a:t>
                </a:r>
                <a:endParaRPr lang="zh-CN" sz="2000" kern="0" dirty="0">
                  <a:solidFill>
                    <a:srgbClr val="7F7F7F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Lato Light" charset="0"/>
                  <a:sym typeface="Lato Light" charset="0"/>
                </a:endParaRPr>
              </a:p>
              <a:p>
                <a:pPr algn="ctr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sz="2000" kern="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Lato Light" charset="0"/>
                    <a:sym typeface="Lato Light" charset="0"/>
                  </a:rPr>
                  <a:t>血气分析助诊断</a:t>
                </a:r>
                <a:endParaRPr lang="zh-CN" sz="2000" kern="0" dirty="0">
                  <a:solidFill>
                    <a:srgbClr val="7F7F7F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Lato Light" charset="0"/>
                  <a:sym typeface="Lato Light" charset="0"/>
                </a:endParaRPr>
              </a:p>
              <a:p>
                <a:pPr algn="ctr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sz="2000" kern="0" dirty="0">
                  <a:solidFill>
                    <a:srgbClr val="7F7F7F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63" name="Rectangle 27"/>
              <p:cNvSpPr/>
              <p:nvPr/>
            </p:nvSpPr>
            <p:spPr bwMode="auto">
              <a:xfrm>
                <a:off x="696724" y="2667382"/>
                <a:ext cx="1362945" cy="170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p>
                <a:pPr algn="ctr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400" b="1" kern="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Bebas Neue" panose="020B0606020202050201" charset="0"/>
                    <a:sym typeface="Bebas Neue" panose="020B0606020202050201" charset="0"/>
                  </a:rPr>
                  <a:t>护理评估</a:t>
                </a:r>
                <a:endParaRPr lang="zh-CN" altLang="en-US" sz="2400" b="1" kern="0" dirty="0">
                  <a:solidFill>
                    <a:srgbClr val="7F7F7F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Bebas Neue" panose="020B0606020202050201" charset="0"/>
                  <a:sym typeface="Bebas Neue" panose="020B0606020202050201" charset="0"/>
                </a:endParaRPr>
              </a:p>
            </p:txBody>
          </p:sp>
        </p:grpSp>
        <p:grpSp>
          <p:nvGrpSpPr>
            <p:cNvPr id="64" name="Group 135"/>
            <p:cNvGrpSpPr/>
            <p:nvPr/>
          </p:nvGrpSpPr>
          <p:grpSpPr>
            <a:xfrm>
              <a:off x="5953" y="7609"/>
              <a:ext cx="4767" cy="1433"/>
              <a:chOff x="552376" y="2667382"/>
              <a:chExt cx="1499240" cy="830586"/>
            </a:xfrm>
          </p:grpSpPr>
          <p:sp>
            <p:nvSpPr>
              <p:cNvPr id="65" name="Rectangle 26"/>
              <p:cNvSpPr/>
              <p:nvPr/>
            </p:nvSpPr>
            <p:spPr bwMode="auto">
              <a:xfrm>
                <a:off x="552376" y="2907455"/>
                <a:ext cx="1499240" cy="590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p>
                <a:pPr algn="ctr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sz="2000" kern="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Lato Light" charset="0"/>
                    <a:sym typeface="Lato Light" charset="0"/>
                  </a:rPr>
                  <a:t>肺泡通气不足</a:t>
                </a:r>
                <a:endParaRPr lang="zh-CN" sz="2000" kern="0" dirty="0">
                  <a:solidFill>
                    <a:srgbClr val="7F7F7F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Lato Light" charset="0"/>
                  <a:sym typeface="Lato Light" charset="0"/>
                </a:endParaRPr>
              </a:p>
              <a:p>
                <a:pPr algn="ctr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sz="2000" kern="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Lato Light" charset="0"/>
                    <a:sym typeface="Lato Light" charset="0"/>
                  </a:rPr>
                  <a:t>V/Q失调、弥散障碍</a:t>
                </a:r>
                <a:endParaRPr lang="zh-CN" sz="2000" kern="0" dirty="0">
                  <a:solidFill>
                    <a:srgbClr val="7F7F7F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66" name="Rectangle 27"/>
              <p:cNvSpPr/>
              <p:nvPr/>
            </p:nvSpPr>
            <p:spPr bwMode="auto">
              <a:xfrm>
                <a:off x="620524" y="2667382"/>
                <a:ext cx="1362945" cy="170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p>
                <a:pPr algn="ctr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400" b="1" kern="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Bebas Neue" panose="020B0606020202050201" charset="0"/>
                    <a:sym typeface="Bebas Neue" panose="020B0606020202050201" charset="0"/>
                  </a:rPr>
                  <a:t>发病机制</a:t>
                </a:r>
                <a:endParaRPr lang="zh-CN" altLang="en-US" sz="2400" b="1" kern="0" dirty="0">
                  <a:solidFill>
                    <a:srgbClr val="7F7F7F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Bebas Neue" panose="020B0606020202050201" charset="0"/>
                  <a:sym typeface="Bebas Neue" panose="020B0606020202050201" charset="0"/>
                </a:endParaRPr>
              </a:p>
            </p:txBody>
          </p:sp>
        </p:grpSp>
        <p:grpSp>
          <p:nvGrpSpPr>
            <p:cNvPr id="67" name="Group 138"/>
            <p:cNvGrpSpPr/>
            <p:nvPr/>
          </p:nvGrpSpPr>
          <p:grpSpPr>
            <a:xfrm>
              <a:off x="10487" y="6441"/>
              <a:ext cx="3068" cy="1436"/>
              <a:chOff x="552376" y="2667382"/>
              <a:chExt cx="1499240" cy="832026"/>
            </a:xfrm>
          </p:grpSpPr>
          <p:sp>
            <p:nvSpPr>
              <p:cNvPr id="68" name="Rectangle 26"/>
              <p:cNvSpPr/>
              <p:nvPr/>
            </p:nvSpPr>
            <p:spPr bwMode="auto">
              <a:xfrm>
                <a:off x="552376" y="2908895"/>
                <a:ext cx="1499240" cy="590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p>
                <a:pPr algn="ctr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sz="2000" kern="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Lato Light" charset="0"/>
                    <a:sym typeface="Lato Light" charset="0"/>
                  </a:rPr>
                  <a:t>5大措施</a:t>
                </a:r>
                <a:endParaRPr lang="zh-CN" sz="2000" kern="0" dirty="0">
                  <a:solidFill>
                    <a:srgbClr val="7F7F7F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Lato Light" charset="0"/>
                  <a:sym typeface="Lato Light" charset="0"/>
                </a:endParaRPr>
              </a:p>
              <a:p>
                <a:pPr algn="ctr"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sz="20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Lato Light" charset="0"/>
                    <a:sym typeface="Lato Light" charset="0"/>
                  </a:rPr>
                  <a:t>气道通畅</a:t>
                </a:r>
                <a:r>
                  <a:rPr lang="zh-CN" sz="2000" kern="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Lato Light" charset="0"/>
                    <a:sym typeface="Lato Light" charset="0"/>
                  </a:rPr>
                  <a:t>是根本</a:t>
                </a:r>
                <a:endParaRPr lang="zh-CN" sz="2000" kern="0" dirty="0">
                  <a:solidFill>
                    <a:srgbClr val="7F7F7F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Lato Light" charset="0"/>
                  <a:sym typeface="Lato Light" charset="0"/>
                </a:endParaRPr>
              </a:p>
            </p:txBody>
          </p:sp>
          <p:sp>
            <p:nvSpPr>
              <p:cNvPr id="69" name="Rectangle 27"/>
              <p:cNvSpPr/>
              <p:nvPr/>
            </p:nvSpPr>
            <p:spPr bwMode="auto">
              <a:xfrm>
                <a:off x="620524" y="2667382"/>
                <a:ext cx="1362945" cy="170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p>
                <a:pPr algn="ctr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400" b="1" kern="0" dirty="0">
                    <a:solidFill>
                      <a:srgbClr val="7F7F7F">
                        <a:lumMod val="50000"/>
                      </a:srgbClr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Bebas Neue" panose="020B0606020202050201" charset="0"/>
                    <a:sym typeface="Bebas Neue" panose="020B0606020202050201" charset="0"/>
                  </a:rPr>
                  <a:t>治疗措施</a:t>
                </a:r>
                <a:endParaRPr lang="zh-CN" altLang="en-US" sz="2400" b="1" kern="0" dirty="0">
                  <a:solidFill>
                    <a:srgbClr val="7F7F7F">
                      <a:lumMod val="50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Bebas Neue" panose="020B0606020202050201" charset="0"/>
                  <a:sym typeface="Bebas Neue" panose="020B0606020202050201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110615" y="1829435"/>
            <a:ext cx="6856730" cy="2753360"/>
            <a:chOff x="1749" y="2881"/>
            <a:chExt cx="10798" cy="4336"/>
          </a:xfrm>
        </p:grpSpPr>
        <p:sp>
          <p:nvSpPr>
            <p:cNvPr id="51" name="Freeform 14"/>
            <p:cNvSpPr/>
            <p:nvPr/>
          </p:nvSpPr>
          <p:spPr bwMode="auto">
            <a:xfrm rot="13500000">
              <a:off x="4319" y="4270"/>
              <a:ext cx="1449" cy="2412"/>
            </a:xfrm>
            <a:custGeom>
              <a:avLst/>
              <a:gdLst>
                <a:gd name="T0" fmla="*/ 329 w 486"/>
                <a:gd name="T1" fmla="*/ 0 h 799"/>
                <a:gd name="T2" fmla="*/ 378 w 486"/>
                <a:gd name="T3" fmla="*/ 1 h 799"/>
                <a:gd name="T4" fmla="*/ 430 w 486"/>
                <a:gd name="T5" fmla="*/ 7 h 799"/>
                <a:gd name="T6" fmla="*/ 486 w 486"/>
                <a:gd name="T7" fmla="*/ 19 h 799"/>
                <a:gd name="T8" fmla="*/ 483 w 486"/>
                <a:gd name="T9" fmla="*/ 30 h 799"/>
                <a:gd name="T10" fmla="*/ 428 w 486"/>
                <a:gd name="T11" fmla="*/ 19 h 799"/>
                <a:gd name="T12" fmla="*/ 376 w 486"/>
                <a:gd name="T13" fmla="*/ 13 h 799"/>
                <a:gd name="T14" fmla="*/ 329 w 486"/>
                <a:gd name="T15" fmla="*/ 12 h 799"/>
                <a:gd name="T16" fmla="*/ 278 w 486"/>
                <a:gd name="T17" fmla="*/ 15 h 799"/>
                <a:gd name="T18" fmla="*/ 231 w 486"/>
                <a:gd name="T19" fmla="*/ 22 h 799"/>
                <a:gd name="T20" fmla="*/ 191 w 486"/>
                <a:gd name="T21" fmla="*/ 36 h 799"/>
                <a:gd name="T22" fmla="*/ 153 w 486"/>
                <a:gd name="T23" fmla="*/ 53 h 799"/>
                <a:gd name="T24" fmla="*/ 122 w 486"/>
                <a:gd name="T25" fmla="*/ 74 h 799"/>
                <a:gd name="T26" fmla="*/ 94 w 486"/>
                <a:gd name="T27" fmla="*/ 101 h 799"/>
                <a:gd name="T28" fmla="*/ 72 w 486"/>
                <a:gd name="T29" fmla="*/ 129 h 799"/>
                <a:gd name="T30" fmla="*/ 52 w 486"/>
                <a:gd name="T31" fmla="*/ 162 h 799"/>
                <a:gd name="T32" fmla="*/ 38 w 486"/>
                <a:gd name="T33" fmla="*/ 198 h 799"/>
                <a:gd name="T34" fmla="*/ 27 w 486"/>
                <a:gd name="T35" fmla="*/ 235 h 799"/>
                <a:gd name="T36" fmla="*/ 18 w 486"/>
                <a:gd name="T37" fmla="*/ 275 h 799"/>
                <a:gd name="T38" fmla="*/ 14 w 486"/>
                <a:gd name="T39" fmla="*/ 317 h 799"/>
                <a:gd name="T40" fmla="*/ 12 w 486"/>
                <a:gd name="T41" fmla="*/ 361 h 799"/>
                <a:gd name="T42" fmla="*/ 17 w 486"/>
                <a:gd name="T43" fmla="*/ 434 h 799"/>
                <a:gd name="T44" fmla="*/ 27 w 486"/>
                <a:gd name="T45" fmla="*/ 510 h 799"/>
                <a:gd name="T46" fmla="*/ 45 w 486"/>
                <a:gd name="T47" fmla="*/ 584 h 799"/>
                <a:gd name="T48" fmla="*/ 67 w 486"/>
                <a:gd name="T49" fmla="*/ 657 h 799"/>
                <a:gd name="T50" fmla="*/ 95 w 486"/>
                <a:gd name="T51" fmla="*/ 727 h 799"/>
                <a:gd name="T52" fmla="*/ 127 w 486"/>
                <a:gd name="T53" fmla="*/ 793 h 799"/>
                <a:gd name="T54" fmla="*/ 127 w 486"/>
                <a:gd name="T55" fmla="*/ 793 h 799"/>
                <a:gd name="T56" fmla="*/ 115 w 486"/>
                <a:gd name="T57" fmla="*/ 799 h 799"/>
                <a:gd name="T58" fmla="*/ 84 w 486"/>
                <a:gd name="T59" fmla="*/ 733 h 799"/>
                <a:gd name="T60" fmla="*/ 55 w 486"/>
                <a:gd name="T61" fmla="*/ 662 h 799"/>
                <a:gd name="T62" fmla="*/ 33 w 486"/>
                <a:gd name="T63" fmla="*/ 587 h 799"/>
                <a:gd name="T64" fmla="*/ 15 w 486"/>
                <a:gd name="T65" fmla="*/ 512 h 799"/>
                <a:gd name="T66" fmla="*/ 5 w 486"/>
                <a:gd name="T67" fmla="*/ 436 h 799"/>
                <a:gd name="T68" fmla="*/ 0 w 486"/>
                <a:gd name="T69" fmla="*/ 361 h 799"/>
                <a:gd name="T70" fmla="*/ 2 w 486"/>
                <a:gd name="T71" fmla="*/ 312 h 799"/>
                <a:gd name="T72" fmla="*/ 8 w 486"/>
                <a:gd name="T73" fmla="*/ 266 h 799"/>
                <a:gd name="T74" fmla="*/ 17 w 486"/>
                <a:gd name="T75" fmla="*/ 222 h 799"/>
                <a:gd name="T76" fmla="*/ 32 w 486"/>
                <a:gd name="T77" fmla="*/ 180 h 799"/>
                <a:gd name="T78" fmla="*/ 49 w 486"/>
                <a:gd name="T79" fmla="*/ 143 h 799"/>
                <a:gd name="T80" fmla="*/ 73 w 486"/>
                <a:gd name="T81" fmla="*/ 107 h 799"/>
                <a:gd name="T82" fmla="*/ 97 w 486"/>
                <a:gd name="T83" fmla="*/ 80 h 799"/>
                <a:gd name="T84" fmla="*/ 125 w 486"/>
                <a:gd name="T85" fmla="*/ 56 h 799"/>
                <a:gd name="T86" fmla="*/ 158 w 486"/>
                <a:gd name="T87" fmla="*/ 37 h 799"/>
                <a:gd name="T88" fmla="*/ 194 w 486"/>
                <a:gd name="T89" fmla="*/ 21 h 799"/>
                <a:gd name="T90" fmla="*/ 235 w 486"/>
                <a:gd name="T91" fmla="*/ 9 h 799"/>
                <a:gd name="T92" fmla="*/ 280 w 486"/>
                <a:gd name="T93" fmla="*/ 1 h 799"/>
                <a:gd name="T94" fmla="*/ 329 w 486"/>
                <a:gd name="T95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6" h="799">
                  <a:moveTo>
                    <a:pt x="329" y="0"/>
                  </a:moveTo>
                  <a:lnTo>
                    <a:pt x="378" y="1"/>
                  </a:lnTo>
                  <a:lnTo>
                    <a:pt x="430" y="7"/>
                  </a:lnTo>
                  <a:lnTo>
                    <a:pt x="486" y="19"/>
                  </a:lnTo>
                  <a:lnTo>
                    <a:pt x="483" y="30"/>
                  </a:lnTo>
                  <a:lnTo>
                    <a:pt x="428" y="19"/>
                  </a:lnTo>
                  <a:lnTo>
                    <a:pt x="376" y="13"/>
                  </a:lnTo>
                  <a:lnTo>
                    <a:pt x="329" y="12"/>
                  </a:lnTo>
                  <a:lnTo>
                    <a:pt x="278" y="15"/>
                  </a:lnTo>
                  <a:lnTo>
                    <a:pt x="231" y="22"/>
                  </a:lnTo>
                  <a:lnTo>
                    <a:pt x="191" y="36"/>
                  </a:lnTo>
                  <a:lnTo>
                    <a:pt x="153" y="53"/>
                  </a:lnTo>
                  <a:lnTo>
                    <a:pt x="122" y="74"/>
                  </a:lnTo>
                  <a:lnTo>
                    <a:pt x="94" y="101"/>
                  </a:lnTo>
                  <a:lnTo>
                    <a:pt x="72" y="129"/>
                  </a:lnTo>
                  <a:lnTo>
                    <a:pt x="52" y="162"/>
                  </a:lnTo>
                  <a:lnTo>
                    <a:pt x="38" y="198"/>
                  </a:lnTo>
                  <a:lnTo>
                    <a:pt x="27" y="235"/>
                  </a:lnTo>
                  <a:lnTo>
                    <a:pt x="18" y="275"/>
                  </a:lnTo>
                  <a:lnTo>
                    <a:pt x="14" y="317"/>
                  </a:lnTo>
                  <a:lnTo>
                    <a:pt x="12" y="361"/>
                  </a:lnTo>
                  <a:lnTo>
                    <a:pt x="17" y="434"/>
                  </a:lnTo>
                  <a:lnTo>
                    <a:pt x="27" y="510"/>
                  </a:lnTo>
                  <a:lnTo>
                    <a:pt x="45" y="584"/>
                  </a:lnTo>
                  <a:lnTo>
                    <a:pt x="67" y="657"/>
                  </a:lnTo>
                  <a:lnTo>
                    <a:pt x="95" y="727"/>
                  </a:lnTo>
                  <a:lnTo>
                    <a:pt x="127" y="793"/>
                  </a:lnTo>
                  <a:lnTo>
                    <a:pt x="127" y="793"/>
                  </a:lnTo>
                  <a:lnTo>
                    <a:pt x="115" y="799"/>
                  </a:lnTo>
                  <a:lnTo>
                    <a:pt x="84" y="733"/>
                  </a:lnTo>
                  <a:lnTo>
                    <a:pt x="55" y="662"/>
                  </a:lnTo>
                  <a:lnTo>
                    <a:pt x="33" y="587"/>
                  </a:lnTo>
                  <a:lnTo>
                    <a:pt x="15" y="512"/>
                  </a:lnTo>
                  <a:lnTo>
                    <a:pt x="5" y="436"/>
                  </a:lnTo>
                  <a:lnTo>
                    <a:pt x="0" y="361"/>
                  </a:lnTo>
                  <a:lnTo>
                    <a:pt x="2" y="312"/>
                  </a:lnTo>
                  <a:lnTo>
                    <a:pt x="8" y="266"/>
                  </a:lnTo>
                  <a:lnTo>
                    <a:pt x="17" y="222"/>
                  </a:lnTo>
                  <a:lnTo>
                    <a:pt x="32" y="180"/>
                  </a:lnTo>
                  <a:lnTo>
                    <a:pt x="49" y="143"/>
                  </a:lnTo>
                  <a:lnTo>
                    <a:pt x="73" y="107"/>
                  </a:lnTo>
                  <a:lnTo>
                    <a:pt x="97" y="80"/>
                  </a:lnTo>
                  <a:lnTo>
                    <a:pt x="125" y="56"/>
                  </a:lnTo>
                  <a:lnTo>
                    <a:pt x="158" y="37"/>
                  </a:lnTo>
                  <a:lnTo>
                    <a:pt x="194" y="21"/>
                  </a:lnTo>
                  <a:lnTo>
                    <a:pt x="235" y="9"/>
                  </a:lnTo>
                  <a:lnTo>
                    <a:pt x="280" y="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98204" tIns="49103" rIns="98204" bIns="49103" numCol="1" anchor="t" anchorCtr="0" compatLnSpc="1"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3" name="Freeform 13"/>
            <p:cNvSpPr/>
            <p:nvPr/>
          </p:nvSpPr>
          <p:spPr bwMode="auto">
            <a:xfrm>
              <a:off x="9437" y="5123"/>
              <a:ext cx="2144" cy="546"/>
            </a:xfrm>
            <a:custGeom>
              <a:avLst/>
              <a:gdLst>
                <a:gd name="T0" fmla="*/ 461 w 962"/>
                <a:gd name="T1" fmla="*/ 0 h 183"/>
                <a:gd name="T2" fmla="*/ 531 w 962"/>
                <a:gd name="T3" fmla="*/ 3 h 183"/>
                <a:gd name="T4" fmla="*/ 601 w 962"/>
                <a:gd name="T5" fmla="*/ 12 h 183"/>
                <a:gd name="T6" fmla="*/ 672 w 962"/>
                <a:gd name="T7" fmla="*/ 28 h 183"/>
                <a:gd name="T8" fmla="*/ 745 w 962"/>
                <a:gd name="T9" fmla="*/ 52 h 183"/>
                <a:gd name="T10" fmla="*/ 818 w 962"/>
                <a:gd name="T11" fmla="*/ 83 h 183"/>
                <a:gd name="T12" fmla="*/ 889 w 962"/>
                <a:gd name="T13" fmla="*/ 124 h 183"/>
                <a:gd name="T14" fmla="*/ 962 w 962"/>
                <a:gd name="T15" fmla="*/ 173 h 183"/>
                <a:gd name="T16" fmla="*/ 954 w 962"/>
                <a:gd name="T17" fmla="*/ 183 h 183"/>
                <a:gd name="T18" fmla="*/ 883 w 962"/>
                <a:gd name="T19" fmla="*/ 134 h 183"/>
                <a:gd name="T20" fmla="*/ 812 w 962"/>
                <a:gd name="T21" fmla="*/ 95 h 183"/>
                <a:gd name="T22" fmla="*/ 740 w 962"/>
                <a:gd name="T23" fmla="*/ 64 h 183"/>
                <a:gd name="T24" fmla="*/ 669 w 962"/>
                <a:gd name="T25" fmla="*/ 40 h 183"/>
                <a:gd name="T26" fmla="*/ 599 w 962"/>
                <a:gd name="T27" fmla="*/ 24 h 183"/>
                <a:gd name="T28" fmla="*/ 529 w 962"/>
                <a:gd name="T29" fmla="*/ 15 h 183"/>
                <a:gd name="T30" fmla="*/ 461 w 962"/>
                <a:gd name="T31" fmla="*/ 12 h 183"/>
                <a:gd name="T32" fmla="*/ 387 w 962"/>
                <a:gd name="T33" fmla="*/ 15 h 183"/>
                <a:gd name="T34" fmla="*/ 314 w 962"/>
                <a:gd name="T35" fmla="*/ 25 h 183"/>
                <a:gd name="T36" fmla="*/ 246 w 962"/>
                <a:gd name="T37" fmla="*/ 42 h 183"/>
                <a:gd name="T38" fmla="*/ 180 w 962"/>
                <a:gd name="T39" fmla="*/ 64 h 183"/>
                <a:gd name="T40" fmla="*/ 118 w 962"/>
                <a:gd name="T41" fmla="*/ 91 h 183"/>
                <a:gd name="T42" fmla="*/ 60 w 962"/>
                <a:gd name="T43" fmla="*/ 121 h 183"/>
                <a:gd name="T44" fmla="*/ 8 w 962"/>
                <a:gd name="T45" fmla="*/ 155 h 183"/>
                <a:gd name="T46" fmla="*/ 8 w 962"/>
                <a:gd name="T47" fmla="*/ 155 h 183"/>
                <a:gd name="T48" fmla="*/ 0 w 962"/>
                <a:gd name="T49" fmla="*/ 144 h 183"/>
                <a:gd name="T50" fmla="*/ 54 w 962"/>
                <a:gd name="T51" fmla="*/ 110 h 183"/>
                <a:gd name="T52" fmla="*/ 112 w 962"/>
                <a:gd name="T53" fmla="*/ 79 h 183"/>
                <a:gd name="T54" fmla="*/ 176 w 962"/>
                <a:gd name="T55" fmla="*/ 52 h 183"/>
                <a:gd name="T56" fmla="*/ 243 w 962"/>
                <a:gd name="T57" fmla="*/ 30 h 183"/>
                <a:gd name="T58" fmla="*/ 312 w 962"/>
                <a:gd name="T59" fmla="*/ 14 h 183"/>
                <a:gd name="T60" fmla="*/ 385 w 962"/>
                <a:gd name="T61" fmla="*/ 3 h 183"/>
                <a:gd name="T62" fmla="*/ 461 w 962"/>
                <a:gd name="T6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2" h="183">
                  <a:moveTo>
                    <a:pt x="461" y="0"/>
                  </a:moveTo>
                  <a:lnTo>
                    <a:pt x="531" y="3"/>
                  </a:lnTo>
                  <a:lnTo>
                    <a:pt x="601" y="12"/>
                  </a:lnTo>
                  <a:lnTo>
                    <a:pt x="672" y="28"/>
                  </a:lnTo>
                  <a:lnTo>
                    <a:pt x="745" y="52"/>
                  </a:lnTo>
                  <a:lnTo>
                    <a:pt x="818" y="83"/>
                  </a:lnTo>
                  <a:lnTo>
                    <a:pt x="889" y="124"/>
                  </a:lnTo>
                  <a:lnTo>
                    <a:pt x="962" y="173"/>
                  </a:lnTo>
                  <a:lnTo>
                    <a:pt x="954" y="183"/>
                  </a:lnTo>
                  <a:lnTo>
                    <a:pt x="883" y="134"/>
                  </a:lnTo>
                  <a:lnTo>
                    <a:pt x="812" y="95"/>
                  </a:lnTo>
                  <a:lnTo>
                    <a:pt x="740" y="64"/>
                  </a:lnTo>
                  <a:lnTo>
                    <a:pt x="669" y="40"/>
                  </a:lnTo>
                  <a:lnTo>
                    <a:pt x="599" y="24"/>
                  </a:lnTo>
                  <a:lnTo>
                    <a:pt x="529" y="15"/>
                  </a:lnTo>
                  <a:lnTo>
                    <a:pt x="461" y="12"/>
                  </a:lnTo>
                  <a:lnTo>
                    <a:pt x="387" y="15"/>
                  </a:lnTo>
                  <a:lnTo>
                    <a:pt x="314" y="25"/>
                  </a:lnTo>
                  <a:lnTo>
                    <a:pt x="246" y="42"/>
                  </a:lnTo>
                  <a:lnTo>
                    <a:pt x="180" y="64"/>
                  </a:lnTo>
                  <a:lnTo>
                    <a:pt x="118" y="91"/>
                  </a:lnTo>
                  <a:lnTo>
                    <a:pt x="60" y="121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0" y="144"/>
                  </a:lnTo>
                  <a:lnTo>
                    <a:pt x="54" y="110"/>
                  </a:lnTo>
                  <a:lnTo>
                    <a:pt x="112" y="79"/>
                  </a:lnTo>
                  <a:lnTo>
                    <a:pt x="176" y="52"/>
                  </a:lnTo>
                  <a:lnTo>
                    <a:pt x="243" y="30"/>
                  </a:lnTo>
                  <a:lnTo>
                    <a:pt x="312" y="14"/>
                  </a:lnTo>
                  <a:lnTo>
                    <a:pt x="385" y="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  <a:effectLst>
              <a:outerShdw algn="tl" rotWithShape="0">
                <a:srgbClr val="FFFFFF"/>
              </a:outerShdw>
            </a:effectLst>
          </p:spPr>
          <p:txBody>
            <a:bodyPr vert="horz" wrap="square" lIns="98204" tIns="49103" rIns="98204" bIns="49103" numCol="1" anchor="t" anchorCtr="0" compatLnSpc="1"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1749" y="4132"/>
              <a:ext cx="966" cy="9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4" name="同心圆 7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1919" y="4443"/>
              <a:ext cx="478" cy="437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5818" y="4132"/>
              <a:ext cx="966" cy="9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8" name="同心圆 7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0" name="Freeform 8"/>
            <p:cNvSpPr>
              <a:spLocks noEditPoints="1"/>
            </p:cNvSpPr>
            <p:nvPr/>
          </p:nvSpPr>
          <p:spPr bwMode="auto">
            <a:xfrm>
              <a:off x="6121" y="4424"/>
              <a:ext cx="322" cy="474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7570" y="6251"/>
              <a:ext cx="966" cy="9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2" name="同心圆 8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4" name="Freeform 10"/>
            <p:cNvSpPr>
              <a:spLocks noEditPoints="1"/>
            </p:cNvSpPr>
            <p:nvPr/>
          </p:nvSpPr>
          <p:spPr bwMode="auto">
            <a:xfrm>
              <a:off x="7845" y="6566"/>
              <a:ext cx="416" cy="321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004" y="2881"/>
              <a:ext cx="966" cy="9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6" name="同心圆 8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8" name="Freeform 9"/>
            <p:cNvSpPr>
              <a:spLocks noEditPoints="1"/>
            </p:cNvSpPr>
            <p:nvPr/>
          </p:nvSpPr>
          <p:spPr bwMode="auto">
            <a:xfrm>
              <a:off x="10299" y="3188"/>
              <a:ext cx="420" cy="311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38" tIns="45719" rIns="91438" bIns="45719" numCol="1" anchor="t" anchorCtr="0" compatLnSpc="1"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1581" y="5306"/>
              <a:ext cx="966" cy="966"/>
              <a:chOff x="10435" y="4389"/>
              <a:chExt cx="966" cy="966"/>
            </a:xfrm>
          </p:grpSpPr>
          <p:grpSp>
            <p:nvGrpSpPr>
              <p:cNvPr id="89" name="组合 88"/>
              <p:cNvGrpSpPr/>
              <p:nvPr/>
            </p:nvGrpSpPr>
            <p:grpSpPr>
              <a:xfrm>
                <a:off x="10435" y="4389"/>
                <a:ext cx="966" cy="966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90" name="同心圆 89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algn="ctr"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algn="ctr">
                    <a:defRPr/>
                  </a:pPr>
                  <a:endParaRPr lang="zh-CN" altLang="en-US" kern="0">
                    <a:solidFill>
                      <a:sysClr val="window" lastClr="FFFFFF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92" name="Freeform 6"/>
              <p:cNvSpPr>
                <a:spLocks noEditPoints="1"/>
              </p:cNvSpPr>
              <p:nvPr/>
            </p:nvSpPr>
            <p:spPr bwMode="auto">
              <a:xfrm>
                <a:off x="10622" y="4705"/>
                <a:ext cx="508" cy="334"/>
              </a:xfrm>
              <a:custGeom>
                <a:avLst/>
                <a:gdLst>
                  <a:gd name="T0" fmla="*/ 176 w 176"/>
                  <a:gd name="T1" fmla="*/ 99 h 117"/>
                  <a:gd name="T2" fmla="*/ 176 w 176"/>
                  <a:gd name="T3" fmla="*/ 108 h 117"/>
                  <a:gd name="T4" fmla="*/ 161 w 176"/>
                  <a:gd name="T5" fmla="*/ 117 h 117"/>
                  <a:gd name="T6" fmla="*/ 15 w 176"/>
                  <a:gd name="T7" fmla="*/ 117 h 117"/>
                  <a:gd name="T8" fmla="*/ 0 w 176"/>
                  <a:gd name="T9" fmla="*/ 108 h 117"/>
                  <a:gd name="T10" fmla="*/ 0 w 176"/>
                  <a:gd name="T11" fmla="*/ 99 h 117"/>
                  <a:gd name="T12" fmla="*/ 15 w 176"/>
                  <a:gd name="T13" fmla="*/ 99 h 117"/>
                  <a:gd name="T14" fmla="*/ 161 w 176"/>
                  <a:gd name="T15" fmla="*/ 99 h 117"/>
                  <a:gd name="T16" fmla="*/ 176 w 176"/>
                  <a:gd name="T17" fmla="*/ 99 h 117"/>
                  <a:gd name="T18" fmla="*/ 24 w 176"/>
                  <a:gd name="T19" fmla="*/ 79 h 117"/>
                  <a:gd name="T20" fmla="*/ 24 w 176"/>
                  <a:gd name="T21" fmla="*/ 14 h 117"/>
                  <a:gd name="T22" fmla="*/ 38 w 176"/>
                  <a:gd name="T23" fmla="*/ 0 h 117"/>
                  <a:gd name="T24" fmla="*/ 138 w 176"/>
                  <a:gd name="T25" fmla="*/ 0 h 117"/>
                  <a:gd name="T26" fmla="*/ 152 w 176"/>
                  <a:gd name="T27" fmla="*/ 14 h 117"/>
                  <a:gd name="T28" fmla="*/ 152 w 176"/>
                  <a:gd name="T29" fmla="*/ 79 h 117"/>
                  <a:gd name="T30" fmla="*/ 138 w 176"/>
                  <a:gd name="T31" fmla="*/ 93 h 117"/>
                  <a:gd name="T32" fmla="*/ 38 w 176"/>
                  <a:gd name="T33" fmla="*/ 93 h 117"/>
                  <a:gd name="T34" fmla="*/ 24 w 176"/>
                  <a:gd name="T35" fmla="*/ 79 h 117"/>
                  <a:gd name="T36" fmla="*/ 35 w 176"/>
                  <a:gd name="T37" fmla="*/ 79 h 117"/>
                  <a:gd name="T38" fmla="*/ 38 w 176"/>
                  <a:gd name="T39" fmla="*/ 82 h 117"/>
                  <a:gd name="T40" fmla="*/ 138 w 176"/>
                  <a:gd name="T41" fmla="*/ 82 h 117"/>
                  <a:gd name="T42" fmla="*/ 141 w 176"/>
                  <a:gd name="T43" fmla="*/ 79 h 117"/>
                  <a:gd name="T44" fmla="*/ 141 w 176"/>
                  <a:gd name="T45" fmla="*/ 14 h 117"/>
                  <a:gd name="T46" fmla="*/ 138 w 176"/>
                  <a:gd name="T47" fmla="*/ 11 h 117"/>
                  <a:gd name="T48" fmla="*/ 38 w 176"/>
                  <a:gd name="T49" fmla="*/ 11 h 117"/>
                  <a:gd name="T50" fmla="*/ 35 w 176"/>
                  <a:gd name="T51" fmla="*/ 14 h 117"/>
                  <a:gd name="T52" fmla="*/ 35 w 176"/>
                  <a:gd name="T53" fmla="*/ 79 h 117"/>
                  <a:gd name="T54" fmla="*/ 97 w 176"/>
                  <a:gd name="T55" fmla="*/ 107 h 117"/>
                  <a:gd name="T56" fmla="*/ 95 w 176"/>
                  <a:gd name="T57" fmla="*/ 105 h 117"/>
                  <a:gd name="T58" fmla="*/ 81 w 176"/>
                  <a:gd name="T59" fmla="*/ 105 h 117"/>
                  <a:gd name="T60" fmla="*/ 79 w 176"/>
                  <a:gd name="T61" fmla="*/ 107 h 117"/>
                  <a:gd name="T62" fmla="*/ 81 w 176"/>
                  <a:gd name="T63" fmla="*/ 108 h 117"/>
                  <a:gd name="T64" fmla="*/ 95 w 176"/>
                  <a:gd name="T65" fmla="*/ 108 h 117"/>
                  <a:gd name="T66" fmla="*/ 97 w 176"/>
                  <a:gd name="T67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17">
                    <a:moveTo>
                      <a:pt x="176" y="99"/>
                    </a:move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76" y="113"/>
                      <a:pt x="169" y="117"/>
                      <a:pt x="161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7" y="117"/>
                      <a:pt x="0" y="113"/>
                      <a:pt x="0" y="10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61" y="99"/>
                      <a:pt x="161" y="99"/>
                      <a:pt x="161" y="99"/>
                    </a:cubicBezTo>
                    <a:lnTo>
                      <a:pt x="176" y="99"/>
                    </a:lnTo>
                    <a:close/>
                    <a:moveTo>
                      <a:pt x="24" y="79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6"/>
                      <a:pt x="30" y="0"/>
                      <a:pt x="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6" y="0"/>
                      <a:pt x="152" y="6"/>
                      <a:pt x="152" y="14"/>
                    </a:cubicBezTo>
                    <a:cubicBezTo>
                      <a:pt x="152" y="79"/>
                      <a:pt x="152" y="79"/>
                      <a:pt x="152" y="79"/>
                    </a:cubicBezTo>
                    <a:cubicBezTo>
                      <a:pt x="152" y="87"/>
                      <a:pt x="146" y="93"/>
                      <a:pt x="138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0" y="93"/>
                      <a:pt x="24" y="87"/>
                      <a:pt x="24" y="79"/>
                    </a:cubicBezTo>
                    <a:close/>
                    <a:moveTo>
                      <a:pt x="35" y="79"/>
                    </a:moveTo>
                    <a:cubicBezTo>
                      <a:pt x="35" y="80"/>
                      <a:pt x="37" y="82"/>
                      <a:pt x="38" y="82"/>
                    </a:cubicBezTo>
                    <a:cubicBezTo>
                      <a:pt x="138" y="82"/>
                      <a:pt x="138" y="82"/>
                      <a:pt x="138" y="82"/>
                    </a:cubicBezTo>
                    <a:cubicBezTo>
                      <a:pt x="139" y="82"/>
                      <a:pt x="141" y="80"/>
                      <a:pt x="141" y="79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3"/>
                      <a:pt x="139" y="11"/>
                      <a:pt x="1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5" y="13"/>
                      <a:pt x="35" y="14"/>
                    </a:cubicBezTo>
                    <a:lnTo>
                      <a:pt x="35" y="79"/>
                    </a:lnTo>
                    <a:close/>
                    <a:moveTo>
                      <a:pt x="97" y="107"/>
                    </a:moveTo>
                    <a:cubicBezTo>
                      <a:pt x="97" y="106"/>
                      <a:pt x="96" y="105"/>
                      <a:pt x="95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0" y="105"/>
                      <a:pt x="79" y="106"/>
                      <a:pt x="79" y="107"/>
                    </a:cubicBezTo>
                    <a:cubicBezTo>
                      <a:pt x="79" y="107"/>
                      <a:pt x="80" y="108"/>
                      <a:pt x="81" y="108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96" y="108"/>
                      <a:pt x="97" y="107"/>
                      <a:pt x="97" y="10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38" tIns="45719" rIns="91438" bIns="45719" numCol="1" anchor="t" anchorCtr="0" compatLnSpc="1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2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</p:grp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9" name="矩形 147459"/>
          <p:cNvSpPr/>
          <p:nvPr/>
        </p:nvSpPr>
        <p:spPr>
          <a:xfrm>
            <a:off x="3869531" y="6000750"/>
            <a:ext cx="685800" cy="685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矩形 147461"/>
          <p:cNvSpPr/>
          <p:nvPr/>
        </p:nvSpPr>
        <p:spPr>
          <a:xfrm>
            <a:off x="2303860" y="2349104"/>
            <a:ext cx="53578" cy="5357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59205" y="1701165"/>
            <a:ext cx="6455410" cy="3109595"/>
            <a:chOff x="2013" y="3359"/>
            <a:chExt cx="10166" cy="4897"/>
          </a:xfrm>
        </p:grpSpPr>
        <p:sp>
          <p:nvSpPr>
            <p:cNvPr id="48" name="椭圆 47"/>
            <p:cNvSpPr/>
            <p:nvPr/>
          </p:nvSpPr>
          <p:spPr>
            <a:xfrm flipH="1">
              <a:off x="5801" y="3422"/>
              <a:ext cx="494" cy="494"/>
            </a:xfrm>
            <a:prstGeom prst="ellipse">
              <a:avLst/>
            </a:prstGeom>
            <a:pattFill prst="wdDn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p>
              <a:pPr lvl="0" algn="l">
                <a:buClrTx/>
                <a:buSzTx/>
                <a:buFontTx/>
              </a:pPr>
              <a:endPara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 flipH="1">
              <a:off x="5198" y="5967"/>
              <a:ext cx="407" cy="407"/>
            </a:xfrm>
            <a:prstGeom prst="ellipse">
              <a:avLst/>
            </a:prstGeom>
            <a:pattFill prst="wdDn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p>
              <a:pPr lvl="0" algn="l">
                <a:buClrTx/>
                <a:buSzTx/>
                <a:buFontTx/>
              </a:pPr>
              <a:endPara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flipH="1">
              <a:off x="10459" y="5211"/>
              <a:ext cx="524" cy="524"/>
            </a:xfrm>
            <a:prstGeom prst="ellipse">
              <a:avLst/>
            </a:prstGeom>
            <a:pattFill prst="wdDn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p>
              <a:pPr lvl="0" algn="l">
                <a:buClrTx/>
                <a:buSzTx/>
                <a:buFontTx/>
              </a:pPr>
              <a:endPara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flipH="1">
              <a:off x="3017" y="4351"/>
              <a:ext cx="667" cy="667"/>
            </a:xfrm>
            <a:prstGeom prst="ellipse">
              <a:avLst/>
            </a:prstGeom>
            <a:pattFill prst="wdDn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p>
              <a:pPr lvl="0" algn="l">
                <a:buClrTx/>
                <a:buSzTx/>
                <a:buFontTx/>
              </a:pPr>
              <a:endPara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flipH="1">
              <a:off x="11854" y="5018"/>
              <a:ext cx="325" cy="325"/>
            </a:xfrm>
            <a:prstGeom prst="ellipse">
              <a:avLst/>
            </a:prstGeom>
            <a:pattFill prst="wdDn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p>
              <a:pPr lvl="0" algn="l">
                <a:buClrTx/>
                <a:buSzTx/>
                <a:buFontTx/>
              </a:pPr>
              <a:endPara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2013" y="4731"/>
              <a:ext cx="325" cy="325"/>
            </a:xfrm>
            <a:prstGeom prst="ellipse">
              <a:avLst/>
            </a:prstGeom>
            <a:pattFill prst="wdDn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p>
              <a:pPr lvl="0" algn="l">
                <a:buClrTx/>
                <a:buSzTx/>
                <a:buFontTx/>
              </a:pPr>
              <a:endPara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9271" y="3359"/>
              <a:ext cx="550" cy="550"/>
            </a:xfrm>
            <a:prstGeom prst="ellipse">
              <a:avLst/>
            </a:prstGeom>
            <a:pattFill prst="wdDn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p>
              <a:pPr lvl="0" algn="l">
                <a:buClrTx/>
                <a:buSzTx/>
                <a:buFontTx/>
              </a:pPr>
              <a:endPara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0255" y="4039"/>
              <a:ext cx="620" cy="620"/>
            </a:xfrm>
            <a:prstGeom prst="ellipse">
              <a:avLst/>
            </a:prstGeom>
            <a:pattFill prst="wdDn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p>
              <a:pPr lvl="0" algn="l">
                <a:buClrTx/>
                <a:buSzTx/>
                <a:buFontTx/>
              </a:pPr>
              <a:endPara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 flipH="1">
              <a:off x="11491" y="4368"/>
              <a:ext cx="363" cy="363"/>
            </a:xfrm>
            <a:prstGeom prst="ellipse">
              <a:avLst/>
            </a:prstGeom>
            <a:pattFill prst="wdDn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p>
              <a:pPr lvl="0" algn="l">
                <a:buClrTx/>
                <a:buSzTx/>
                <a:buFontTx/>
              </a:pPr>
              <a:endPara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655" y="3813"/>
              <a:ext cx="6804" cy="1955"/>
              <a:chOff x="3887" y="4385"/>
              <a:chExt cx="6804" cy="1955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3887" y="4385"/>
                <a:ext cx="1932" cy="1932"/>
                <a:chOff x="3272300" y="1707146"/>
                <a:chExt cx="1636365" cy="1636365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3272300" y="1707146"/>
                  <a:ext cx="1636365" cy="1636365"/>
                  <a:chOff x="1705099" y="2564904"/>
                  <a:chExt cx="1800200" cy="1800200"/>
                </a:xfrm>
              </p:grpSpPr>
              <p:sp>
                <p:nvSpPr>
                  <p:cNvPr id="17" name="椭圆 16"/>
                  <p:cNvSpPr/>
                  <p:nvPr/>
                </p:nvSpPr>
                <p:spPr>
                  <a:xfrm>
                    <a:off x="1705099" y="2564904"/>
                    <a:ext cx="1800200" cy="180020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444500" dist="889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105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椭圆 19"/>
                  <p:cNvSpPr/>
                  <p:nvPr/>
                </p:nvSpPr>
                <p:spPr>
                  <a:xfrm>
                    <a:off x="1845623" y="2713112"/>
                    <a:ext cx="1503784" cy="1503784"/>
                  </a:xfrm>
                  <a:prstGeom prst="ellipse">
                    <a:avLst/>
                  </a:prstGeom>
                  <a:blipFill>
                    <a:blip r:embed="rId1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105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44" name="TextBox 51"/>
                <p:cNvSpPr txBox="1"/>
                <p:nvPr/>
              </p:nvSpPr>
              <p:spPr>
                <a:xfrm>
                  <a:off x="3495416" y="1990506"/>
                  <a:ext cx="1174892" cy="1137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zh-CN" altLang="en-US" sz="4950" dirty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宋体" panose="02010600030101010101" pitchFamily="2" charset="-122"/>
                      <a:cs typeface="+mn-ea"/>
                      <a:sym typeface="微软雅黑" panose="020B0503020204020204" pitchFamily="34" charset="-122"/>
                    </a:rPr>
                    <a:t>谢</a:t>
                  </a:r>
                  <a:endParaRPr lang="zh-CN" altLang="en-US" sz="495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5400" y="4408"/>
                <a:ext cx="1932" cy="1932"/>
                <a:chOff x="3272300" y="1707146"/>
                <a:chExt cx="1636365" cy="1636365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3272300" y="1707146"/>
                  <a:ext cx="1636365" cy="1636365"/>
                  <a:chOff x="1705099" y="2564904"/>
                  <a:chExt cx="1800200" cy="1800200"/>
                </a:xfrm>
              </p:grpSpPr>
              <p:sp>
                <p:nvSpPr>
                  <p:cNvPr id="23" name="椭圆 22"/>
                  <p:cNvSpPr/>
                  <p:nvPr/>
                </p:nvSpPr>
                <p:spPr>
                  <a:xfrm>
                    <a:off x="1705099" y="2564904"/>
                    <a:ext cx="1800200" cy="180020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444500" dist="889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105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4" name="椭圆 23"/>
                  <p:cNvSpPr/>
                  <p:nvPr/>
                </p:nvSpPr>
                <p:spPr>
                  <a:xfrm>
                    <a:off x="1845623" y="2713112"/>
                    <a:ext cx="1503784" cy="1503784"/>
                  </a:xfrm>
                  <a:prstGeom prst="ellipse">
                    <a:avLst/>
                  </a:prstGeom>
                  <a:blipFill>
                    <a:blip r:embed="rId1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105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5" name="TextBox 51"/>
                <p:cNvSpPr txBox="1"/>
                <p:nvPr/>
              </p:nvSpPr>
              <p:spPr>
                <a:xfrm>
                  <a:off x="3495416" y="1990506"/>
                  <a:ext cx="1174892" cy="1137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zh-CN" altLang="en-US" sz="4950" dirty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宋体" panose="02010600030101010101" pitchFamily="2" charset="-122"/>
                      <a:cs typeface="+mn-ea"/>
                      <a:sym typeface="微软雅黑" panose="020B0503020204020204" pitchFamily="34" charset="-122"/>
                    </a:rPr>
                    <a:t>谢</a:t>
                  </a:r>
                  <a:endParaRPr lang="zh-CN" altLang="en-US" sz="495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7051" y="4385"/>
                <a:ext cx="1932" cy="1932"/>
                <a:chOff x="3272300" y="1707146"/>
                <a:chExt cx="1636365" cy="1636365"/>
              </a:xfrm>
            </p:grpSpPr>
            <p:grpSp>
              <p:nvGrpSpPr>
                <p:cNvPr id="27" name="组合 26"/>
                <p:cNvGrpSpPr/>
                <p:nvPr/>
              </p:nvGrpSpPr>
              <p:grpSpPr>
                <a:xfrm>
                  <a:off x="3272300" y="1707146"/>
                  <a:ext cx="1636365" cy="1636365"/>
                  <a:chOff x="1705099" y="2564904"/>
                  <a:chExt cx="1800200" cy="1800200"/>
                </a:xfrm>
              </p:grpSpPr>
              <p:sp>
                <p:nvSpPr>
                  <p:cNvPr id="28" name="椭圆 27"/>
                  <p:cNvSpPr/>
                  <p:nvPr/>
                </p:nvSpPr>
                <p:spPr>
                  <a:xfrm>
                    <a:off x="1705099" y="2564904"/>
                    <a:ext cx="1800200" cy="180020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444500" dist="889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105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9" name="椭圆 28"/>
                  <p:cNvSpPr/>
                  <p:nvPr/>
                </p:nvSpPr>
                <p:spPr>
                  <a:xfrm>
                    <a:off x="1845623" y="2713112"/>
                    <a:ext cx="1503784" cy="1503784"/>
                  </a:xfrm>
                  <a:prstGeom prst="ellipse">
                    <a:avLst/>
                  </a:prstGeom>
                  <a:blipFill>
                    <a:blip r:embed="rId1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105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30" name="TextBox 51"/>
                <p:cNvSpPr txBox="1"/>
                <p:nvPr/>
              </p:nvSpPr>
              <p:spPr>
                <a:xfrm>
                  <a:off x="3495416" y="1990506"/>
                  <a:ext cx="1174892" cy="1137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zh-CN" altLang="en-US" sz="4950" dirty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宋体" panose="02010600030101010101" pitchFamily="2" charset="-122"/>
                      <a:cs typeface="+mn-ea"/>
                      <a:sym typeface="微软雅黑" panose="020B0503020204020204" pitchFamily="34" charset="-122"/>
                    </a:rPr>
                    <a:t>聆</a:t>
                  </a:r>
                  <a:endParaRPr lang="zh-CN" altLang="en-US" sz="495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8759" y="4397"/>
                <a:ext cx="1932" cy="1932"/>
                <a:chOff x="3272300" y="1707146"/>
                <a:chExt cx="1636365" cy="1636365"/>
              </a:xfrm>
            </p:grpSpPr>
            <p:grpSp>
              <p:nvGrpSpPr>
                <p:cNvPr id="32" name="组合 31"/>
                <p:cNvGrpSpPr/>
                <p:nvPr/>
              </p:nvGrpSpPr>
              <p:grpSpPr>
                <a:xfrm>
                  <a:off x="3272300" y="1707146"/>
                  <a:ext cx="1636365" cy="1636365"/>
                  <a:chOff x="1705099" y="2564904"/>
                  <a:chExt cx="1800200" cy="1800200"/>
                </a:xfrm>
              </p:grpSpPr>
              <p:sp>
                <p:nvSpPr>
                  <p:cNvPr id="33" name="椭圆 32"/>
                  <p:cNvSpPr/>
                  <p:nvPr/>
                </p:nvSpPr>
                <p:spPr>
                  <a:xfrm>
                    <a:off x="1705099" y="2564904"/>
                    <a:ext cx="1800200" cy="180020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444500" dist="889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105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4" name="椭圆 33"/>
                  <p:cNvSpPr/>
                  <p:nvPr/>
                </p:nvSpPr>
                <p:spPr>
                  <a:xfrm>
                    <a:off x="1845623" y="2713112"/>
                    <a:ext cx="1503784" cy="1503784"/>
                  </a:xfrm>
                  <a:prstGeom prst="ellipse">
                    <a:avLst/>
                  </a:prstGeom>
                  <a:blipFill>
                    <a:blip r:embed="rId1"/>
                    <a:stretch>
                      <a:fillRect/>
                    </a:stretch>
                  </a:blip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sz="105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35" name="TextBox 51"/>
                <p:cNvSpPr txBox="1"/>
                <p:nvPr/>
              </p:nvSpPr>
              <p:spPr>
                <a:xfrm>
                  <a:off x="3495416" y="1990506"/>
                  <a:ext cx="1174892" cy="1137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zh-CN" altLang="en-US" sz="4950" dirty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ea typeface="宋体" panose="02010600030101010101" pitchFamily="2" charset="-122"/>
                      <a:cs typeface="+mn-ea"/>
                      <a:sym typeface="微软雅黑" panose="020B0503020204020204" pitchFamily="34" charset="-122"/>
                    </a:rPr>
                    <a:t>听</a:t>
                  </a:r>
                  <a:endParaRPr lang="zh-CN" altLang="en-US" sz="495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04" name="TextBox 22"/>
            <p:cNvSpPr txBox="1"/>
            <p:nvPr/>
          </p:nvSpPr>
          <p:spPr>
            <a:xfrm>
              <a:off x="2891" y="6174"/>
              <a:ext cx="8375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  <a:cs typeface="楷体" panose="02010609060101010101" charset="-122"/>
                </a:rPr>
                <a:t>护理学院</a:t>
              </a:r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楷体" panose="02010609060101010101" charset="-122"/>
                </a:rPr>
                <a:t>/</a:t>
              </a: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  <a:cs typeface="楷体" panose="02010609060101010101" charset="-122"/>
                </a:rPr>
                <a:t>临床护理教研室</a:t>
              </a:r>
              <a:endPara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  <a:cs typeface="楷体" panose="02010609060101010101" charset="-122"/>
                  <a:sym typeface="+mn-ea"/>
                </a:rPr>
                <a:t>适用对象：护理学专业本科</a:t>
              </a:r>
              <a:endParaRPr lang="zh-CN" alt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楷体" panose="02010609060101010101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015" y="1484630"/>
            <a:ext cx="7625715" cy="4290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/>
      </p:transition>
    </mc:Choice>
    <mc:Fallback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占位符 6145"/>
          <p:cNvSpPr>
            <a:spLocks noGrp="1" noChangeArrowheads="1"/>
          </p:cNvSpPr>
          <p:nvPr>
            <p:ph idx="4294967295"/>
          </p:nvPr>
        </p:nvSpPr>
        <p:spPr>
          <a:xfrm>
            <a:off x="181610" y="1196975"/>
            <a:ext cx="8319770" cy="3766820"/>
          </a:xfrm>
          <a:prstGeom prst="rect">
            <a:avLst/>
          </a:prstGeom>
        </p:spPr>
        <p:txBody>
          <a:bodyPr/>
          <a:lstStyle/>
          <a:p>
            <a:pPr marL="0" indent="0" fontAlgn="base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（一）概念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微软雅黑" panose="020B0503020204020204" pitchFamily="34" charset="-122"/>
              <a:sym typeface="+mn-ea"/>
            </a:endParaRPr>
          </a:p>
          <a:p>
            <a:pPr marL="0" indent="0" fontAlgn="base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呼吸衰竭（respiratory failure）：各种原因引起的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肺通气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和或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肺换气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功能严重障碍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→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静息状态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下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→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不能维持足够气体交换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→缺氧伴（或不伴）二氧化碳潴留→ 进而引起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一系列生理功能障碍和代谢紊乱的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综合症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411" name="标题 614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9230"/>
            <a:ext cx="7087870" cy="594360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一、呼吸衰竭概述</a:t>
            </a:r>
            <a:endParaRPr lang="zh-CN" altLang="en-US" sz="36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l="3632" t="9413" r="51313" b="12534"/>
          <a:stretch>
            <a:fillRect/>
          </a:stretch>
        </p:blipFill>
        <p:spPr>
          <a:xfrm>
            <a:off x="5789930" y="3911600"/>
            <a:ext cx="2733040" cy="2343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  <p:bldLst>
      <p:bldP spid="1740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1"/>
          <p:cNvSpPr>
            <a:spLocks noGrp="1"/>
          </p:cNvSpPr>
          <p:nvPr>
            <p:ph type="title" idx="4294967295"/>
          </p:nvPr>
        </p:nvSpPr>
        <p:spPr>
          <a:xfrm>
            <a:off x="0" y="1075690"/>
            <a:ext cx="4686300" cy="800100"/>
          </a:xfrm>
        </p:spPr>
        <p:txBody>
          <a:bodyPr wrap="square" anchor="ctr"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呼吸衰竭诊断条件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内容占位符 2"/>
          <p:cNvSpPr>
            <a:spLocks noGrp="1"/>
          </p:cNvSpPr>
          <p:nvPr>
            <p:ph idx="4294967295"/>
          </p:nvPr>
        </p:nvSpPr>
        <p:spPr>
          <a:xfrm>
            <a:off x="814705" y="1917065"/>
            <a:ext cx="8329295" cy="3200400"/>
          </a:xfrm>
        </p:spPr>
        <p:txBody>
          <a:bodyPr wrap="square" anchor="t"/>
          <a:p>
            <a:pPr marL="114300" marR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cs typeface="微软雅黑" panose="020B0503020204020204" pitchFamily="34" charset="-122"/>
              </a:rPr>
              <a:t>前提：海平面、静息、呼吸空气；</a:t>
            </a:r>
            <a:endParaRPr kumimoji="0" lang="zh-CN" altLang="en-US" sz="24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cs typeface="微软雅黑" panose="020B0503020204020204" pitchFamily="34" charset="-122"/>
            </a:endParaRPr>
          </a:p>
          <a:p>
            <a:pPr marL="114300" marR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PaO</a:t>
            </a:r>
            <a:r>
              <a:rPr lang="zh-CN" altLang="en-US" sz="2400" b="1" baseline="-25000" dirty="0"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 &lt; 60mmHg 伴或不伴 PaCO</a:t>
            </a:r>
            <a:r>
              <a:rPr lang="zh-CN" altLang="en-US" sz="2400" b="1" baseline="-25000" dirty="0"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微软雅黑" panose="020B0503020204020204" pitchFamily="34" charset="-122"/>
                <a:sym typeface="+mn-ea"/>
              </a:rPr>
              <a:t> &gt; 50mmHg。</a:t>
            </a:r>
            <a:endParaRPr kumimoji="0" lang="zh-CN" altLang="en-US" sz="1600" b="1" i="0" u="none" strike="noStrike" kern="1200" cap="none" spc="0" normalizeH="0" baseline="0" noProof="1" dirty="0">
              <a:solidFill>
                <a:srgbClr val="FF33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2532" name="TextBox 3"/>
          <p:cNvSpPr txBox="1"/>
          <p:nvPr/>
        </p:nvSpPr>
        <p:spPr>
          <a:xfrm>
            <a:off x="1187450" y="4005580"/>
            <a:ext cx="4323080" cy="1420495"/>
          </a:xfrm>
          <a:prstGeom prst="rect">
            <a:avLst/>
          </a:prstGeom>
          <a:solidFill>
            <a:srgbClr val="066DE0"/>
          </a:solidFill>
          <a:ln w="9525" cap="flat" cmpd="sng">
            <a:solidFill>
              <a:srgbClr val="9393FC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square" anchor="t">
            <a:spAutoFit/>
          </a:bodyPr>
          <a:p>
            <a:pPr indent="0" algn="ctr" eaLnBrk="0" hangingPunct="0">
              <a:lnSpc>
                <a:spcPct val="120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ABG正常值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PaO2   80-100mmHg  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PaCO2  35-45mmHg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3" name="矩形 254978"/>
          <p:cNvSpPr/>
          <p:nvPr/>
        </p:nvSpPr>
        <p:spPr>
          <a:xfrm>
            <a:off x="2195830" y="260985"/>
            <a:ext cx="4235450" cy="43243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+mj-cs"/>
              </a:rPr>
              <a:t>一、</a:t>
            </a:r>
            <a:r>
              <a:rPr lang="zh-CN" altLang="en-US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+mn-ea"/>
              </a:rPr>
              <a:t>呼吸衰竭概述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rcRect l="33353" t="47699" r="34060" b="3729"/>
          <a:stretch>
            <a:fillRect/>
          </a:stretch>
        </p:blipFill>
        <p:spPr>
          <a:xfrm>
            <a:off x="5828665" y="3476625"/>
            <a:ext cx="2792095" cy="2571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cover/>
  </p:transition>
  <p:timing>
    <p:tnLst>
      <p:par>
        <p:cTn id="1" dur="indefinite" restart="never" nodeType="tmRoot"/>
      </p:par>
    </p:tnLst>
    <p:bldLst>
      <p:bldP spid="22530" grpId="0"/>
      <p:bldP spid="16387" grpId="0" build="p"/>
      <p:bldP spid="2253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3554" name="文本框 11265"/>
          <p:cNvSpPr txBox="1"/>
          <p:nvPr/>
        </p:nvSpPr>
        <p:spPr>
          <a:xfrm>
            <a:off x="251460" y="1189990"/>
            <a:ext cx="65189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（二）呼衰分类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根据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动脉血气分析分类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6" name="矩形 254978"/>
          <p:cNvSpPr/>
          <p:nvPr/>
        </p:nvSpPr>
        <p:spPr>
          <a:xfrm>
            <a:off x="2267585" y="332740"/>
            <a:ext cx="4377055" cy="43243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>
              <a:buClrTx/>
              <a:buSzTx/>
              <a:buFontTx/>
            </a:pPr>
            <a:r>
              <a:rPr lang="zh-CN" altLang="en-US" sz="3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+mj-cs"/>
              </a:rPr>
              <a:t>一、</a:t>
            </a:r>
            <a:r>
              <a:rPr lang="zh-CN" altLang="en-US" sz="3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+mj-cs"/>
                <a:sym typeface="+mn-ea"/>
              </a:rPr>
              <a:t>呼吸衰竭概述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99440" y="2137410"/>
          <a:ext cx="8047990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2857500"/>
                <a:gridCol w="3453130"/>
              </a:tblGrid>
              <a:tr h="6654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呼衰分类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型呼衰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II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型呼衰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6654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概念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缺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2400" b="0" baseline="-250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而无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altLang="zh-CN" sz="2400" b="0" baseline="-250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潴留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缺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O</a:t>
                      </a:r>
                      <a:r>
                        <a:rPr lang="en-US" altLang="zh-CN" sz="2400" b="0" baseline="-250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而伴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CO</a:t>
                      </a:r>
                      <a:r>
                        <a:rPr lang="en-US" altLang="zh-CN" sz="2400" b="0" baseline="-250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潴留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  <a:tr h="11988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血气结果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PaO2&lt;60mmHg </a:t>
                      </a:r>
                      <a:r>
                        <a:rPr lang="en-US" altLang="zh-CN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↓</a:t>
                      </a:r>
                      <a:endParaRPr lang="en-US" altLang="zh-CN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PaCO2 </a:t>
                      </a:r>
                      <a:r>
                        <a:rPr lang="en-US" altLang="zh-CN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/↓</a:t>
                      </a:r>
                      <a:endParaRPr lang="en-US" altLang="zh-CN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PaO2&lt;60mmHg </a:t>
                      </a:r>
                      <a:r>
                        <a:rPr lang="en-US" altLang="zh-CN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 ↓</a:t>
                      </a:r>
                      <a:endParaRPr lang="en-US" altLang="zh-CN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PaCO2 </a:t>
                      </a:r>
                      <a:r>
                        <a:rPr lang="en-US" altLang="zh-CN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&gt;</a:t>
                      </a: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50mmHg </a:t>
                      </a:r>
                      <a:r>
                        <a:rPr lang="en-US" altLang="zh-CN" sz="24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↑</a:t>
                      </a:r>
                      <a:endParaRPr lang="en-US" altLang="zh-CN" sz="24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  <a:tr h="6654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原因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换气功能障碍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通气功能障碍</a:t>
                      </a:r>
                      <a:endParaRPr lang="zh-CN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6654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常见分类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ARDS</a:t>
                      </a:r>
                      <a:endParaRPr lang="en-US" altLang="zh-CN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COPD</a:t>
                      </a:r>
                      <a:endParaRPr lang="en-US" altLang="zh-CN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cover/>
  </p:transition>
  <p:timing>
    <p:tnLst>
      <p:par>
        <p:cTn id="1" dur="indefinite" restart="never" nodeType="tmRoot"/>
      </p:par>
    </p:tnLst>
    <p:bldLst>
      <p:bldP spid="235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3554" name="文本框 11265"/>
          <p:cNvSpPr txBox="1"/>
          <p:nvPr/>
        </p:nvSpPr>
        <p:spPr>
          <a:xfrm>
            <a:off x="395605" y="1125220"/>
            <a:ext cx="65189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（二）呼衰分类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起病急缓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6" name="矩形 254978"/>
          <p:cNvSpPr/>
          <p:nvPr/>
        </p:nvSpPr>
        <p:spPr>
          <a:xfrm>
            <a:off x="2195830" y="260985"/>
            <a:ext cx="4337685" cy="43243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>
              <a:buClrTx/>
              <a:buSzTx/>
              <a:buFontTx/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一、呼吸衰竭概述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72135" y="1936115"/>
          <a:ext cx="8042910" cy="4075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090"/>
                <a:gridCol w="3273425"/>
                <a:gridCol w="3033395"/>
              </a:tblGrid>
              <a:tr h="7200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呼衰分类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急性呼衰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慢性呼衰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9607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时间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突发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慢性过程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/>
                </a:tc>
              </a:tr>
              <a:tr h="1320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原因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肺通气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和（或）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肺换气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功能障碍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肺部慢性疾病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呼吸功能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损害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10737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常见分类</a:t>
                      </a:r>
                      <a:endParaRPr lang="zh-CN" altLang="en-US" sz="2400" b="1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急性气道阻塞、外伤、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ARDS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等</a:t>
                      </a:r>
                      <a:endParaRPr lang="en-US" altLang="zh-CN" sz="24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COPD</a:t>
                      </a:r>
                      <a:endParaRPr lang="en-US" altLang="zh-CN" sz="2400" b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 rot="0">
            <a:off x="8158480" y="81915"/>
            <a:ext cx="824865" cy="800100"/>
            <a:chOff x="7945205" y="5537403"/>
            <a:chExt cx="846218" cy="846524"/>
          </a:xfrm>
        </p:grpSpPr>
        <p:sp>
          <p:nvSpPr>
            <p:cNvPr id="4" name="椭圆 3"/>
            <p:cNvSpPr/>
            <p:nvPr/>
          </p:nvSpPr>
          <p:spPr>
            <a:xfrm>
              <a:off x="7945205" y="5537403"/>
              <a:ext cx="846218" cy="846524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cs typeface="+mn-ea"/>
              </a:endParaRPr>
            </a:p>
          </p:txBody>
        </p:sp>
        <p:sp>
          <p:nvSpPr>
            <p:cNvPr id="6" name="Freeform 74"/>
            <p:cNvSpPr>
              <a:spLocks noEditPoints="1"/>
            </p:cNvSpPr>
            <p:nvPr/>
          </p:nvSpPr>
          <p:spPr bwMode="auto">
            <a:xfrm>
              <a:off x="8106760" y="5727024"/>
              <a:ext cx="523108" cy="467282"/>
            </a:xfrm>
            <a:custGeom>
              <a:avLst/>
              <a:gdLst/>
              <a:ahLst/>
              <a:cxnLst>
                <a:cxn ang="0">
                  <a:pos x="176" y="29"/>
                </a:cxn>
                <a:cxn ang="0">
                  <a:pos x="120" y="29"/>
                </a:cxn>
                <a:cxn ang="0">
                  <a:pos x="120" y="0"/>
                </a:cxn>
                <a:cxn ang="0">
                  <a:pos x="114" y="0"/>
                </a:cxn>
                <a:cxn ang="0">
                  <a:pos x="110" y="0"/>
                </a:cxn>
                <a:cxn ang="0">
                  <a:pos x="81" y="0"/>
                </a:cxn>
                <a:cxn ang="0">
                  <a:pos x="71" y="0"/>
                </a:cxn>
                <a:cxn ang="0">
                  <a:pos x="71" y="10"/>
                </a:cxn>
                <a:cxn ang="0">
                  <a:pos x="71" y="29"/>
                </a:cxn>
                <a:cxn ang="0">
                  <a:pos x="15" y="29"/>
                </a:cxn>
                <a:cxn ang="0">
                  <a:pos x="0" y="44"/>
                </a:cxn>
                <a:cxn ang="0">
                  <a:pos x="0" y="156"/>
                </a:cxn>
                <a:cxn ang="0">
                  <a:pos x="15" y="171"/>
                </a:cxn>
                <a:cxn ang="0">
                  <a:pos x="176" y="171"/>
                </a:cxn>
                <a:cxn ang="0">
                  <a:pos x="192" y="156"/>
                </a:cxn>
                <a:cxn ang="0">
                  <a:pos x="192" y="44"/>
                </a:cxn>
                <a:cxn ang="0">
                  <a:pos x="176" y="29"/>
                </a:cxn>
                <a:cxn ang="0">
                  <a:pos x="81" y="10"/>
                </a:cxn>
                <a:cxn ang="0">
                  <a:pos x="110" y="10"/>
                </a:cxn>
                <a:cxn ang="0">
                  <a:pos x="110" y="29"/>
                </a:cxn>
                <a:cxn ang="0">
                  <a:pos x="81" y="29"/>
                </a:cxn>
                <a:cxn ang="0">
                  <a:pos x="81" y="10"/>
                </a:cxn>
                <a:cxn ang="0">
                  <a:pos x="134" y="107"/>
                </a:cxn>
                <a:cxn ang="0">
                  <a:pos x="127" y="115"/>
                </a:cxn>
                <a:cxn ang="0">
                  <a:pos x="111" y="115"/>
                </a:cxn>
                <a:cxn ang="0">
                  <a:pos x="111" y="130"/>
                </a:cxn>
                <a:cxn ang="0">
                  <a:pos x="103" y="138"/>
                </a:cxn>
                <a:cxn ang="0">
                  <a:pos x="88" y="138"/>
                </a:cxn>
                <a:cxn ang="0">
                  <a:pos x="80" y="130"/>
                </a:cxn>
                <a:cxn ang="0">
                  <a:pos x="80" y="115"/>
                </a:cxn>
                <a:cxn ang="0">
                  <a:pos x="65" y="115"/>
                </a:cxn>
                <a:cxn ang="0">
                  <a:pos x="57" y="107"/>
                </a:cxn>
                <a:cxn ang="0">
                  <a:pos x="57" y="92"/>
                </a:cxn>
                <a:cxn ang="0">
                  <a:pos x="65" y="84"/>
                </a:cxn>
                <a:cxn ang="0">
                  <a:pos x="80" y="84"/>
                </a:cxn>
                <a:cxn ang="0">
                  <a:pos x="80" y="68"/>
                </a:cxn>
                <a:cxn ang="0">
                  <a:pos x="88" y="61"/>
                </a:cxn>
                <a:cxn ang="0">
                  <a:pos x="103" y="61"/>
                </a:cxn>
                <a:cxn ang="0">
                  <a:pos x="111" y="68"/>
                </a:cxn>
                <a:cxn ang="0">
                  <a:pos x="111" y="84"/>
                </a:cxn>
                <a:cxn ang="0">
                  <a:pos x="127" y="84"/>
                </a:cxn>
                <a:cxn ang="0">
                  <a:pos x="134" y="92"/>
                </a:cxn>
                <a:cxn ang="0">
                  <a:pos x="134" y="107"/>
                </a:cxn>
              </a:cxnLst>
              <a:rect l="0" t="0" r="r" b="b"/>
              <a:pathLst>
                <a:path w="192" h="171">
                  <a:moveTo>
                    <a:pt x="176" y="29"/>
                  </a:moveTo>
                  <a:cubicBezTo>
                    <a:pt x="120" y="29"/>
                    <a:pt x="120" y="29"/>
                    <a:pt x="120" y="2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36"/>
                    <a:pt x="0" y="4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4"/>
                    <a:pt x="7" y="171"/>
                    <a:pt x="15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85" y="171"/>
                    <a:pt x="192" y="164"/>
                    <a:pt x="192" y="156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36"/>
                    <a:pt x="185" y="29"/>
                    <a:pt x="176" y="29"/>
                  </a:cubicBezTo>
                  <a:moveTo>
                    <a:pt x="81" y="10"/>
                  </a:moveTo>
                  <a:cubicBezTo>
                    <a:pt x="110" y="10"/>
                    <a:pt x="110" y="10"/>
                    <a:pt x="110" y="10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81" y="29"/>
                    <a:pt x="81" y="29"/>
                    <a:pt x="81" y="29"/>
                  </a:cubicBezTo>
                  <a:lnTo>
                    <a:pt x="81" y="10"/>
                  </a:lnTo>
                  <a:close/>
                  <a:moveTo>
                    <a:pt x="134" y="107"/>
                  </a:moveTo>
                  <a:cubicBezTo>
                    <a:pt x="134" y="111"/>
                    <a:pt x="131" y="115"/>
                    <a:pt x="127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5"/>
                    <a:pt x="108" y="138"/>
                    <a:pt x="103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4" y="138"/>
                    <a:pt x="80" y="135"/>
                    <a:pt x="80" y="130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0" y="115"/>
                    <a:pt x="57" y="111"/>
                    <a:pt x="57" y="107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88"/>
                    <a:pt x="60" y="84"/>
                    <a:pt x="65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4"/>
                    <a:pt x="84" y="61"/>
                    <a:pt x="88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8" y="61"/>
                    <a:pt x="111" y="64"/>
                    <a:pt x="111" y="68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31" y="84"/>
                    <a:pt x="134" y="88"/>
                    <a:pt x="134" y="92"/>
                  </a:cubicBezTo>
                  <a:lnTo>
                    <a:pt x="134" y="1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64" tIns="34281" rIns="68564" bIns="34281" numCol="1" anchor="t" anchorCtr="0" compatLnSpc="1"/>
            <a:p>
              <a:endParaRPr lang="en-US" sz="1350">
                <a:cs typeface="+mn-ea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cover/>
  </p:transition>
  <p:timing>
    <p:tnLst>
      <p:par>
        <p:cTn id="1" dur="indefinite" restart="never" nodeType="tmRoot"/>
      </p:par>
    </p:tnLst>
    <p:bldLst>
      <p:bldP spid="235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 flipH="1">
            <a:off x="3952042" y="2997064"/>
            <a:ext cx="307988" cy="307990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3734534" y="2201047"/>
            <a:ext cx="273348" cy="273348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5042165" y="1893136"/>
            <a:ext cx="188182" cy="188182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 flipH="1">
            <a:off x="5042373" y="2513633"/>
            <a:ext cx="423556" cy="423557"/>
          </a:xfrm>
          <a:prstGeom prst="ellipse">
            <a:avLst/>
          </a:prstGeom>
          <a:pattFill prst="wdDn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3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文本框 52"/>
          <p:cNvSpPr txBox="1"/>
          <p:nvPr/>
        </p:nvSpPr>
        <p:spPr>
          <a:xfrm>
            <a:off x="2980366" y="3644968"/>
            <a:ext cx="3438602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spc="3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病因及发病机制</a:t>
            </a:r>
            <a:endParaRPr lang="zh-CN" altLang="en-US" sz="3300" b="1" spc="3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997885" y="2180928"/>
            <a:ext cx="1207803" cy="1088968"/>
            <a:chOff x="2713211" y="1988840"/>
            <a:chExt cx="1610824" cy="1452335"/>
          </a:xfrm>
        </p:grpSpPr>
        <p:sp>
          <p:nvSpPr>
            <p:cNvPr id="50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5"/>
            <p:cNvSpPr/>
            <p:nvPr/>
          </p:nvSpPr>
          <p:spPr bwMode="auto">
            <a:xfrm>
              <a:off x="2839374" y="2088155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52" name="TextBox 156"/>
          <p:cNvSpPr txBox="1"/>
          <p:nvPr/>
        </p:nvSpPr>
        <p:spPr>
          <a:xfrm>
            <a:off x="4161317" y="2413560"/>
            <a:ext cx="880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微软雅黑" panose="020B0503020204020204" pitchFamily="34" charset="-122"/>
              </a:rPr>
              <a:t>02</a:t>
            </a:r>
            <a:endParaRPr lang="en-US" altLang="zh-CN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83624" y="4346863"/>
            <a:ext cx="36320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fe73fa9e-96b0-4773-a2b2-d6bd6aaa23b1}"/>
  <p:tag name="TABLE_ENDDRAG_ORIGIN_RECT" val="633*304"/>
  <p:tag name="TABLE_ENDDRAG_RECT" val="47*168*633*304"/>
</p:tagLst>
</file>

<file path=ppt/tags/tag10.xml><?xml version="1.0" encoding="utf-8"?>
<p:tagLst xmlns:p="http://schemas.openxmlformats.org/presentationml/2006/main">
  <p:tag name="RAINPROBLEM" val="ProblemItem"/>
</p:tagLst>
</file>

<file path=ppt/tags/tag11.xml><?xml version="1.0" encoding="utf-8"?>
<p:tagLst xmlns:p="http://schemas.openxmlformats.org/presentationml/2006/main">
  <p:tag name="RAINPROBLEM" val="ProblemItem"/>
</p:tagLst>
</file>

<file path=ppt/tags/tag1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3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5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16.xml><?xml version="1.0" encoding="utf-8"?>
<p:tagLst xmlns:p="http://schemas.openxmlformats.org/presentationml/2006/main">
  <p:tag name="RAINPROBLEM" val="ProblemSubmit"/>
  <p:tag name="RAINPROBLEMTYPE" val="MultipleChoice"/>
</p:tagLst>
</file>

<file path=ppt/tags/tag17.xml><?xml version="1.0" encoding="utf-8"?>
<p:tagLst xmlns:p="http://schemas.openxmlformats.org/presentationml/2006/main">
  <p:tag name="RAINPROBLEM" val="ProblemItem"/>
</p:tagLst>
</file>

<file path=ppt/tags/tag1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19.xml><?xml version="1.0" encoding="utf-8"?>
<p:tagLst xmlns:p="http://schemas.openxmlformats.org/presentationml/2006/main">
  <p:tag name="RAINPROBLEMTYPE" val="ProblemTypeMarker"/>
</p:tagLst>
</file>

<file path=ppt/tags/tag2.xml><?xml version="1.0" encoding="utf-8"?>
<p:tagLst xmlns:p="http://schemas.openxmlformats.org/presentationml/2006/main">
  <p:tag name="KSO_WM_UNIT_TABLE_BEAUTIFY" val="smartTable{fe73fa9e-96b0-4773-a2b2-d6bd6aaa23b1}"/>
  <p:tag name="TABLE_ENDDRAG_ORIGIN_RECT" val="633*320"/>
  <p:tag name="TABLE_ENDDRAG_RECT" val="45*152*633*320"/>
</p:tagLst>
</file>

<file path=ppt/tags/tag20.xml><?xml version="1.0" encoding="utf-8"?>
<p:tagLst xmlns:p="http://schemas.openxmlformats.org/presentationml/2006/main">
  <p:tag name="RAINPROBLEMTYPE" val="ProblemTypeMarker"/>
</p:tagLst>
</file>

<file path=ppt/tags/tag21.xml><?xml version="1.0" encoding="utf-8"?>
<p:tagLst xmlns:p="http://schemas.openxmlformats.org/presentationml/2006/main">
  <p:tag name="RAINPROBLEMTYPE" val="ProblemTypeMarker"/>
</p:tagLst>
</file>

<file path=ppt/tags/tag22.xml><?xml version="1.0" encoding="utf-8"?>
<p:tagLst xmlns:p="http://schemas.openxmlformats.org/presentationml/2006/main">
  <p:tag name="RAINPROBLEMTYPE" val="ProblemTypeMarker"/>
</p:tagLst>
</file>

<file path=ppt/tags/tag23.xml><?xml version="1.0" encoding="utf-8"?>
<p:tagLst xmlns:p="http://schemas.openxmlformats.org/presentationml/2006/main">
  <p:tag name="RAINPROBLEMTYPE" val="ProblemTypeMarker"/>
</p:tagLst>
</file>

<file path=ppt/tags/tag24.xml><?xml version="1.0" encoding="utf-8"?>
<p:tagLst xmlns:p="http://schemas.openxmlformats.org/presentationml/2006/main">
  <p:tag name="RAINPROBLEM" val="ProblemSetting"/>
  <p:tag name="RAINPROBLEMTYPE" val="MultipleChoice"/>
</p:tagLst>
</file>

<file path=ppt/tags/tag25.xml><?xml version="1.0" encoding="utf-8"?>
<p:tagLst xmlns:p="http://schemas.openxmlformats.org/presentationml/2006/main">
  <p:tag name="RAINPROBLEM" val="MultipleChoice"/>
  <p:tag name="PROBLEMSCORE" val="1.0"/>
</p:tagLst>
</file>

<file path=ppt/tags/tag26.xml><?xml version="1.0" encoding="utf-8"?>
<p:tagLst xmlns:p="http://schemas.openxmlformats.org/presentationml/2006/main">
  <p:tag name="KSO_WM_SLIDE_MODEL_TYPE" val="numdgm"/>
</p:tagLst>
</file>

<file path=ppt/tags/tag27.xml><?xml version="1.0" encoding="utf-8"?>
<p:tagLst xmlns:p="http://schemas.openxmlformats.org/presentationml/2006/main">
  <p:tag name="KSO_WM_SLIDE_MODEL_TYPE" val="numdgm"/>
</p:tagLst>
</file>

<file path=ppt/tags/tag28.xml><?xml version="1.0" encoding="utf-8"?>
<p:tagLst xmlns:p="http://schemas.openxmlformats.org/presentationml/2006/main">
  <p:tag name="KSO_WM_SLIDE_MODEL_TYPE" val="numdgm"/>
</p:tagLst>
</file>

<file path=ppt/tags/tag29.xml><?xml version="1.0" encoding="utf-8"?>
<p:tagLst xmlns:p="http://schemas.openxmlformats.org/presentationml/2006/main">
  <p:tag name="KSO_WM_SLIDE_MODEL_TYPE" val="numdgm"/>
</p:tagLst>
</file>

<file path=ppt/tags/tag3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036*1724*659*659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30.xml><?xml version="1.0" encoding="utf-8"?>
<p:tagLst xmlns:p="http://schemas.openxmlformats.org/presentationml/2006/main">
  <p:tag name="KSO_WM_SLIDE_MODEL_TYPE" val="numdgm"/>
</p:tagLst>
</file>

<file path=ppt/tags/tag31.xml><?xml version="1.0" encoding="utf-8"?>
<p:tagLst xmlns:p="http://schemas.openxmlformats.org/presentationml/2006/main">
  <p:tag name="KSO_WM_UNIT_PLACING_PICTURE_USER_VIEWPORT" val="{&quot;height&quot;:3909,&quot;width&quot;:4828}"/>
</p:tagLst>
</file>

<file path=ppt/tags/tag32.xml><?xml version="1.0" encoding="utf-8"?>
<p:tagLst xmlns:p="http://schemas.openxmlformats.org/presentationml/2006/main">
  <p:tag name="KSO_WM_UNIT_PLACING_PICTURE_USER_VIEWPORT" val="{&quot;height&quot;:3891,&quot;width&quot;:4866}"/>
</p:tagLst>
</file>

<file path=ppt/tags/tag33.xml><?xml version="1.0" encoding="utf-8"?>
<p:tagLst xmlns:p="http://schemas.openxmlformats.org/presentationml/2006/main">
  <p:tag name="KSO_WM_SLIDE_MODEL_TYPE" val="numdgm"/>
</p:tagLst>
</file>

<file path=ppt/tags/tag34.xml><?xml version="1.0" encoding="utf-8"?>
<p:tagLst xmlns:p="http://schemas.openxmlformats.org/presentationml/2006/main">
  <p:tag name="KSO_WM_SLIDE_MODEL_TYPE" val="numdgm"/>
</p:tagLst>
</file>

<file path=ppt/tags/tag35.xml><?xml version="1.0" encoding="utf-8"?>
<p:tagLst xmlns:p="http://schemas.openxmlformats.org/presentationml/2006/main">
  <p:tag name="KSO_WM_SLIDE_MODEL_TYPE" val="numdgm"/>
</p:tagLst>
</file>

<file path=ppt/tags/tag36.xml><?xml version="1.0" encoding="utf-8"?>
<p:tagLst xmlns:p="http://schemas.openxmlformats.org/presentationml/2006/main">
  <p:tag name="KSO_WM_SLIDE_MODEL_TYPE" val="numdgm"/>
</p:tagLst>
</file>

<file path=ppt/tags/tag37.xml><?xml version="1.0" encoding="utf-8"?>
<p:tagLst xmlns:p="http://schemas.openxmlformats.org/presentationml/2006/main">
  <p:tag name="KSO_WM_SLIDE_MODEL_TYPE" val="numdgm"/>
</p:tagLst>
</file>

<file path=ppt/tags/tag38.xml><?xml version="1.0" encoding="utf-8"?>
<p:tagLst xmlns:p="http://schemas.openxmlformats.org/presentationml/2006/main">
  <p:tag name="KSO_WM_SLIDE_MODEL_TYPE" val="numdgm"/>
</p:tagLst>
</file>

<file path=ppt/tags/tag39.xml><?xml version="1.0" encoding="utf-8"?>
<p:tagLst xmlns:p="http://schemas.openxmlformats.org/presentationml/2006/main">
  <p:tag name="KSO_WM_SLIDE_MODEL_TYPE" val="numdgm"/>
</p:tagLst>
</file>

<file path=ppt/tags/tag4.xml><?xml version="1.0" encoding="utf-8"?>
<p:tagLst xmlns:p="http://schemas.openxmlformats.org/presentationml/2006/main">
  <p:tag name="KSO_WM_SLIDE_MODEL_TYPE" val="numdgm"/>
</p:tagLst>
</file>

<file path=ppt/tags/tag40.xml><?xml version="1.0" encoding="utf-8"?>
<p:tagLst xmlns:p="http://schemas.openxmlformats.org/presentationml/2006/main">
  <p:tag name="KSO_WM_SLIDE_MODEL_TYPE" val="numdgm"/>
</p:tagLst>
</file>

<file path=ppt/tags/tag5.xml><?xml version="1.0" encoding="utf-8"?>
<p:tagLst xmlns:p="http://schemas.openxmlformats.org/presentationml/2006/main">
  <p:tag name="KSO_WM_SLIDE_MODEL_TYPE" val="numdgm"/>
</p:tagLst>
</file>

<file path=ppt/tags/tag6.xml><?xml version="1.0" encoding="utf-8"?>
<p:tagLst xmlns:p="http://schemas.openxmlformats.org/presentationml/2006/main">
  <p:tag name="KSO_WM_SLIDE_MODEL_TYPE" val="numdgm"/>
</p:tagLst>
</file>

<file path=ppt/tags/tag7.xml><?xml version="1.0" encoding="utf-8"?>
<p:tagLst xmlns:p="http://schemas.openxmlformats.org/presentationml/2006/main">
  <p:tag name="RAINPROBLEM" val="ProblemBody"/>
</p:tagLst>
</file>

<file path=ppt/tags/tag8.xml><?xml version="1.0" encoding="utf-8"?>
<p:tagLst xmlns:p="http://schemas.openxmlformats.org/presentationml/2006/main">
  <p:tag name="RAINPROBLEM" val="ProblemItem"/>
</p:tagLst>
</file>

<file path=ppt/tags/tag9.xml><?xml version="1.0" encoding="utf-8"?>
<p:tagLst xmlns:p="http://schemas.openxmlformats.org/presentationml/2006/main">
  <p:tag name="RAINPROBLEM" val="ProblemItem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riyo4h">
      <a:majorFont>
        <a:latin typeface="Source Han Sans CN"/>
        <a:ea typeface="Source Han Sans CN"/>
        <a:cs typeface=""/>
      </a:majorFont>
      <a:minorFont>
        <a:latin typeface="Source Han Sans CN"/>
        <a:ea typeface="Source Han Sans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2706</Words>
  <Application>WPS 演示</Application>
  <PresentationFormat>全屏显示(16:9)</PresentationFormat>
  <Paragraphs>439</Paragraphs>
  <Slides>42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42</vt:i4>
      </vt:variant>
    </vt:vector>
  </HeadingPairs>
  <TitlesOfParts>
    <vt:vector size="64" baseType="lpstr">
      <vt:lpstr>Arial</vt:lpstr>
      <vt:lpstr>宋体</vt:lpstr>
      <vt:lpstr>Wingdings</vt:lpstr>
      <vt:lpstr>Impact</vt:lpstr>
      <vt:lpstr>微软雅黑</vt:lpstr>
      <vt:lpstr>方正黑体简体</vt:lpstr>
      <vt:lpstr>汉仪楷体繁</vt:lpstr>
      <vt:lpstr>Times New Roman</vt:lpstr>
      <vt:lpstr>楷体</vt:lpstr>
      <vt:lpstr>Wingdings</vt:lpstr>
      <vt:lpstr>Source Han Sans CN</vt:lpstr>
      <vt:lpstr>Segoe Print</vt:lpstr>
      <vt:lpstr>Arial Unicode MS</vt:lpstr>
      <vt:lpstr>Calibri</vt:lpstr>
      <vt:lpstr>隶书</vt:lpstr>
      <vt:lpstr>Gill Sans</vt:lpstr>
      <vt:lpstr>Lato Light</vt:lpstr>
      <vt:lpstr>Bebas Neue</vt:lpstr>
      <vt:lpstr>Calibri</vt:lpstr>
      <vt:lpstr>Gill Sans MT</vt:lpstr>
      <vt:lpstr>1_Office 主题</vt:lpstr>
      <vt:lpstr>Office 主题​​</vt:lpstr>
      <vt:lpstr>PowerPoint 演示文稿</vt:lpstr>
      <vt:lpstr>PowerPoint 演示文稿</vt:lpstr>
      <vt:lpstr>学习目标</vt:lpstr>
      <vt:lpstr>PowerPoint 演示文稿</vt:lpstr>
      <vt:lpstr>一、呼吸衰竭概述</vt:lpstr>
      <vt:lpstr>呼吸衰竭诊断条件</vt:lpstr>
      <vt:lpstr>PowerPoint 演示文稿</vt:lpstr>
      <vt:lpstr>PowerPoint 演示文稿</vt:lpstr>
      <vt:lpstr>PowerPoint 演示文稿</vt:lpstr>
      <vt:lpstr>PowerPoint 演示文稿</vt:lpstr>
      <vt:lpstr>肺通气  肺换气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（三）护理评估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一念天堂</cp:lastModifiedBy>
  <cp:revision>152</cp:revision>
  <dcterms:created xsi:type="dcterms:W3CDTF">2016-03-08T01:01:00Z</dcterms:created>
  <dcterms:modified xsi:type="dcterms:W3CDTF">2022-03-01T08:01:44Z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A072F522884A4CB5A46C8E427CC992EF</vt:lpwstr>
  </property>
</Properties>
</file>