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Override PartName="/customXml/itemProps1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9"/>
  </p:handoutMasterIdLst>
  <p:sldIdLst>
    <p:sldId id="2300" r:id="rId3"/>
    <p:sldId id="2534" r:id="rId4"/>
    <p:sldId id="2586" r:id="rId6"/>
    <p:sldId id="519" r:id="rId7"/>
    <p:sldId id="2185" r:id="rId8"/>
    <p:sldId id="2587" r:id="rId9"/>
    <p:sldId id="1261" r:id="rId10"/>
    <p:sldId id="1918" r:id="rId11"/>
    <p:sldId id="2482" r:id="rId12"/>
    <p:sldId id="1919" r:id="rId13"/>
    <p:sldId id="2217" r:id="rId14"/>
    <p:sldId id="2588" r:id="rId15"/>
    <p:sldId id="1921" r:id="rId16"/>
    <p:sldId id="1924" r:id="rId17"/>
    <p:sldId id="1925" r:id="rId18"/>
    <p:sldId id="2589" r:id="rId19"/>
    <p:sldId id="2485" r:id="rId20"/>
    <p:sldId id="2484" r:id="rId21"/>
    <p:sldId id="2486" r:id="rId22"/>
    <p:sldId id="2487" r:id="rId23"/>
    <p:sldId id="2502" r:id="rId24"/>
    <p:sldId id="2590" r:id="rId25"/>
    <p:sldId id="2490" r:id="rId26"/>
    <p:sldId id="2491" r:id="rId27"/>
    <p:sldId id="2492" r:id="rId28"/>
    <p:sldId id="2591" r:id="rId29"/>
    <p:sldId id="2495" r:id="rId30"/>
    <p:sldId id="2494" r:id="rId31"/>
    <p:sldId id="2496" r:id="rId32"/>
    <p:sldId id="2497" r:id="rId33"/>
    <p:sldId id="2592" r:id="rId34"/>
    <p:sldId id="1927" r:id="rId35"/>
    <p:sldId id="2343" r:id="rId36"/>
    <p:sldId id="1264" r:id="rId37"/>
    <p:sldId id="1935" r:id="rId38"/>
    <p:sldId id="1936" r:id="rId39"/>
    <p:sldId id="362" r:id="rId40"/>
    <p:sldId id="1938" r:id="rId41"/>
    <p:sldId id="2220" r:id="rId42"/>
    <p:sldId id="1940" r:id="rId43"/>
    <p:sldId id="2344" r:id="rId44"/>
    <p:sldId id="2237" r:id="rId45"/>
    <p:sldId id="2238" r:id="rId46"/>
    <p:sldId id="2535" r:id="rId47"/>
    <p:sldId id="2628" r:id="rId4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3200" b="1" i="0" u="none" kern="1200" baseline="0">
        <a:solidFill>
          <a:schemeClr val="tx1"/>
        </a:solidFill>
        <a:latin typeface="隶书" panose="02010509060101010101" pitchFamily="1" charset="-122"/>
        <a:ea typeface="隶书" panose="02010509060101010101" pitchFamily="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3200" b="1" i="0" u="none" kern="1200" baseline="0">
        <a:solidFill>
          <a:schemeClr val="tx1"/>
        </a:solidFill>
        <a:latin typeface="隶书" panose="02010509060101010101" pitchFamily="1" charset="-122"/>
        <a:ea typeface="隶书" panose="02010509060101010101" pitchFamily="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3200" b="1" i="0" u="none" kern="1200" baseline="0">
        <a:solidFill>
          <a:schemeClr val="tx1"/>
        </a:solidFill>
        <a:latin typeface="隶书" panose="02010509060101010101" pitchFamily="1" charset="-122"/>
        <a:ea typeface="隶书" panose="02010509060101010101" pitchFamily="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3200" b="1" i="0" u="none" kern="1200" baseline="0">
        <a:solidFill>
          <a:schemeClr val="tx1"/>
        </a:solidFill>
        <a:latin typeface="隶书" panose="02010509060101010101" pitchFamily="1" charset="-122"/>
        <a:ea typeface="隶书" panose="02010509060101010101" pitchFamily="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3200" b="1" i="0" u="none" kern="1200" baseline="0">
        <a:solidFill>
          <a:schemeClr val="tx1"/>
        </a:solidFill>
        <a:latin typeface="隶书" panose="02010509060101010101" pitchFamily="1" charset="-122"/>
        <a:ea typeface="隶书" panose="02010509060101010101" pitchFamily="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3200" b="1" i="0" u="none" kern="1200" baseline="0">
        <a:solidFill>
          <a:schemeClr val="tx1"/>
        </a:solidFill>
        <a:latin typeface="隶书" panose="02010509060101010101" pitchFamily="1" charset="-122"/>
        <a:ea typeface="隶书" panose="02010509060101010101" pitchFamily="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3200" b="1" i="0" u="none" kern="1200" baseline="0">
        <a:solidFill>
          <a:schemeClr val="tx1"/>
        </a:solidFill>
        <a:latin typeface="隶书" panose="02010509060101010101" pitchFamily="1" charset="-122"/>
        <a:ea typeface="隶书" panose="02010509060101010101" pitchFamily="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3200" b="1" i="0" u="none" kern="1200" baseline="0">
        <a:solidFill>
          <a:schemeClr val="tx1"/>
        </a:solidFill>
        <a:latin typeface="隶书" panose="02010509060101010101" pitchFamily="1" charset="-122"/>
        <a:ea typeface="隶书" panose="02010509060101010101" pitchFamily="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3200" b="1" i="0" u="none" kern="1200" baseline="0">
        <a:solidFill>
          <a:schemeClr val="tx1"/>
        </a:solidFill>
        <a:latin typeface="隶书" panose="02010509060101010101" pitchFamily="1" charset="-122"/>
        <a:ea typeface="隶书" panose="02010509060101010101" pitchFamily="1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05020A"/>
    <a:srgbClr val="B7210D"/>
    <a:srgbClr val="D3300F"/>
    <a:srgbClr val="1D0A44"/>
    <a:srgbClr val="EA3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50" y="-84"/>
      </p:cViewPr>
      <p:guideLst>
        <p:guide orient="horz" pos="1985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customXml" Target="../customXml/item1.xml"/><Relationship Id="rId54" Type="http://schemas.openxmlformats.org/officeDocument/2006/relationships/customXmlProps" Target="../customXml/itemProps17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隶书" panose="02010509060101010101" pitchFamily="1" charset="-122"/>
                <a:ea typeface="隶书" panose="02010509060101010101" pitchFamily="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隶书" panose="02010509060101010101" pitchFamily="1" charset="-122"/>
                <a:ea typeface="隶书" panose="02010509060101010101" pitchFamily="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endParaRPr lang="en-US" altLang="x-none" sz="1200" b="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>
              <a:spcBef>
                <a:spcPct val="0"/>
              </a:spcBef>
              <a:buClrTx/>
              <a:buNone/>
            </a:pPr>
            <a:endParaRPr lang="en-US" altLang="x-none" sz="1200" b="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2469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41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fontAlgn="base" hangingPunct="1">
              <a:spcBef>
                <a:spcPct val="0"/>
              </a:spcBef>
              <a:buClrTx/>
              <a:buNone/>
            </a:pPr>
            <a:endParaRPr lang="en-US" altLang="x-none" sz="1200" b="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5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200" b="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z="1200" b="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 err="1"/>
              <a:t>xxxxxx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4930" name="幻灯片图像占位符 32769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24931" name="文本占位符 32770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例:往往以症状中的某一种来就诊，易误诊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7522" name="幻灯片图像占位符 22529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7523" name="文本占位符 22530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电影：明天是否会来临，根据真实故事改编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幻灯片图像占位符 20481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101379" name="文本占位符 20482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 anchorCtr="0"/>
          <a:p>
            <a:pPr lvl="0"/>
            <a:r>
              <a:rPr lang="zh-CN" altLang="en-US" dirty="0"/>
              <a:t>例：女孩得SLE，自杀两次。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隶书" panose="02010509060101010101" pitchFamily="1" charset="-122"/>
                <a:ea typeface="隶书" panose="02010509060101010101" pitchFamily="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隶书" panose="02010509060101010101" pitchFamily="1" charset="-122"/>
                <a:ea typeface="隶书" panose="02010509060101010101" pitchFamily="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8037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557" y="597535"/>
            <a:ext cx="8229838" cy="50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11788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600201"/>
            <a:ext cx="54117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680056" y="267494"/>
            <a:ext cx="4421802" cy="330507"/>
          </a:xfrm>
          <a:prstGeom prst="rect">
            <a:avLst/>
          </a:prstGeom>
        </p:spPr>
        <p:txBody>
          <a:bodyPr vert="horz" lIns="51421" tIns="25710" rIns="51421" bIns="25710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1500" dirty="0" smtClean="0"/>
              <a:t>单击此处编辑母版标题样式</a:t>
            </a:r>
            <a:endParaRPr lang="zh-CN" altLang="en-US" sz="1500" dirty="0"/>
          </a:p>
        </p:txBody>
      </p:sp>
      <p:sp>
        <p:nvSpPr>
          <p:cNvPr id="13" name="矩形 12"/>
          <p:cNvSpPr/>
          <p:nvPr/>
        </p:nvSpPr>
        <p:spPr>
          <a:xfrm>
            <a:off x="404559" y="324747"/>
            <a:ext cx="26993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5"/>
          <p:cNvSpPr/>
          <p:nvPr/>
        </p:nvSpPr>
        <p:spPr>
          <a:xfrm>
            <a:off x="458551" y="324735"/>
            <a:ext cx="161976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/>
        </p:nvSpPr>
        <p:spPr>
          <a:xfrm>
            <a:off x="350567" y="324747"/>
            <a:ext cx="26993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296575" y="324747"/>
            <a:ext cx="26993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2.png"/><Relationship Id="rId28" Type="http://schemas.openxmlformats.org/officeDocument/2006/relationships/image" Target="../media/image1.png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3241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0994" y="13576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6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19" name="图片 18" descr="微信图片_20190628102927"/>
          <p:cNvPicPr>
            <a:picLocks noChangeAspect="1"/>
          </p:cNvPicPr>
          <p:nvPr/>
        </p:nvPicPr>
        <p:blipFill>
          <a:blip r:embed="rId28"/>
          <a:srcRect l="18412"/>
          <a:stretch>
            <a:fillRect/>
          </a:stretch>
        </p:blipFill>
        <p:spPr>
          <a:xfrm>
            <a:off x="6553398" y="295275"/>
            <a:ext cx="1742145" cy="5708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0" y="6381115"/>
            <a:ext cx="9144952" cy="41402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p>
            <a:pPr algn="ctr">
              <a:buNone/>
            </a:pPr>
            <a:r>
              <a:rPr lang="zh-CN" altLang="en-US" sz="2100" noProof="1">
                <a:latin typeface="汉仪楷体繁" panose="02010600000101010101" charset="-122"/>
                <a:ea typeface="汉仪楷体繁" panose="02010600000101010101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100" noProof="1">
              <a:latin typeface="汉仪楷体繁" panose="02010600000101010101" charset="-122"/>
              <a:ea typeface="汉仪楷体繁" panose="02010600000101010101" charset="-122"/>
              <a:cs typeface="汉仪楷体繁" panose="02010600000101010101" charset="-122"/>
            </a:endParaRPr>
          </a:p>
        </p:txBody>
      </p:sp>
      <p:pic>
        <p:nvPicPr>
          <p:cNvPr id="7" name="图片 6" descr="护理学院院徽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2730" y="-96520"/>
            <a:ext cx="1445519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556895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15424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18853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7.png"/><Relationship Id="rId3" Type="http://schemas.openxmlformats.org/officeDocument/2006/relationships/tags" Target="../tags/tag3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5" Type="http://schemas.openxmlformats.org/officeDocument/2006/relationships/notesSlide" Target="../notesSlides/notesSlide28.xml"/><Relationship Id="rId14" Type="http://schemas.openxmlformats.org/officeDocument/2006/relationships/slideLayout" Target="../slideLayouts/slideLayout23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95605" y="358189"/>
            <a:ext cx="8119745" cy="5836236"/>
            <a:chOff x="939" y="1441"/>
            <a:chExt cx="12167" cy="8195"/>
          </a:xfrm>
        </p:grpSpPr>
        <p:sp>
          <p:nvSpPr>
            <p:cNvPr id="9" name="圆角矩形 8"/>
            <p:cNvSpPr/>
            <p:nvPr/>
          </p:nvSpPr>
          <p:spPr>
            <a:xfrm>
              <a:off x="939" y="2115"/>
              <a:ext cx="12167" cy="7521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 rot="0">
              <a:off x="1722" y="1441"/>
              <a:ext cx="4016" cy="1244"/>
              <a:chOff x="947324" y="607654"/>
              <a:chExt cx="2400540" cy="55719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947324" y="607654"/>
                <a:ext cx="2400540" cy="557194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03661" y="679297"/>
                <a:ext cx="2088232" cy="366223"/>
              </a:xfrm>
              <a:prstGeom prst="rect">
                <a:avLst/>
              </a:prstGeom>
              <a:noFill/>
            </p:spPr>
            <p:txBody>
              <a:bodyPr wrap="square" lIns="91361" tIns="45679" rIns="91361" bIns="45679">
                <a:spAutoFit/>
              </a:bodyPr>
              <a:p>
                <a:pPr algn="ctr">
                  <a:buNone/>
                  <a:defRPr/>
                </a:pPr>
                <a:r>
                  <a:rPr lang="zh-CN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案例分析</a:t>
                </a:r>
                <a:endParaRPr lang="zh-CN" alt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391160" y="1340485"/>
            <a:ext cx="8181975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68岁，男，吸烟史30余年，慢性咳嗽、咳痰20余年，近5年来明显加剧，伴有喘息和呼吸困难，3天前因受凉感冒，出现剧咳、咳痰、气促、发绀来院就诊。查体：体温39.2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，脉搏122次/分，呼吸30次/分，血压140/90mmHg，唇颊发绀，桶状胸；血气分析：Pa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52mmHg; PaC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60mmHg。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1.该病例可能的医疗诊断？   　2.该患者目前主要的护理诊断有哪些；                 3.如何指导患者进行家庭氧疗？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55" name="矩形 1"/>
          <p:cNvSpPr/>
          <p:nvPr/>
        </p:nvSpPr>
        <p:spPr>
          <a:xfrm>
            <a:off x="400050" y="292100"/>
            <a:ext cx="278384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zh-CN" altLang="en-US" sz="4800" dirty="0">
                <a:latin typeface="Times New Roman" panose="02020603050405020304" pitchFamily="18" charset="0"/>
                <a:ea typeface="宋体" panose="02010600030101010101" pitchFamily="2" charset="-122"/>
              </a:rPr>
              <a:t>一、概述 </a:t>
            </a:r>
            <a:endParaRPr lang="zh-CN" altLang="en-US" sz="4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51460" y="1052513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187450" y="4292600"/>
            <a:ext cx="6810375" cy="829945"/>
            <a:chOff x="1870" y="5967"/>
            <a:chExt cx="10725" cy="1307"/>
          </a:xfrm>
        </p:grpSpPr>
        <p:sp>
          <p:nvSpPr>
            <p:cNvPr id="8" name="文本框 7"/>
            <p:cNvSpPr txBox="1"/>
            <p:nvPr/>
          </p:nvSpPr>
          <p:spPr>
            <a:xfrm>
              <a:off x="1870" y="5967"/>
              <a:ext cx="4146" cy="130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慢性支气管炎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9" name="下箭头 8"/>
            <p:cNvSpPr/>
            <p:nvPr/>
          </p:nvSpPr>
          <p:spPr>
            <a:xfrm rot="16200000">
              <a:off x="6397" y="6167"/>
              <a:ext cx="485" cy="1118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99" y="6274"/>
              <a:ext cx="2217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肺气肿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774" y="5967"/>
              <a:ext cx="2821" cy="130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lvl="1" algn="ctr">
                <a:lnSpc>
                  <a:spcPct val="150000"/>
                </a:lnSpc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COPD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16" name="下箭头 15"/>
            <p:cNvSpPr/>
            <p:nvPr/>
          </p:nvSpPr>
          <p:spPr>
            <a:xfrm rot="16200000">
              <a:off x="9797" y="6093"/>
              <a:ext cx="485" cy="1247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100" name="图片 99"/>
          <p:cNvPicPr/>
          <p:nvPr/>
        </p:nvPicPr>
        <p:blipFill>
          <a:blip r:embed="rId1"/>
          <a:srcRect t="21337"/>
          <a:stretch>
            <a:fillRect/>
          </a:stretch>
        </p:blipFill>
        <p:spPr>
          <a:xfrm>
            <a:off x="1729740" y="1467485"/>
            <a:ext cx="5603240" cy="2659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31595" y="5228590"/>
            <a:ext cx="61023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疾病的发生是一个漫长的过程”</a:t>
            </a:r>
            <a:endParaRPr lang="en-US" altLang="zh-CN" b="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55" name="矩形 1"/>
          <p:cNvSpPr/>
          <p:nvPr/>
        </p:nvSpPr>
        <p:spPr>
          <a:xfrm>
            <a:off x="395605" y="222250"/>
            <a:ext cx="278384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zh-CN" altLang="en-US" sz="4800" dirty="0">
                <a:latin typeface="Times New Roman" panose="02020603050405020304" pitchFamily="18" charset="0"/>
                <a:ea typeface="宋体" panose="02010600030101010101" pitchFamily="2" charset="-122"/>
              </a:rPr>
              <a:t>一、概述 </a:t>
            </a:r>
            <a:endParaRPr lang="zh-CN" altLang="en-US" sz="4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51460" y="1052513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67360" y="1124585"/>
            <a:ext cx="6296025" cy="3293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4.流行病学研究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）患病率高、死亡率高；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）我国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40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岁以上患病率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8.2%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）世界经济负担第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位。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075555" y="3662045"/>
            <a:ext cx="3643630" cy="2891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980366" y="3644968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病因及发病机制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928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02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55" name="矩形 1"/>
          <p:cNvSpPr/>
          <p:nvPr/>
        </p:nvSpPr>
        <p:spPr>
          <a:xfrm>
            <a:off x="395605" y="188595"/>
            <a:ext cx="493014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二、病因及发病机制</a:t>
            </a:r>
            <a:r>
              <a:rPr lang="zh-CN" altLang="en-US" sz="4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5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51460" y="106965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7043" y="1340168"/>
            <a:ext cx="20593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Aft>
                <a:spcPts val="0"/>
              </a:spcAft>
              <a:buNone/>
            </a:pPr>
            <a:r>
              <a:rPr lang="zh-CN" altLang="en-US" sz="2800" noProof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（一）病因 </a:t>
            </a:r>
            <a:endParaRPr lang="zh-CN" altLang="en-US" sz="2800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605" y="1988820"/>
            <a:ext cx="7212330" cy="2035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atinLnBrk="1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吸烟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latinLnBrk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感染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latinLnBrk="1">
              <a:lnSpc>
                <a:spcPct val="150000"/>
              </a:lnSpc>
              <a:spcBef>
                <a:spcPts val="2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理化因素 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10074" b="17444"/>
          <a:stretch>
            <a:fillRect/>
          </a:stretch>
        </p:blipFill>
        <p:spPr>
          <a:xfrm>
            <a:off x="3856990" y="1336675"/>
            <a:ext cx="5020945" cy="453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51460" y="1063943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5140" y="260350"/>
            <a:ext cx="490474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二、病因及发病机制 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605" y="1124585"/>
            <a:ext cx="79413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（二）尚不明确，多种因素长期相互作用的结果。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7405" y="2205355"/>
            <a:ext cx="5541645" cy="2878455"/>
            <a:chOff x="1303" y="3839"/>
            <a:chExt cx="8727" cy="4533"/>
          </a:xfrm>
        </p:grpSpPr>
        <p:sp>
          <p:nvSpPr>
            <p:cNvPr id="810000" name="矩形 860261"/>
            <p:cNvSpPr/>
            <p:nvPr/>
          </p:nvSpPr>
          <p:spPr>
            <a:xfrm>
              <a:off x="3231" y="3839"/>
              <a:ext cx="6799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eaLnBrk="0" hangingPunct="0">
                <a:spcAft>
                  <a:spcPts val="0"/>
                </a:spcAft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1.蛋白酶-抗蛋白酶失衡机制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" name="左大括号 22"/>
            <p:cNvSpPr/>
            <p:nvPr/>
          </p:nvSpPr>
          <p:spPr>
            <a:xfrm>
              <a:off x="2324" y="4039"/>
              <a:ext cx="692" cy="4333"/>
            </a:xfrm>
            <a:prstGeom prst="leftBrace">
              <a:avLst>
                <a:gd name="adj1" fmla="val 7601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" name="矩形 860261"/>
            <p:cNvSpPr/>
            <p:nvPr/>
          </p:nvSpPr>
          <p:spPr>
            <a:xfrm>
              <a:off x="3254" y="5357"/>
              <a:ext cx="2672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eaLnBrk="0" hangingPunct="0">
                <a:spcAft>
                  <a:spcPts val="0"/>
                </a:spcAft>
                <a:buNone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.氧化应激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860261"/>
            <p:cNvSpPr/>
            <p:nvPr/>
          </p:nvSpPr>
          <p:spPr>
            <a:xfrm>
              <a:off x="3253" y="6647"/>
              <a:ext cx="2672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eaLnBrk="0" hangingPunct="0">
                <a:spcAft>
                  <a:spcPts val="0"/>
                </a:spcAft>
                <a:buNone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.炎症机制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矩形 860261"/>
            <p:cNvSpPr/>
            <p:nvPr/>
          </p:nvSpPr>
          <p:spPr>
            <a:xfrm>
              <a:off x="3254" y="7694"/>
              <a:ext cx="6050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eaLnBrk="0" hangingPunct="0">
                <a:spcAft>
                  <a:spcPts val="0"/>
                </a:spcAft>
                <a:buNone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.其他（营养、气候等）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03" y="4833"/>
              <a:ext cx="966" cy="31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>
                <a:spcAft>
                  <a:spcPts val="0"/>
                </a:spcAft>
                <a:buNone/>
              </a:pPr>
              <a:r>
                <a:rPr lang="zh-CN" altLang="en-US" sz="28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发病机制</a:t>
              </a:r>
              <a:endPara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75740" y="5445760"/>
            <a:ext cx="4094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Aft>
                <a:spcPts val="0"/>
              </a:spcAft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量变—质变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rcRect l="16072" t="18972" r="14384" b="4556"/>
          <a:stretch>
            <a:fillRect/>
          </a:stretch>
        </p:blipFill>
        <p:spPr>
          <a:xfrm rot="960000">
            <a:off x="7450455" y="5123180"/>
            <a:ext cx="1524635" cy="1440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06375" y="95662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95605" y="116840"/>
            <a:ext cx="490474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二、病因及发病机制 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1"/>
          <a:srcRect t="8759"/>
          <a:stretch>
            <a:fillRect/>
          </a:stretch>
        </p:blipFill>
        <p:spPr>
          <a:xfrm>
            <a:off x="1027430" y="1284605"/>
            <a:ext cx="7584440" cy="4436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844194" y="3698770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临床表现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928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03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79070" y="95662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467360" y="332423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三、临床表现</a:t>
            </a:r>
            <a:endParaRPr lang="zh-CN" altLang="en-US" sz="40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2373" name="文本框 1"/>
          <p:cNvSpPr txBox="1"/>
          <p:nvPr/>
        </p:nvSpPr>
        <p:spPr>
          <a:xfrm>
            <a:off x="467360" y="1196975"/>
            <a:ext cx="4755515" cy="4356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缓慢起病、病程漫长反复。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4408" t="14526"/>
          <a:stretch>
            <a:fillRect/>
          </a:stretch>
        </p:blipFill>
        <p:spPr>
          <a:xfrm>
            <a:off x="1644015" y="1917065"/>
            <a:ext cx="5805805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07540" y="5085080"/>
            <a:ext cx="4790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“咳、痰、喘、呼吸困难”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79070" y="95662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467360" y="332423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三、临床表现</a:t>
            </a:r>
            <a:endParaRPr lang="zh-CN" altLang="en-US" sz="40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843780" name="表格 843779"/>
          <p:cNvGraphicFramePr/>
          <p:nvPr>
            <p:custDataLst>
              <p:tags r:id="rId1"/>
            </p:custDataLst>
          </p:nvPr>
        </p:nvGraphicFramePr>
        <p:xfrm>
          <a:off x="387985" y="1468755"/>
          <a:ext cx="8334375" cy="4561840"/>
        </p:xfrm>
        <a:graphic>
          <a:graphicData uri="http://schemas.openxmlformats.org/drawingml/2006/table">
            <a:tbl>
              <a:tblPr/>
              <a:tblGrid>
                <a:gridCol w="781685"/>
                <a:gridCol w="3975100"/>
                <a:gridCol w="3577590"/>
              </a:tblGrid>
              <a:tr h="58610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9144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9144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9144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9144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症状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9144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9144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体征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57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9144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9144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</a:lstStyle>
                    <a:p>
                      <a:pPr marL="0" lv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慢支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9144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9144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</a:lstStyle>
                    <a:p>
                      <a:pPr marL="0" lv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咳、痰、喘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、炎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9144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9144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</a:lstStyle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干/湿啰音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喘息型伴哮鸣音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16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9144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9144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</a:lstStyle>
                    <a:p>
                      <a:pPr marL="0" lvl="0" algn="ctr">
                        <a:buClrTx/>
                        <a:buSzTx/>
                        <a:buFontTx/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algn="ctr">
                        <a:buClrTx/>
                        <a:buSzTx/>
                        <a:buFontTx/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慢阻肺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9144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9144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</a:lstStyle>
                    <a:p>
                      <a:pPr marL="0" lvl="0"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咳、痰、气促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呼吸困难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1.稳定期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咳、痰、喘稳定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2.急性加重期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症状加重（脓性或粘液痰）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+发热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0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9144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9144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1" i="0" u="none" kern="1200" baseline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</a:lstStyle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肺气肿体征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视：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桶状胸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、呼吸运动↓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触：语颤↓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叩：过清音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听：呼吸音↓、呼气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51460" y="102901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489585" y="332423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三、临床表现</a:t>
            </a:r>
            <a:endParaRPr lang="zh-CN" altLang="en-US" sz="40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4562" name="矩形 68610"/>
          <p:cNvSpPr/>
          <p:nvPr/>
        </p:nvSpPr>
        <p:spPr>
          <a:xfrm>
            <a:off x="251460" y="1029335"/>
            <a:ext cx="9582150" cy="1386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（二）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COPD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病情严重程度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—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症状评估（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mMRC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问卷）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81660" y="2434590"/>
          <a:ext cx="7868285" cy="38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30"/>
                <a:gridCol w="6320155"/>
              </a:tblGrid>
              <a:tr h="50673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呼吸困难程度分级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  <a:tc hMerge="1">
                  <a:tcPr/>
                </a:tc>
              </a:tr>
              <a:tr h="637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0级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剧烈运动时出现呼吸困难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</a:tr>
              <a:tr h="6362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I级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平地快步行走或上坡时出现呼吸困难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</a:tr>
              <a:tr h="727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II级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由于呼吸困难，行走较同龄人慢或需要休息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</a:tr>
              <a:tr h="727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III级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平地行走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米或数分钟即需要停下来喘气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</a:tr>
              <a:tr h="6369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IV级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不能离开家或穿脱衣服即出现呼吸困难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 flipH="1">
            <a:off x="7678839" y="1146408"/>
            <a:ext cx="275632" cy="27563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512812" y="1974276"/>
            <a:ext cx="564888" cy="5648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1526282" y="1308254"/>
            <a:ext cx="275632" cy="27563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1" name="椭圆 20"/>
          <p:cNvSpPr/>
          <p:nvPr/>
        </p:nvSpPr>
        <p:spPr>
          <a:xfrm flipH="1">
            <a:off x="4572235" y="981087"/>
            <a:ext cx="275632" cy="27563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1685141" y="2959547"/>
            <a:ext cx="381823" cy="38182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6268504" y="1146408"/>
            <a:ext cx="275632" cy="27563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219200" y="1135380"/>
            <a:ext cx="6654800" cy="2510083"/>
            <a:chOff x="1687" y="1942"/>
            <a:chExt cx="10721" cy="4462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4109" y="3935"/>
              <a:ext cx="2370" cy="2317"/>
              <a:chOff x="3272300" y="1707146"/>
              <a:chExt cx="1636365" cy="1636365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26" name="TextBox 51"/>
              <p:cNvSpPr txBox="1"/>
              <p:nvPr/>
            </p:nvSpPr>
            <p:spPr>
              <a:xfrm>
                <a:off x="3492876" y="1887104"/>
                <a:ext cx="1174892" cy="127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6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肺</a:t>
                </a:r>
                <a:endParaRPr lang="zh-CN" altLang="en-US" sz="60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0">
              <a:off x="6293" y="3944"/>
              <a:ext cx="2370" cy="2317"/>
              <a:chOff x="3272300" y="1707146"/>
              <a:chExt cx="1636365" cy="1636365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31" name="TextBox 51"/>
              <p:cNvSpPr txBox="1"/>
              <p:nvPr/>
            </p:nvSpPr>
            <p:spPr>
              <a:xfrm>
                <a:off x="3492876" y="1887104"/>
                <a:ext cx="1174892" cy="1389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6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疾</a:t>
                </a:r>
                <a:endParaRPr lang="zh-CN" altLang="en-US" sz="66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0">
              <a:off x="8448" y="4087"/>
              <a:ext cx="2370" cy="2317"/>
              <a:chOff x="3272300" y="1707146"/>
              <a:chExt cx="1636365" cy="163636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36" name="TextBox 51"/>
              <p:cNvSpPr txBox="1"/>
              <p:nvPr/>
            </p:nvSpPr>
            <p:spPr>
              <a:xfrm>
                <a:off x="3492876" y="1887104"/>
                <a:ext cx="1174892" cy="127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6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病</a:t>
                </a:r>
                <a:endParaRPr lang="zh-CN" altLang="en-US" sz="60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rot="0">
              <a:off x="10038" y="2157"/>
              <a:ext cx="2370" cy="2317"/>
              <a:chOff x="3337989" y="1839481"/>
              <a:chExt cx="1636365" cy="1636365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3337989" y="1839481"/>
                <a:ext cx="1636365" cy="1636365"/>
                <a:chOff x="1777365" y="2710489"/>
                <a:chExt cx="1800200" cy="1800200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1777365" y="2710489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1953249" y="277847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98" name="TextBox 51"/>
              <p:cNvSpPr txBox="1"/>
              <p:nvPr/>
            </p:nvSpPr>
            <p:spPr>
              <a:xfrm>
                <a:off x="3543732" y="1926167"/>
                <a:ext cx="1174892" cy="127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6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性</a:t>
                </a:r>
                <a:endParaRPr lang="zh-CN" altLang="en-US" sz="60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0">
              <a:off x="7851" y="1977"/>
              <a:ext cx="2370" cy="2317"/>
              <a:chOff x="3272300" y="1707146"/>
              <a:chExt cx="1636365" cy="1636365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42" name="TextBox 51"/>
              <p:cNvSpPr txBox="1"/>
              <p:nvPr/>
            </p:nvSpPr>
            <p:spPr>
              <a:xfrm>
                <a:off x="3492876" y="1887104"/>
                <a:ext cx="1174892" cy="127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6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塞</a:t>
                </a:r>
                <a:endParaRPr lang="zh-CN" altLang="en-US" sz="60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0">
              <a:off x="5823" y="1942"/>
              <a:ext cx="2370" cy="2317"/>
              <a:chOff x="3272300" y="1707146"/>
              <a:chExt cx="1636365" cy="1636365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14" name="TextBox 51"/>
              <p:cNvSpPr txBox="1"/>
              <p:nvPr/>
            </p:nvSpPr>
            <p:spPr>
              <a:xfrm>
                <a:off x="3492876" y="1887104"/>
                <a:ext cx="1174892" cy="127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6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阻</a:t>
                </a:r>
                <a:endParaRPr lang="zh-CN" altLang="en-US" sz="60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0">
              <a:off x="3685" y="1951"/>
              <a:ext cx="2370" cy="2317"/>
              <a:chOff x="3272300" y="1707146"/>
              <a:chExt cx="1636365" cy="163636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20" name="TextBox 51"/>
              <p:cNvSpPr txBox="1"/>
              <p:nvPr/>
            </p:nvSpPr>
            <p:spPr>
              <a:xfrm>
                <a:off x="3492876" y="1887104"/>
                <a:ext cx="1174892" cy="127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6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性</a:t>
                </a:r>
                <a:endParaRPr lang="zh-CN" altLang="en-US" sz="60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0">
              <a:off x="1687" y="2051"/>
              <a:ext cx="2292" cy="2185"/>
              <a:chOff x="3272300" y="1707146"/>
              <a:chExt cx="1636365" cy="1636365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25" name="TextBox 51"/>
              <p:cNvSpPr txBox="1"/>
              <p:nvPr/>
            </p:nvSpPr>
            <p:spPr>
              <a:xfrm>
                <a:off x="3564593" y="1921386"/>
                <a:ext cx="1044287" cy="1350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6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慢</a:t>
                </a:r>
                <a:endParaRPr lang="zh-CN" altLang="en-US" sz="60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sp>
        <p:nvSpPr>
          <p:cNvPr id="99" name="圆角矩形 98"/>
          <p:cNvSpPr/>
          <p:nvPr/>
        </p:nvSpPr>
        <p:spPr>
          <a:xfrm>
            <a:off x="1475939" y="3645142"/>
            <a:ext cx="7253033" cy="672075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1219200"/>
            <a:endParaRPr lang="zh-CN" altLang="en-US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0" name="TextBox 25"/>
          <p:cNvSpPr txBox="1"/>
          <p:nvPr/>
        </p:nvSpPr>
        <p:spPr>
          <a:xfrm>
            <a:off x="2852420" y="3698875"/>
            <a:ext cx="5221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1219200">
              <a:buNone/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护理学院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/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临床护理教研室</a:t>
            </a:r>
            <a:endParaRPr lang="zh-CN" alt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448083" y="3566491"/>
            <a:ext cx="960105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" name="圆角矩形 101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219200"/>
              <a:endPara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3" name="圆角矩形 102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219200"/>
              <a:endPara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104" name="TextBox 22"/>
          <p:cNvSpPr txBox="1"/>
          <p:nvPr/>
        </p:nvSpPr>
        <p:spPr>
          <a:xfrm>
            <a:off x="2050415" y="4397375"/>
            <a:ext cx="531812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>
              <a:buNone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适用对象：护理学专业本科</a:t>
            </a:r>
            <a:endParaRPr lang="zh-CN" altLang="en-US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楷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51460" y="102901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489585" y="332423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三、临床表现</a:t>
            </a:r>
            <a:endParaRPr lang="zh-CN" altLang="en-US" sz="40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4562" name="矩形 68610"/>
          <p:cNvSpPr/>
          <p:nvPr/>
        </p:nvSpPr>
        <p:spPr>
          <a:xfrm>
            <a:off x="251460" y="1029335"/>
            <a:ext cx="95821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（三）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COPD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病程分期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症状</a:t>
            </a:r>
            <a:r>
              <a:rPr 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和体征变化</a:t>
            </a:r>
            <a:endParaRPr 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5650" y="2061210"/>
            <a:ext cx="7531100" cy="2969260"/>
            <a:chOff x="1190" y="3246"/>
            <a:chExt cx="11860" cy="4676"/>
          </a:xfrm>
        </p:grpSpPr>
        <p:sp>
          <p:nvSpPr>
            <p:cNvPr id="16" name="AutoShape 3"/>
            <p:cNvSpPr/>
            <p:nvPr/>
          </p:nvSpPr>
          <p:spPr>
            <a:xfrm>
              <a:off x="1190" y="3926"/>
              <a:ext cx="1289" cy="3641"/>
            </a:xfrm>
            <a:prstGeom prst="leftBrace">
              <a:avLst>
                <a:gd name="adj1" fmla="val 77484"/>
                <a:gd name="adj2" fmla="val 50008"/>
              </a:avLst>
            </a:prstGeom>
            <a:noFill/>
            <a:ln w="12700" cap="flat" cmpd="sng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endParaRPr lang="zh-CN" altLang="zh-CN" sz="30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437" y="3246"/>
              <a:ext cx="10613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  <a:buNone/>
              </a:pPr>
              <a:r>
                <a:rPr lang="zh-CN" altLang="en-US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1.急性加重期</a:t>
              </a: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—</a:t>
              </a:r>
              <a:r>
                <a:rPr lang="zh-CN" altLang="en-US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短期内出现症状加重，喘息加重，痰量增多；</a:t>
              </a:r>
              <a:endPara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37" y="6761"/>
              <a:ext cx="10613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  <a:buNone/>
              </a:pP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.稳定期</a:t>
              </a: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—</a:t>
              </a:r>
              <a:r>
                <a:rPr lang="zh-CN" altLang="en-US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咳嗽、咳痰、气短等症状稳定。</a:t>
              </a:r>
              <a:endPara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91160" y="263274"/>
            <a:ext cx="8119745" cy="5944486"/>
            <a:chOff x="939" y="1289"/>
            <a:chExt cx="12167" cy="8347"/>
          </a:xfrm>
        </p:grpSpPr>
        <p:sp>
          <p:nvSpPr>
            <p:cNvPr id="9" name="圆角矩形 8"/>
            <p:cNvSpPr/>
            <p:nvPr/>
          </p:nvSpPr>
          <p:spPr>
            <a:xfrm>
              <a:off x="939" y="2115"/>
              <a:ext cx="12167" cy="7521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 rot="0">
              <a:off x="1722" y="1441"/>
              <a:ext cx="4016" cy="1244"/>
              <a:chOff x="947324" y="607654"/>
              <a:chExt cx="2400540" cy="55719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947324" y="607654"/>
                <a:ext cx="2400540" cy="557194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03661" y="679297"/>
                <a:ext cx="2088232" cy="366223"/>
              </a:xfrm>
              <a:prstGeom prst="rect">
                <a:avLst/>
              </a:prstGeom>
              <a:noFill/>
            </p:spPr>
            <p:txBody>
              <a:bodyPr wrap="square" lIns="91361" tIns="45679" rIns="91361" bIns="45679">
                <a:spAutoFit/>
              </a:bodyPr>
              <a:p>
                <a:pPr algn="ctr">
                  <a:buNone/>
                  <a:defRPr/>
                </a:pPr>
                <a:r>
                  <a:rPr lang="zh-CN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案例分析</a:t>
                </a:r>
                <a:endParaRPr lang="zh-CN" alt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5" y="1348"/>
              <a:ext cx="1980" cy="13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6350" h="19050"/>
              <a:contourClr>
                <a:srgbClr val="969696"/>
              </a:contourClr>
            </a:sp3d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854817">
              <a:off x="10895" y="1289"/>
              <a:ext cx="1791" cy="12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00" name="文本框 99"/>
          <p:cNvSpPr txBox="1"/>
          <p:nvPr/>
        </p:nvSpPr>
        <p:spPr>
          <a:xfrm>
            <a:off x="391160" y="1340485"/>
            <a:ext cx="8181975" cy="4166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68岁，男，吸烟史30余年，慢性咳嗽、咳痰20余年，近5年来明显加剧，伴有喘息和呼吸困难，3天前因受凉感冒，出现剧咳、咳痰、气促、发绀来院就诊。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查体：体温39.2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，脉搏122次/分，呼吸30次/分，血压140/90mmHg，唇颊发绀，杵状指，桶状胸；血气分析：Pa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52mmHg; PaC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60mmHg。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1.该病例可能的医疗诊断？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　　 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2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844194" y="3698770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辅助检查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928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04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79705" y="90836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395605" y="245428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四、辅助检查</a:t>
            </a:r>
            <a:r>
              <a:rPr lang="zh-CN" altLang="en-US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lang="en-US" altLang="zh-CN" sz="28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肺功能检查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03985" y="1398905"/>
            <a:ext cx="6138545" cy="3334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8130" y="5157470"/>
            <a:ext cx="566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将护理工作当成热爱、无私奉献</a:t>
            </a:r>
            <a:r>
              <a:rPr lang="en-US" alt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endParaRPr lang="en-US" altLang="zh-CN" sz="28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79070" y="95662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400050" y="332423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四、辅助检查</a:t>
            </a:r>
            <a:r>
              <a:rPr lang="zh-CN" altLang="en-US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lang="en-US" altLang="zh-CN" sz="28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1602" name="文本占位符 848898"/>
          <p:cNvSpPr>
            <a:spLocks noGrp="1"/>
          </p:cNvSpPr>
          <p:nvPr/>
        </p:nvSpPr>
        <p:spPr>
          <a:xfrm>
            <a:off x="511175" y="1525905"/>
            <a:ext cx="8189595" cy="42932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肺功能检查: 持续气流受限（主要指标）</a:t>
            </a:r>
            <a:endParaRPr kumimoji="0" lang="zh-CN" altLang="en-US" sz="2800" b="1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（1） 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吸入支管舒张气药</a:t>
            </a:r>
            <a:endParaRPr kumimoji="0" lang="zh-CN" altLang="en-US" sz="2800" b="1" i="0" u="none" strike="noStrike" kern="1200" cap="none" spc="0" normalizeH="0" baseline="0" noProof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FEV1</a:t>
            </a:r>
            <a:r>
              <a:rPr kumimoji="0" lang="zh-CN" altLang="en-US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&lt;80%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、FEV1/FVC</a:t>
            </a:r>
            <a:r>
              <a:rPr kumimoji="0" lang="zh-CN" altLang="en-US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&lt;70%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kumimoji="0" lang="zh-CN" altLang="en-US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不完全可逆气流受限；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（2）肺总量</a:t>
            </a:r>
            <a:r>
              <a:rPr kumimoji="0" lang="zh-CN" altLang="en-US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↑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、残气量</a:t>
            </a:r>
            <a:r>
              <a:rPr kumimoji="0" lang="zh-CN" altLang="en-US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↑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，肺活量</a:t>
            </a:r>
            <a:r>
              <a:rPr kumimoji="0" lang="zh-CN" altLang="en-US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↓；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血气分析：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低氧血症，进展为高碳酸血症。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rcRect l="16072" t="18972" r="14384" b="4556"/>
          <a:stretch>
            <a:fillRect/>
          </a:stretch>
        </p:blipFill>
        <p:spPr>
          <a:xfrm rot="960000">
            <a:off x="7425055" y="5286375"/>
            <a:ext cx="1500505" cy="128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60350" y="1179513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467360" y="476568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四、辅助检查</a:t>
            </a:r>
            <a:endParaRPr lang="zh-CN" altLang="en-US" sz="40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201" name="文本占位符 848898"/>
          <p:cNvSpPr>
            <a:spLocks noGrp="1"/>
          </p:cNvSpPr>
          <p:nvPr/>
        </p:nvSpPr>
        <p:spPr>
          <a:xfrm>
            <a:off x="191135" y="1340168"/>
            <a:ext cx="8066088" cy="3119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r>
              <a:rPr lang="en-US" altLang="zh-CN" sz="2800" b="1" kern="120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kern="120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X线：反复发作</a:t>
            </a:r>
            <a:r>
              <a:rPr lang="en-US" altLang="zh-CN" sz="2800" b="1" kern="120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kern="120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肺纹理增粗、紊乱。</a:t>
            </a:r>
            <a:endParaRPr lang="zh-CN" altLang="en-US" sz="2800" b="1" kern="1200" baseline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ClrTx/>
              <a:buSzTx/>
            </a:pPr>
            <a:endParaRPr lang="zh-CN" altLang="en-US" sz="2800" b="1" kern="1200" baseline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2125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520" y="2309495"/>
            <a:ext cx="3344545" cy="3475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rcRect l="16072" t="18972" r="14384" b="4556"/>
          <a:stretch>
            <a:fillRect/>
          </a:stretch>
        </p:blipFill>
        <p:spPr>
          <a:xfrm rot="960000">
            <a:off x="7336155" y="5216525"/>
            <a:ext cx="1604010" cy="1367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844194" y="3698770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治疗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928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05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60350" y="90836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249" name="文本占位符 129025"/>
          <p:cNvSpPr>
            <a:spLocks noGrp="1"/>
          </p:cNvSpPr>
          <p:nvPr/>
        </p:nvSpPr>
        <p:spPr>
          <a:xfrm>
            <a:off x="611188" y="260033"/>
            <a:ext cx="6323012" cy="731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b="1" kern="1200" baseline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五、治疗</a:t>
            </a:r>
            <a:endParaRPr lang="zh-CN" altLang="en-US" sz="4000" b="1" kern="1200" baseline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7" name="Text Box 3"/>
          <p:cNvSpPr txBox="1"/>
          <p:nvPr/>
        </p:nvSpPr>
        <p:spPr>
          <a:xfrm>
            <a:off x="260033" y="1179195"/>
            <a:ext cx="5254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80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（一）稳定期治疗</a:t>
            </a:r>
            <a:endParaRPr lang="zh-CN" altLang="en-US" sz="2800" noProof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3299" name="Rectangle 2"/>
          <p:cNvSpPr>
            <a:spLocks noGrp="1"/>
          </p:cNvSpPr>
          <p:nvPr/>
        </p:nvSpPr>
        <p:spPr>
          <a:xfrm>
            <a:off x="539750" y="1619250"/>
            <a:ext cx="7982585" cy="3888740"/>
          </a:xfrm>
          <a:prstGeom prst="rect">
            <a:avLst/>
          </a:prstGeom>
          <a:noFill/>
          <a:ln w="9525">
            <a:noFill/>
          </a:ln>
        </p:spPr>
        <p:txBody>
          <a:bodyPr lIns="90488" tIns="44450" rIns="90488" bIns="44450" anchor="t" anchorCtr="0"/>
          <a:p>
            <a:pPr algn="l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避免诱因，减轻症状，阻止发展、改善肺功能，改善生活质量。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戒烟，脱离污染环境。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2051685" y="2781300"/>
            <a:ext cx="4824095" cy="2578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60350" y="90836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249" name="文本占位符 129025"/>
          <p:cNvSpPr>
            <a:spLocks noGrp="1"/>
          </p:cNvSpPr>
          <p:nvPr/>
        </p:nvSpPr>
        <p:spPr>
          <a:xfrm>
            <a:off x="611188" y="260033"/>
            <a:ext cx="6323012" cy="731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b="1" kern="1200" baseline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五、治疗</a:t>
            </a:r>
            <a:endParaRPr lang="zh-CN" altLang="en-US" sz="4000" b="1" kern="1200" baseline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7" name="Text Box 3"/>
          <p:cNvSpPr txBox="1"/>
          <p:nvPr/>
        </p:nvSpPr>
        <p:spPr>
          <a:xfrm>
            <a:off x="260033" y="1179195"/>
            <a:ext cx="5254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80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（二）药物治疗</a:t>
            </a:r>
            <a:endParaRPr lang="zh-CN" altLang="en-US" sz="2800" noProof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3299" name="Rectangle 2"/>
          <p:cNvSpPr>
            <a:spLocks noGrp="1"/>
          </p:cNvSpPr>
          <p:nvPr/>
        </p:nvSpPr>
        <p:spPr>
          <a:xfrm>
            <a:off x="539750" y="1844675"/>
            <a:ext cx="6266180" cy="2526665"/>
          </a:xfrm>
          <a:prstGeom prst="rect">
            <a:avLst/>
          </a:prstGeom>
          <a:noFill/>
          <a:ln w="9525">
            <a:noFill/>
          </a:ln>
        </p:spPr>
        <p:txBody>
          <a:bodyPr lIns="90488" tIns="44450" rIns="90488" bIns="44450" anchor="t" anchorCtr="0"/>
          <a:p>
            <a:pPr algn="l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Sz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支气管舒张剂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沙丁胺醇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、异丙托溴铵定量吸入；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Sz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糖皮质激素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沙美特罗、布地奈德等；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Sz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3.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祛痰药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氨溴索等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buSz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868035" y="4077335"/>
            <a:ext cx="2981325" cy="2324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06375" y="836295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06375" y="895350"/>
            <a:ext cx="8721725" cy="5744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长期家庭氧疗（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LTOT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指征：①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55mmHg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88%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②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PaO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55⁓70mmHg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89%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，并有肺动脉高压、心力衰竭等；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方法：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鼻导管吸氧，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⁓2L/min,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持续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10—15h/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天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有效指标：呼吸困难减轻、呼吸频率、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发绀减轻等。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目的：静息状态下，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PaO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≥55mmHg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SaO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90%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188595"/>
            <a:ext cx="2225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Aft>
                <a:spcPts val="0"/>
              </a:spcAft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五、治疗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6050915" y="3932555"/>
            <a:ext cx="2886710" cy="251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415252" y="2899548"/>
            <a:ext cx="4244187" cy="869406"/>
            <a:chOff x="4555084" y="2506688"/>
            <a:chExt cx="4735418" cy="1159817"/>
          </a:xfrm>
        </p:grpSpPr>
        <p:sp>
          <p:nvSpPr>
            <p:cNvPr id="86" name="圆角矩形 85"/>
            <p:cNvSpPr/>
            <p:nvPr/>
          </p:nvSpPr>
          <p:spPr>
            <a:xfrm>
              <a:off x="4555084" y="2506688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38244" y="2830336"/>
              <a:ext cx="958122" cy="346394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3465198"/>
              <a:ext cx="3646270" cy="201307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3415252" y="2025381"/>
            <a:ext cx="4133726" cy="761802"/>
            <a:chOff x="4555084" y="1340770"/>
            <a:chExt cx="4697323" cy="1015929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85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15252" y="3755622"/>
            <a:ext cx="4243711" cy="862740"/>
            <a:chOff x="4555084" y="3648619"/>
            <a:chExt cx="4697325" cy="1150703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1" y="3970811"/>
              <a:ext cx="958122" cy="346394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4598015"/>
              <a:ext cx="3646270" cy="201307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>
              <a:off x="4555084" y="3648619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15252" y="4616934"/>
            <a:ext cx="4243711" cy="863693"/>
            <a:chOff x="4555084" y="4797154"/>
            <a:chExt cx="4697323" cy="1152126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0" y="5119346"/>
              <a:ext cx="958122" cy="346393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5747973"/>
              <a:ext cx="3646270" cy="201307"/>
            </a:xfrm>
            <a:prstGeom prst="rect">
              <a:avLst/>
            </a:prstGeom>
          </p:spPr>
        </p:pic>
        <p:sp>
          <p:nvSpPr>
            <p:cNvPr id="91" name="圆角矩形 90"/>
            <p:cNvSpPr/>
            <p:nvPr/>
          </p:nvSpPr>
          <p:spPr>
            <a:xfrm>
              <a:off x="4555084" y="4797154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93" name="流程图: 手动输入 32"/>
          <p:cNvSpPr/>
          <p:nvPr/>
        </p:nvSpPr>
        <p:spPr>
          <a:xfrm flipH="1" flipV="1">
            <a:off x="3451090" y="2009245"/>
            <a:ext cx="259128" cy="46823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4" name="梯形 93"/>
          <p:cNvSpPr/>
          <p:nvPr/>
        </p:nvSpPr>
        <p:spPr>
          <a:xfrm rot="5400000">
            <a:off x="3063224" y="2763059"/>
            <a:ext cx="1046924" cy="259333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5" name="梯形 94"/>
          <p:cNvSpPr/>
          <p:nvPr/>
        </p:nvSpPr>
        <p:spPr>
          <a:xfrm rot="5400000">
            <a:off x="3063224" y="3699563"/>
            <a:ext cx="1046924" cy="259333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6" name="梯形 95"/>
          <p:cNvSpPr/>
          <p:nvPr/>
        </p:nvSpPr>
        <p:spPr>
          <a:xfrm rot="5400000">
            <a:off x="3063224" y="4619554"/>
            <a:ext cx="1046924" cy="259333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7" name="流程图: 手动输入 32"/>
          <p:cNvSpPr/>
          <p:nvPr/>
        </p:nvSpPr>
        <p:spPr>
          <a:xfrm flipH="1">
            <a:off x="3459751" y="5133222"/>
            <a:ext cx="259128" cy="27200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28034" y="2033760"/>
            <a:ext cx="823975" cy="675595"/>
            <a:chOff x="4267557" y="1693290"/>
            <a:chExt cx="1098920" cy="901028"/>
          </a:xfrm>
        </p:grpSpPr>
        <p:sp>
          <p:nvSpPr>
            <p:cNvPr id="90" name="圆角矩形 89"/>
            <p:cNvSpPr/>
            <p:nvPr/>
          </p:nvSpPr>
          <p:spPr>
            <a:xfrm>
              <a:off x="4303262" y="1693290"/>
              <a:ext cx="1063215" cy="901028"/>
            </a:xfrm>
            <a:prstGeom prst="roundRect">
              <a:avLst>
                <a:gd name="adj" fmla="val 1388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9" name="文本框 40"/>
            <p:cNvSpPr txBox="1"/>
            <p:nvPr/>
          </p:nvSpPr>
          <p:spPr>
            <a:xfrm>
              <a:off x="4267557" y="1789810"/>
              <a:ext cx="951865" cy="7376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546106" y="1166483"/>
            <a:ext cx="196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目  录  页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50" name="直接连接符 149"/>
          <p:cNvCxnSpPr/>
          <p:nvPr/>
        </p:nvCxnSpPr>
        <p:spPr>
          <a:xfrm flipV="1">
            <a:off x="5376891" y="1322619"/>
            <a:ext cx="2861517" cy="114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252644" y="1334258"/>
            <a:ext cx="32935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399467" y="3810662"/>
            <a:ext cx="823975" cy="675595"/>
            <a:chOff x="4267557" y="1693290"/>
            <a:chExt cx="1098920" cy="901028"/>
          </a:xfrm>
        </p:grpSpPr>
        <p:sp>
          <p:nvSpPr>
            <p:cNvPr id="3" name="圆角矩形 2"/>
            <p:cNvSpPr/>
            <p:nvPr/>
          </p:nvSpPr>
          <p:spPr>
            <a:xfrm>
              <a:off x="4303262" y="1693290"/>
              <a:ext cx="1063215" cy="901028"/>
            </a:xfrm>
            <a:prstGeom prst="roundRect">
              <a:avLst>
                <a:gd name="adj" fmla="val 1388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" name="文本框 40"/>
            <p:cNvSpPr txBox="1"/>
            <p:nvPr/>
          </p:nvSpPr>
          <p:spPr>
            <a:xfrm>
              <a:off x="4267557" y="1789810"/>
              <a:ext cx="951865" cy="7376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p>
              <a:pPr algn="ctr">
                <a:buNone/>
              </a:pPr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</a:t>
              </a:r>
              <a:r>
                <a:rPr lang="en-US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3</a:t>
              </a:r>
              <a:endParaRPr 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12322" y="2955540"/>
            <a:ext cx="823975" cy="675595"/>
            <a:chOff x="4267557" y="1693290"/>
            <a:chExt cx="1098920" cy="901028"/>
          </a:xfrm>
        </p:grpSpPr>
        <p:sp>
          <p:nvSpPr>
            <p:cNvPr id="6" name="圆角矩形 5"/>
            <p:cNvSpPr/>
            <p:nvPr/>
          </p:nvSpPr>
          <p:spPr>
            <a:xfrm>
              <a:off x="4303262" y="1693290"/>
              <a:ext cx="1063215" cy="901028"/>
            </a:xfrm>
            <a:prstGeom prst="roundRect">
              <a:avLst>
                <a:gd name="adj" fmla="val 1388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" name="文本框 40"/>
            <p:cNvSpPr txBox="1"/>
            <p:nvPr/>
          </p:nvSpPr>
          <p:spPr>
            <a:xfrm>
              <a:off x="4267557" y="1789810"/>
              <a:ext cx="951865" cy="7376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p>
              <a:pPr algn="ctr">
                <a:buNone/>
              </a:pPr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</a:t>
              </a:r>
              <a:r>
                <a:rPr lang="en-US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2</a:t>
              </a:r>
              <a:endParaRPr 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25177" y="4653881"/>
            <a:ext cx="823975" cy="675595"/>
            <a:chOff x="4267557" y="1693290"/>
            <a:chExt cx="1098920" cy="901028"/>
          </a:xfrm>
        </p:grpSpPr>
        <p:sp>
          <p:nvSpPr>
            <p:cNvPr id="9" name="圆角矩形 8"/>
            <p:cNvSpPr/>
            <p:nvPr/>
          </p:nvSpPr>
          <p:spPr>
            <a:xfrm>
              <a:off x="4303262" y="1693290"/>
              <a:ext cx="1063215" cy="901028"/>
            </a:xfrm>
            <a:prstGeom prst="roundRect">
              <a:avLst>
                <a:gd name="adj" fmla="val 1388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" name="文本框 40"/>
            <p:cNvSpPr txBox="1"/>
            <p:nvPr/>
          </p:nvSpPr>
          <p:spPr>
            <a:xfrm>
              <a:off x="4267557" y="1789810"/>
              <a:ext cx="951865" cy="7376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p>
              <a:pPr algn="ctr">
                <a:buNone/>
              </a:pPr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</a:t>
              </a:r>
              <a:r>
                <a:rPr lang="en-US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4</a:t>
              </a:r>
              <a:endParaRPr 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3113388" y="1950153"/>
            <a:ext cx="346144" cy="339715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TextBox 85"/>
          <p:cNvSpPr txBox="1"/>
          <p:nvPr/>
        </p:nvSpPr>
        <p:spPr>
          <a:xfrm>
            <a:off x="3693589" y="2164801"/>
            <a:ext cx="2253596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677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概述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Box 85"/>
          <p:cNvSpPr txBox="1"/>
          <p:nvPr/>
        </p:nvSpPr>
        <p:spPr>
          <a:xfrm>
            <a:off x="3599777" y="3052776"/>
            <a:ext cx="3210994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677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病因及发病机制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Box 85"/>
          <p:cNvSpPr txBox="1"/>
          <p:nvPr/>
        </p:nvSpPr>
        <p:spPr>
          <a:xfrm>
            <a:off x="3504287" y="3928456"/>
            <a:ext cx="4058974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677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临床表现、辅助检查及治疗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Box 85"/>
          <p:cNvSpPr txBox="1"/>
          <p:nvPr/>
        </p:nvSpPr>
        <p:spPr>
          <a:xfrm>
            <a:off x="3545975" y="4813490"/>
            <a:ext cx="3210994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677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护理诊断及措施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60350" y="90836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249" name="文本占位符 129025"/>
          <p:cNvSpPr>
            <a:spLocks noGrp="1"/>
          </p:cNvSpPr>
          <p:nvPr/>
        </p:nvSpPr>
        <p:spPr>
          <a:xfrm>
            <a:off x="611188" y="260033"/>
            <a:ext cx="6323012" cy="731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b="1" kern="1200" baseline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五、治疗</a:t>
            </a:r>
            <a:endParaRPr lang="zh-CN" altLang="en-US" sz="4000" b="1" kern="1200" baseline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7" name="Text Box 3"/>
          <p:cNvSpPr txBox="1"/>
          <p:nvPr/>
        </p:nvSpPr>
        <p:spPr>
          <a:xfrm>
            <a:off x="260033" y="1179195"/>
            <a:ext cx="5254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800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（二）急性加重治疗</a:t>
            </a:r>
            <a:endParaRPr lang="zh-CN" altLang="en-US" sz="2800" noProof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3299" name="Rectangle 2"/>
          <p:cNvSpPr>
            <a:spLocks noGrp="1"/>
          </p:cNvSpPr>
          <p:nvPr/>
        </p:nvSpPr>
        <p:spPr>
          <a:xfrm>
            <a:off x="539750" y="1619250"/>
            <a:ext cx="7982585" cy="769620"/>
          </a:xfrm>
          <a:prstGeom prst="rect">
            <a:avLst/>
          </a:prstGeom>
          <a:noFill/>
          <a:ln w="9525">
            <a:noFill/>
          </a:ln>
        </p:spPr>
        <p:txBody>
          <a:bodyPr lIns="90488" tIns="44450" rIns="90488" bIns="44450" anchor="t" anchorCtr="0"/>
          <a:p>
            <a:pPr algn="l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Sz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确定诱发因素（细菌或病毒），住院治疗。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Tx/>
              <a:buNone/>
            </a:pP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0225" y="2564765"/>
            <a:ext cx="8725535" cy="3154045"/>
            <a:chOff x="835" y="4039"/>
            <a:chExt cx="13741" cy="4967"/>
          </a:xfrm>
        </p:grpSpPr>
        <p:grpSp>
          <p:nvGrpSpPr>
            <p:cNvPr id="2" name="组合 1"/>
            <p:cNvGrpSpPr/>
            <p:nvPr/>
          </p:nvGrpSpPr>
          <p:grpSpPr>
            <a:xfrm rot="0">
              <a:off x="835" y="4234"/>
              <a:ext cx="6364" cy="4727"/>
              <a:chOff x="934" y="2886"/>
              <a:chExt cx="6525" cy="521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934" y="3453"/>
                <a:ext cx="4082" cy="4084"/>
              </a:xfrm>
              <a:prstGeom prst="ellipse">
                <a:avLst/>
              </a:prstGeom>
              <a:noFill/>
              <a:ln cmpd="sng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52" tIns="45725" rIns="91452" bIns="45725" rtlCol="0" anchor="ctr"/>
              <a:p>
                <a:pPr algn="ctr"/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直接连接符 20"/>
              <p:cNvCxnSpPr>
                <a:stCxn id="9" idx="0"/>
                <a:endCxn id="35" idx="1"/>
              </p:cNvCxnSpPr>
              <p:nvPr/>
            </p:nvCxnSpPr>
            <p:spPr>
              <a:xfrm flipV="1">
                <a:off x="2975" y="3400"/>
                <a:ext cx="3307" cy="5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9" idx="6"/>
                <a:endCxn id="37" idx="2"/>
              </p:cNvCxnSpPr>
              <p:nvPr/>
            </p:nvCxnSpPr>
            <p:spPr>
              <a:xfrm flipV="1">
                <a:off x="5016" y="5487"/>
                <a:ext cx="1248" cy="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9" idx="4"/>
                <a:endCxn id="40" idx="2"/>
              </p:cNvCxnSpPr>
              <p:nvPr/>
            </p:nvCxnSpPr>
            <p:spPr>
              <a:xfrm>
                <a:off x="2976" y="7537"/>
                <a:ext cx="328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组合 32"/>
              <p:cNvGrpSpPr/>
              <p:nvPr/>
            </p:nvGrpSpPr>
            <p:grpSpPr>
              <a:xfrm>
                <a:off x="6264" y="2886"/>
                <a:ext cx="1195" cy="1134"/>
                <a:chOff x="3995936" y="1495374"/>
                <a:chExt cx="758421" cy="720080"/>
              </a:xfrm>
              <a:gradFill>
                <a:gsLst>
                  <a:gs pos="20000">
                    <a:srgbClr val="0070C0"/>
                  </a:gs>
                  <a:gs pos="80000">
                    <a:srgbClr val="00B0F0"/>
                  </a:gs>
                  <a:gs pos="100000">
                    <a:schemeClr val="bg1"/>
                  </a:gs>
                </a:gsLst>
                <a:lin ang="14400000" scaled="0"/>
              </a:gradFill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3995936" y="1495374"/>
                  <a:ext cx="720080" cy="72008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5" name="TextBox 10"/>
                <p:cNvSpPr txBox="1"/>
                <p:nvPr/>
              </p:nvSpPr>
              <p:spPr>
                <a:xfrm>
                  <a:off x="4007811" y="1532248"/>
                  <a:ext cx="746546" cy="553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>
                    <a:buNone/>
                  </a:pPr>
                  <a:r>
                    <a:rPr lang="en-US" altLang="zh-CN" sz="28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charset="-122"/>
                      <a:ea typeface="微软雅黑" panose="020B0503020204020204" charset="-122"/>
                    </a:rPr>
                    <a:t>01</a:t>
                  </a:r>
                  <a:endPara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6264" y="4920"/>
                <a:ext cx="1195" cy="1134"/>
                <a:chOff x="3995936" y="2786571"/>
                <a:chExt cx="758421" cy="720080"/>
              </a:xfrm>
              <a:gradFill>
                <a:gsLst>
                  <a:gs pos="20000">
                    <a:srgbClr val="0070C0"/>
                  </a:gs>
                  <a:gs pos="80000">
                    <a:srgbClr val="00B0F0"/>
                  </a:gs>
                  <a:gs pos="100000">
                    <a:schemeClr val="bg1"/>
                  </a:gs>
                </a:gsLst>
                <a:lin ang="14400000" scaled="0"/>
              </a:gradFill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3995936" y="2786571"/>
                  <a:ext cx="720080" cy="7200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80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8" name="TextBox 13"/>
                <p:cNvSpPr txBox="1"/>
                <p:nvPr/>
              </p:nvSpPr>
              <p:spPr>
                <a:xfrm>
                  <a:off x="4007811" y="2860320"/>
                  <a:ext cx="746546" cy="527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>
                    <a:buNone/>
                  </a:pPr>
                  <a:r>
                    <a:rPr lang="en-US" altLang="zh-CN" sz="2800" dirty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charset="-122"/>
                      <a:ea typeface="微软雅黑" panose="020B0503020204020204" charset="-122"/>
                    </a:rPr>
                    <a:t>02</a:t>
                  </a:r>
                  <a:endParaRPr lang="en-US" altLang="zh-CN" sz="280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6264" y="6970"/>
                <a:ext cx="1176" cy="1134"/>
                <a:chOff x="3995936" y="4087662"/>
                <a:chExt cx="746750" cy="720080"/>
              </a:xfrm>
              <a:gradFill>
                <a:gsLst>
                  <a:gs pos="20000">
                    <a:srgbClr val="0070C0"/>
                  </a:gs>
                  <a:gs pos="80000">
                    <a:srgbClr val="00B0F0"/>
                  </a:gs>
                  <a:gs pos="100000">
                    <a:schemeClr val="bg1"/>
                  </a:gs>
                </a:gsLst>
                <a:lin ang="14400000" scaled="0"/>
              </a:gradFill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3995936" y="4087662"/>
                  <a:ext cx="720080" cy="72008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1" name="TextBox 16"/>
                <p:cNvSpPr txBox="1"/>
                <p:nvPr/>
              </p:nvSpPr>
              <p:spPr>
                <a:xfrm>
                  <a:off x="3995936" y="4124536"/>
                  <a:ext cx="746750" cy="576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>
                    <a:buNone/>
                  </a:pPr>
                  <a:r>
                    <a:rPr lang="en-US" altLang="zh-CN" sz="28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charset="-122"/>
                      <a:ea typeface="微软雅黑" panose="020B0503020204020204" charset="-122"/>
                    </a:rPr>
                    <a:t>03</a:t>
                  </a:r>
                  <a:endPara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5" name="Rectangle 2"/>
            <p:cNvSpPr>
              <a:spLocks noGrp="1"/>
            </p:cNvSpPr>
            <p:nvPr/>
          </p:nvSpPr>
          <p:spPr>
            <a:xfrm>
              <a:off x="7200" y="4039"/>
              <a:ext cx="7262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488" tIns="44450" rIns="90488" bIns="44450" anchor="t" anchorCtr="0"/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r>
                <a:rPr 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综合性治疗措施；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2"/>
            <p:cNvSpPr>
              <a:spLocks noGrp="1"/>
            </p:cNvSpPr>
            <p:nvPr/>
          </p:nvSpPr>
          <p:spPr>
            <a:xfrm>
              <a:off x="7314" y="5893"/>
              <a:ext cx="7262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488" tIns="44450" rIns="90488" bIns="44450" anchor="t" anchorCtr="0"/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r>
                <a:rPr 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药物治疗；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2"/>
            <p:cNvSpPr>
              <a:spLocks noGrp="1"/>
            </p:cNvSpPr>
            <p:nvPr/>
          </p:nvSpPr>
          <p:spPr>
            <a:xfrm>
              <a:off x="7314" y="7794"/>
              <a:ext cx="7262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488" tIns="44450" rIns="90488" bIns="44450" anchor="t" anchorCtr="0"/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r>
                <a:rPr 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低流量吸氧，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28%~30%</a:t>
              </a:r>
              <a:r>
                <a:rPr 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  <a:spcBef>
                  <a:spcPts val="50"/>
                </a:spcBef>
                <a:spcAft>
                  <a:spcPts val="0"/>
                </a:spcAft>
                <a:buSzTx/>
                <a:buNone/>
              </a:pP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2" name="图片 10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850" y="4820"/>
              <a:ext cx="3750" cy="3555"/>
            </a:xfrm>
            <a:prstGeom prst="ellipse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844194" y="3698770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护理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928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06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06375" y="112426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323215" y="1268413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护理评估</a:t>
            </a:r>
            <a:r>
              <a:rPr lang="zh-CN" altLang="en-US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lang="zh-CN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 rot="0">
            <a:off x="3094990" y="1722120"/>
            <a:ext cx="5744845" cy="902335"/>
            <a:chOff x="7461" y="2073"/>
            <a:chExt cx="12062" cy="1605"/>
          </a:xfrm>
        </p:grpSpPr>
        <p:sp>
          <p:nvSpPr>
            <p:cNvPr id="7" name="양쪽 모서리가 둥근 사각형 6"/>
            <p:cNvSpPr/>
            <p:nvPr/>
          </p:nvSpPr>
          <p:spPr>
            <a:xfrm rot="16200000">
              <a:off x="12772" y="-3073"/>
              <a:ext cx="1605" cy="11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38100" dir="2700000" algn="tl" rotWithShape="0">
                <a:schemeClr val="tx1">
                  <a:alpha val="6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350" kern="0" dirty="0">
                <a:solidFill>
                  <a:prstClr val="white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타원 9"/>
            <p:cNvSpPr/>
            <p:nvPr/>
          </p:nvSpPr>
          <p:spPr>
            <a:xfrm>
              <a:off x="7461" y="2245"/>
              <a:ext cx="1260" cy="1213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A</a:t>
              </a:r>
              <a:endParaRPr kumimoji="0" lang="en-US" altLang="zh-CN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9051" y="2167"/>
              <a:ext cx="5387" cy="1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None/>
                <a:defRPr/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（一）健康史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0">
            <a:off x="3019425" y="4865370"/>
            <a:ext cx="5666105" cy="903605"/>
            <a:chOff x="7303" y="7665"/>
            <a:chExt cx="11897" cy="1608"/>
          </a:xfrm>
        </p:grpSpPr>
        <p:sp>
          <p:nvSpPr>
            <p:cNvPr id="3" name="양쪽 모서리가 둥근 사각형 17"/>
            <p:cNvSpPr/>
            <p:nvPr/>
          </p:nvSpPr>
          <p:spPr>
            <a:xfrm rot="16200000">
              <a:off x="12449" y="2522"/>
              <a:ext cx="1605" cy="11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38100" dir="2700000" algn="tl" rotWithShape="0">
                <a:schemeClr val="tx1">
                  <a:alpha val="6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350" kern="0" dirty="0">
                <a:solidFill>
                  <a:prstClr val="white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타원 24"/>
            <p:cNvSpPr/>
            <p:nvPr/>
          </p:nvSpPr>
          <p:spPr>
            <a:xfrm>
              <a:off x="7462" y="7840"/>
              <a:ext cx="1424" cy="1261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buNone/>
              </a:pPr>
              <a:r>
                <a:rPr lang="en-US" altLang="zh-CN" sz="27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lang="en-US" altLang="zh-CN" sz="27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8748" y="7665"/>
              <a:ext cx="6890" cy="1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rgbClr val="00999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Calibri" panose="020F0502020204030204"/>
                </a:defRPr>
              </a:lvl1pPr>
            </a:lstStyle>
            <a:p>
              <a:pPr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（四）辅助检查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0">
            <a:off x="3467100" y="3818255"/>
            <a:ext cx="5219065" cy="902335"/>
            <a:chOff x="8243" y="5803"/>
            <a:chExt cx="10958" cy="1605"/>
          </a:xfrm>
        </p:grpSpPr>
        <p:sp>
          <p:nvSpPr>
            <p:cNvPr id="10" name="양쪽 모서리가 둥근 사각형 19"/>
            <p:cNvSpPr/>
            <p:nvPr/>
          </p:nvSpPr>
          <p:spPr>
            <a:xfrm rot="16200000">
              <a:off x="12919" y="1126"/>
              <a:ext cx="1605" cy="109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38100" dir="2700000" algn="tl" rotWithShape="0">
                <a:schemeClr val="tx1">
                  <a:alpha val="6000"/>
                </a:schemeClr>
              </a:outerShdw>
            </a:effectLst>
          </p:spPr>
          <p:txBody>
            <a:bodyPr rtlCol="0" anchor="ctr"/>
            <a:lstStyle/>
            <a:p>
              <a:pPr algn="ctr">
                <a:buNone/>
              </a:pPr>
              <a:r>
                <a:rPr lang="zh-CN" altLang="ko-KR" sz="135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想</a:t>
              </a:r>
              <a:endParaRPr lang="zh-CN" altLang="ko-KR" sz="135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타원 23"/>
            <p:cNvSpPr/>
            <p:nvPr/>
          </p:nvSpPr>
          <p:spPr>
            <a:xfrm>
              <a:off x="8400" y="5975"/>
              <a:ext cx="1396" cy="1261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buNone/>
              </a:pPr>
              <a:r>
                <a:rPr lang="en-US" altLang="zh-CN" sz="2700" kern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en-US" altLang="zh-CN" sz="27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9432" y="5826"/>
              <a:ext cx="7640" cy="1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rgbClr val="00999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Calibri" panose="020F0502020204030204"/>
                </a:defRPr>
              </a:lvl1pPr>
            </a:lstStyle>
            <a:p>
              <a:pPr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（三）心理-社会状况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3467735" y="2771775"/>
            <a:ext cx="5382895" cy="902335"/>
            <a:chOff x="8244" y="3940"/>
            <a:chExt cx="11302" cy="1605"/>
          </a:xfrm>
        </p:grpSpPr>
        <p:sp>
          <p:nvSpPr>
            <p:cNvPr id="29" name="양쪽 모서리가 둥근 사각형 18"/>
            <p:cNvSpPr/>
            <p:nvPr/>
          </p:nvSpPr>
          <p:spPr>
            <a:xfrm rot="16200000">
              <a:off x="13092" y="-909"/>
              <a:ext cx="1605" cy="1130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38100" dir="2700000" algn="tl" rotWithShape="0">
                <a:schemeClr val="tx1">
                  <a:alpha val="6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350" kern="0" dirty="0">
                <a:solidFill>
                  <a:prstClr val="white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0" name="타원 22"/>
            <p:cNvSpPr/>
            <p:nvPr/>
          </p:nvSpPr>
          <p:spPr>
            <a:xfrm>
              <a:off x="8401" y="4111"/>
              <a:ext cx="1396" cy="1166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B</a:t>
              </a:r>
              <a:endParaRPr kumimoji="0" lang="en-US" altLang="zh-CN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9353" y="4085"/>
              <a:ext cx="9540" cy="1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rgbClr val="00999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Calibri" panose="020F0502020204030204"/>
                </a:defRPr>
              </a:lvl1pPr>
            </a:lstStyle>
            <a:p>
              <a:pPr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（二）症状和体征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4" name="图片 103"/>
          <p:cNvPicPr/>
          <p:nvPr/>
        </p:nvPicPr>
        <p:blipFill>
          <a:blip r:embed="rId1"/>
          <a:srcRect l="12186" t="6650" r="5115"/>
          <a:stretch>
            <a:fillRect/>
          </a:stretch>
        </p:blipFill>
        <p:spPr>
          <a:xfrm>
            <a:off x="259715" y="2364740"/>
            <a:ext cx="3157220" cy="2884805"/>
          </a:xfrm>
          <a:prstGeom prst="hexagon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91160" y="263274"/>
            <a:ext cx="8119745" cy="5944486"/>
            <a:chOff x="939" y="1289"/>
            <a:chExt cx="12167" cy="8347"/>
          </a:xfrm>
        </p:grpSpPr>
        <p:sp>
          <p:nvSpPr>
            <p:cNvPr id="9" name="圆角矩形 8"/>
            <p:cNvSpPr/>
            <p:nvPr/>
          </p:nvSpPr>
          <p:spPr>
            <a:xfrm>
              <a:off x="939" y="2115"/>
              <a:ext cx="12167" cy="7521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 rot="0">
              <a:off x="1722" y="1441"/>
              <a:ext cx="4016" cy="1244"/>
              <a:chOff x="947324" y="607654"/>
              <a:chExt cx="2400540" cy="55719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947324" y="607654"/>
                <a:ext cx="2400540" cy="557194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03661" y="679297"/>
                <a:ext cx="2088232" cy="366223"/>
              </a:xfrm>
              <a:prstGeom prst="rect">
                <a:avLst/>
              </a:prstGeom>
              <a:noFill/>
            </p:spPr>
            <p:txBody>
              <a:bodyPr wrap="square" lIns="91361" tIns="45679" rIns="91361" bIns="45679">
                <a:spAutoFit/>
              </a:bodyPr>
              <a:p>
                <a:pPr algn="ctr">
                  <a:buNone/>
                  <a:defRPr/>
                </a:pPr>
                <a:r>
                  <a:rPr lang="zh-CN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案例分析</a:t>
                </a:r>
                <a:endParaRPr lang="zh-CN" alt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5" y="1348"/>
              <a:ext cx="1980" cy="13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6350" h="19050"/>
              <a:contourClr>
                <a:srgbClr val="969696"/>
              </a:contourClr>
            </a:sp3d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854817">
              <a:off x="10895" y="1289"/>
              <a:ext cx="1791" cy="12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00" name="文本框 99"/>
          <p:cNvSpPr txBox="1"/>
          <p:nvPr/>
        </p:nvSpPr>
        <p:spPr>
          <a:xfrm>
            <a:off x="391160" y="1340485"/>
            <a:ext cx="8181975" cy="4104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68岁，男，吸烟史30余年，慢性咳嗽、咳痰20余年，近5年来明显加剧，伴有喘息和呼吸困难，3天前因受凉感冒，出现剧咳、咳痰、气促、发绀来院就诊。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查体：体温39.2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，脉搏122次/分，呼吸30次/分，血压140/90mmHg，唇颊发绀，杵状指，桶状胸；血气分析：Pa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52mmHg; PaC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60mmHg。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　　 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2.该患者目前主要的护理诊断有哪些？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        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2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3905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0" y="1484630"/>
            <a:ext cx="8213725" cy="4554855"/>
          </a:xfrm>
          <a:prstGeom prst="rect">
            <a:avLst/>
          </a:prstGeom>
        </p:spPr>
        <p:txBody>
          <a:bodyPr vert="horz" wrap="square" anchor="t"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7950" y="1124585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任意多边形 37"/>
          <p:cNvSpPr/>
          <p:nvPr>
            <p:custDataLst>
              <p:tags r:id="rId1"/>
            </p:custDataLst>
          </p:nvPr>
        </p:nvSpPr>
        <p:spPr bwMode="auto">
          <a:xfrm>
            <a:off x="2724785" y="3324225"/>
            <a:ext cx="910590" cy="918210"/>
          </a:xfrm>
          <a:custGeom>
            <a:avLst/>
            <a:gdLst/>
            <a:ahLst/>
            <a:cxnLst>
              <a:cxn ang="0">
                <a:pos x="432" y="906"/>
              </a:cxn>
              <a:cxn ang="0">
                <a:pos x="490" y="906"/>
              </a:cxn>
              <a:cxn ang="0">
                <a:pos x="906" y="490"/>
              </a:cxn>
              <a:cxn ang="0">
                <a:pos x="906" y="432"/>
              </a:cxn>
              <a:cxn ang="0">
                <a:pos x="490" y="16"/>
              </a:cxn>
              <a:cxn ang="0">
                <a:pos x="432" y="16"/>
              </a:cxn>
              <a:cxn ang="0">
                <a:pos x="16" y="432"/>
              </a:cxn>
              <a:cxn ang="0">
                <a:pos x="16" y="490"/>
              </a:cxn>
              <a:cxn ang="0">
                <a:pos x="432" y="906"/>
              </a:cxn>
            </a:cxnLst>
            <a:rect l="0" t="0" r="r" b="b"/>
            <a:pathLst>
              <a:path w="922" h="922">
                <a:moveTo>
                  <a:pt x="432" y="906"/>
                </a:moveTo>
                <a:cubicBezTo>
                  <a:pt x="448" y="922"/>
                  <a:pt x="474" y="922"/>
                  <a:pt x="490" y="906"/>
                </a:cubicBezTo>
                <a:cubicBezTo>
                  <a:pt x="906" y="490"/>
                  <a:pt x="906" y="490"/>
                  <a:pt x="906" y="490"/>
                </a:cubicBezTo>
                <a:cubicBezTo>
                  <a:pt x="922" y="474"/>
                  <a:pt x="922" y="448"/>
                  <a:pt x="906" y="432"/>
                </a:cubicBezTo>
                <a:cubicBezTo>
                  <a:pt x="490" y="16"/>
                  <a:pt x="490" y="16"/>
                  <a:pt x="490" y="16"/>
                </a:cubicBezTo>
                <a:cubicBezTo>
                  <a:pt x="474" y="0"/>
                  <a:pt x="448" y="0"/>
                  <a:pt x="432" y="16"/>
                </a:cubicBezTo>
                <a:cubicBezTo>
                  <a:pt x="16" y="432"/>
                  <a:pt x="16" y="432"/>
                  <a:pt x="16" y="432"/>
                </a:cubicBezTo>
                <a:cubicBezTo>
                  <a:pt x="0" y="448"/>
                  <a:pt x="0" y="474"/>
                  <a:pt x="16" y="490"/>
                </a:cubicBezTo>
                <a:lnTo>
                  <a:pt x="432" y="906"/>
                </a:lnTo>
                <a:close/>
              </a:path>
            </a:pathLst>
          </a:custGeom>
          <a:solidFill>
            <a:srgbClr val="69A35B"/>
          </a:solidFill>
          <a:ln w="9525">
            <a:noFill/>
            <a:round/>
          </a:ln>
        </p:spPr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任意多边形 37"/>
          <p:cNvSpPr/>
          <p:nvPr>
            <p:custDataLst>
              <p:tags r:id="rId2"/>
            </p:custDataLst>
          </p:nvPr>
        </p:nvSpPr>
        <p:spPr bwMode="auto">
          <a:xfrm>
            <a:off x="5092700" y="3324225"/>
            <a:ext cx="910590" cy="918210"/>
          </a:xfrm>
          <a:custGeom>
            <a:avLst/>
            <a:gdLst/>
            <a:ahLst/>
            <a:cxnLst>
              <a:cxn ang="0">
                <a:pos x="432" y="906"/>
              </a:cxn>
              <a:cxn ang="0">
                <a:pos x="490" y="906"/>
              </a:cxn>
              <a:cxn ang="0">
                <a:pos x="906" y="490"/>
              </a:cxn>
              <a:cxn ang="0">
                <a:pos x="906" y="432"/>
              </a:cxn>
              <a:cxn ang="0">
                <a:pos x="490" y="16"/>
              </a:cxn>
              <a:cxn ang="0">
                <a:pos x="432" y="16"/>
              </a:cxn>
              <a:cxn ang="0">
                <a:pos x="16" y="432"/>
              </a:cxn>
              <a:cxn ang="0">
                <a:pos x="16" y="490"/>
              </a:cxn>
              <a:cxn ang="0">
                <a:pos x="432" y="906"/>
              </a:cxn>
            </a:cxnLst>
            <a:rect l="0" t="0" r="r" b="b"/>
            <a:pathLst>
              <a:path w="922" h="922">
                <a:moveTo>
                  <a:pt x="432" y="906"/>
                </a:moveTo>
                <a:cubicBezTo>
                  <a:pt x="448" y="922"/>
                  <a:pt x="474" y="922"/>
                  <a:pt x="490" y="906"/>
                </a:cubicBezTo>
                <a:cubicBezTo>
                  <a:pt x="906" y="490"/>
                  <a:pt x="906" y="490"/>
                  <a:pt x="906" y="490"/>
                </a:cubicBezTo>
                <a:cubicBezTo>
                  <a:pt x="922" y="474"/>
                  <a:pt x="922" y="448"/>
                  <a:pt x="906" y="432"/>
                </a:cubicBezTo>
                <a:cubicBezTo>
                  <a:pt x="490" y="16"/>
                  <a:pt x="490" y="16"/>
                  <a:pt x="490" y="16"/>
                </a:cubicBezTo>
                <a:cubicBezTo>
                  <a:pt x="474" y="0"/>
                  <a:pt x="448" y="0"/>
                  <a:pt x="432" y="16"/>
                </a:cubicBezTo>
                <a:cubicBezTo>
                  <a:pt x="16" y="432"/>
                  <a:pt x="16" y="432"/>
                  <a:pt x="16" y="432"/>
                </a:cubicBezTo>
                <a:cubicBezTo>
                  <a:pt x="0" y="448"/>
                  <a:pt x="0" y="474"/>
                  <a:pt x="16" y="490"/>
                </a:cubicBezTo>
                <a:lnTo>
                  <a:pt x="432" y="906"/>
                </a:lnTo>
                <a:close/>
              </a:path>
            </a:pathLst>
          </a:custGeom>
          <a:solidFill>
            <a:srgbClr val="3498DB"/>
          </a:solidFill>
          <a:ln w="9525">
            <a:noFill/>
            <a:round/>
          </a:ln>
        </p:spPr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任意多边形 37"/>
          <p:cNvSpPr/>
          <p:nvPr>
            <p:custDataLst>
              <p:tags r:id="rId3"/>
            </p:custDataLst>
          </p:nvPr>
        </p:nvSpPr>
        <p:spPr bwMode="auto">
          <a:xfrm>
            <a:off x="3908425" y="4518660"/>
            <a:ext cx="910590" cy="918210"/>
          </a:xfrm>
          <a:custGeom>
            <a:avLst/>
            <a:gdLst/>
            <a:ahLst/>
            <a:cxnLst>
              <a:cxn ang="0">
                <a:pos x="432" y="906"/>
              </a:cxn>
              <a:cxn ang="0">
                <a:pos x="490" y="906"/>
              </a:cxn>
              <a:cxn ang="0">
                <a:pos x="906" y="490"/>
              </a:cxn>
              <a:cxn ang="0">
                <a:pos x="906" y="432"/>
              </a:cxn>
              <a:cxn ang="0">
                <a:pos x="490" y="16"/>
              </a:cxn>
              <a:cxn ang="0">
                <a:pos x="432" y="16"/>
              </a:cxn>
              <a:cxn ang="0">
                <a:pos x="16" y="432"/>
              </a:cxn>
              <a:cxn ang="0">
                <a:pos x="16" y="490"/>
              </a:cxn>
              <a:cxn ang="0">
                <a:pos x="432" y="906"/>
              </a:cxn>
            </a:cxnLst>
            <a:rect l="0" t="0" r="r" b="b"/>
            <a:pathLst>
              <a:path w="922" h="922">
                <a:moveTo>
                  <a:pt x="432" y="906"/>
                </a:moveTo>
                <a:cubicBezTo>
                  <a:pt x="448" y="922"/>
                  <a:pt x="474" y="922"/>
                  <a:pt x="490" y="906"/>
                </a:cubicBezTo>
                <a:cubicBezTo>
                  <a:pt x="906" y="490"/>
                  <a:pt x="906" y="490"/>
                  <a:pt x="906" y="490"/>
                </a:cubicBezTo>
                <a:cubicBezTo>
                  <a:pt x="922" y="474"/>
                  <a:pt x="922" y="448"/>
                  <a:pt x="906" y="432"/>
                </a:cubicBezTo>
                <a:cubicBezTo>
                  <a:pt x="490" y="16"/>
                  <a:pt x="490" y="16"/>
                  <a:pt x="490" y="16"/>
                </a:cubicBezTo>
                <a:cubicBezTo>
                  <a:pt x="474" y="0"/>
                  <a:pt x="448" y="0"/>
                  <a:pt x="432" y="16"/>
                </a:cubicBezTo>
                <a:cubicBezTo>
                  <a:pt x="16" y="432"/>
                  <a:pt x="16" y="432"/>
                  <a:pt x="16" y="432"/>
                </a:cubicBezTo>
                <a:cubicBezTo>
                  <a:pt x="0" y="448"/>
                  <a:pt x="0" y="474"/>
                  <a:pt x="16" y="490"/>
                </a:cubicBezTo>
                <a:lnTo>
                  <a:pt x="432" y="906"/>
                </a:lnTo>
                <a:close/>
              </a:path>
            </a:pathLst>
          </a:custGeom>
          <a:solidFill>
            <a:srgbClr val="1AA3AA"/>
          </a:solidFill>
          <a:ln w="9525">
            <a:noFill/>
            <a:round/>
          </a:ln>
        </p:spPr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任意多边形: 形状 68"/>
          <p:cNvSpPr/>
          <p:nvPr>
            <p:custDataLst>
              <p:tags r:id="rId4"/>
            </p:custDataLst>
          </p:nvPr>
        </p:nvSpPr>
        <p:spPr>
          <a:xfrm rot="2174348">
            <a:off x="3547745" y="2762250"/>
            <a:ext cx="106680" cy="650240"/>
          </a:xfrm>
          <a:custGeom>
            <a:avLst/>
            <a:gdLst>
              <a:gd name="connsiteX0" fmla="*/ 192643 w 192643"/>
              <a:gd name="connsiteY0" fmla="*/ 0 h 1056904"/>
              <a:gd name="connsiteX1" fmla="*/ 26389 w 192643"/>
              <a:gd name="connsiteY1" fmla="*/ 546265 h 1056904"/>
              <a:gd name="connsiteX2" fmla="*/ 2638 w 192643"/>
              <a:gd name="connsiteY2" fmla="*/ 1056904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43" h="1056904">
                <a:moveTo>
                  <a:pt x="192643" y="0"/>
                </a:moveTo>
                <a:cubicBezTo>
                  <a:pt x="125349" y="185057"/>
                  <a:pt x="58056" y="370114"/>
                  <a:pt x="26389" y="546265"/>
                </a:cubicBezTo>
                <a:cubicBezTo>
                  <a:pt x="-5278" y="722416"/>
                  <a:pt x="-1320" y="889660"/>
                  <a:pt x="2638" y="1056904"/>
                </a:cubicBezTo>
              </a:path>
            </a:pathLst>
          </a:custGeom>
          <a:noFill/>
          <a:ln w="381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任意多边形: 形状 69"/>
          <p:cNvSpPr/>
          <p:nvPr>
            <p:custDataLst>
              <p:tags r:id="rId5"/>
            </p:custDataLst>
          </p:nvPr>
        </p:nvSpPr>
        <p:spPr>
          <a:xfrm rot="12824278">
            <a:off x="5045710" y="4213860"/>
            <a:ext cx="106680" cy="650240"/>
          </a:xfrm>
          <a:custGeom>
            <a:avLst/>
            <a:gdLst>
              <a:gd name="connsiteX0" fmla="*/ 192643 w 192643"/>
              <a:gd name="connsiteY0" fmla="*/ 0 h 1056904"/>
              <a:gd name="connsiteX1" fmla="*/ 26389 w 192643"/>
              <a:gd name="connsiteY1" fmla="*/ 546265 h 1056904"/>
              <a:gd name="connsiteX2" fmla="*/ 2638 w 192643"/>
              <a:gd name="connsiteY2" fmla="*/ 1056904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43" h="1056904">
                <a:moveTo>
                  <a:pt x="192643" y="0"/>
                </a:moveTo>
                <a:cubicBezTo>
                  <a:pt x="125349" y="185057"/>
                  <a:pt x="58056" y="370114"/>
                  <a:pt x="26389" y="546265"/>
                </a:cubicBezTo>
                <a:cubicBezTo>
                  <a:pt x="-5278" y="722416"/>
                  <a:pt x="-1320" y="889660"/>
                  <a:pt x="2638" y="1056904"/>
                </a:cubicBezTo>
              </a:path>
            </a:pathLst>
          </a:custGeom>
          <a:noFill/>
          <a:ln w="381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任意多边形: 形状 83"/>
          <p:cNvSpPr/>
          <p:nvPr>
            <p:custDataLst>
              <p:tags r:id="rId6"/>
            </p:custDataLst>
          </p:nvPr>
        </p:nvSpPr>
        <p:spPr>
          <a:xfrm rot="7576894">
            <a:off x="5005070" y="2783840"/>
            <a:ext cx="107950" cy="645160"/>
          </a:xfrm>
          <a:custGeom>
            <a:avLst/>
            <a:gdLst>
              <a:gd name="connsiteX0" fmla="*/ 192643 w 192643"/>
              <a:gd name="connsiteY0" fmla="*/ 0 h 1056904"/>
              <a:gd name="connsiteX1" fmla="*/ 26389 w 192643"/>
              <a:gd name="connsiteY1" fmla="*/ 546265 h 1056904"/>
              <a:gd name="connsiteX2" fmla="*/ 2638 w 192643"/>
              <a:gd name="connsiteY2" fmla="*/ 1056904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43" h="1056904">
                <a:moveTo>
                  <a:pt x="192643" y="0"/>
                </a:moveTo>
                <a:cubicBezTo>
                  <a:pt x="125349" y="185057"/>
                  <a:pt x="58056" y="370114"/>
                  <a:pt x="26389" y="546265"/>
                </a:cubicBezTo>
                <a:cubicBezTo>
                  <a:pt x="-5278" y="722416"/>
                  <a:pt x="-1320" y="889660"/>
                  <a:pt x="2638" y="1056904"/>
                </a:cubicBezTo>
              </a:path>
            </a:pathLst>
          </a:custGeom>
          <a:noFill/>
          <a:ln w="381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任意多边形: 形状 84"/>
          <p:cNvSpPr/>
          <p:nvPr>
            <p:custDataLst>
              <p:tags r:id="rId7"/>
            </p:custDataLst>
          </p:nvPr>
        </p:nvSpPr>
        <p:spPr>
          <a:xfrm>
            <a:off x="3063875" y="3655695"/>
            <a:ext cx="232410" cy="255270"/>
          </a:xfrm>
          <a:custGeom>
            <a:avLst/>
            <a:gdLst>
              <a:gd name="connsiteX0" fmla="*/ 40563 w 381000"/>
              <a:gd name="connsiteY0" fmla="*/ 0 h 415290"/>
              <a:gd name="connsiteX1" fmla="*/ 340437 w 381000"/>
              <a:gd name="connsiteY1" fmla="*/ 0 h 415290"/>
              <a:gd name="connsiteX2" fmla="*/ 381000 w 381000"/>
              <a:gd name="connsiteY2" fmla="*/ 40579 h 415290"/>
              <a:gd name="connsiteX3" fmla="*/ 340437 w 381000"/>
              <a:gd name="connsiteY3" fmla="*/ 81157 h 415290"/>
              <a:gd name="connsiteX4" fmla="*/ 333194 w 381000"/>
              <a:gd name="connsiteY4" fmla="*/ 81157 h 415290"/>
              <a:gd name="connsiteX5" fmla="*/ 333194 w 381000"/>
              <a:gd name="connsiteY5" fmla="*/ 117388 h 415290"/>
              <a:gd name="connsiteX6" fmla="*/ 379069 w 381000"/>
              <a:gd name="connsiteY6" fmla="*/ 175841 h 415290"/>
              <a:gd name="connsiteX7" fmla="*/ 332228 w 381000"/>
              <a:gd name="connsiteY7" fmla="*/ 234776 h 415290"/>
              <a:gd name="connsiteX8" fmla="*/ 318225 w 381000"/>
              <a:gd name="connsiteY8" fmla="*/ 244438 h 415290"/>
              <a:gd name="connsiteX9" fmla="*/ 304221 w 381000"/>
              <a:gd name="connsiteY9" fmla="*/ 229462 h 415290"/>
              <a:gd name="connsiteX10" fmla="*/ 304221 w 381000"/>
              <a:gd name="connsiteY10" fmla="*/ 222216 h 415290"/>
              <a:gd name="connsiteX11" fmla="*/ 308567 w 381000"/>
              <a:gd name="connsiteY11" fmla="*/ 211588 h 415290"/>
              <a:gd name="connsiteX12" fmla="*/ 319190 w 381000"/>
              <a:gd name="connsiteY12" fmla="*/ 207724 h 415290"/>
              <a:gd name="connsiteX13" fmla="*/ 350095 w 381000"/>
              <a:gd name="connsiteY13" fmla="*/ 176324 h 415290"/>
              <a:gd name="connsiteX14" fmla="*/ 319673 w 381000"/>
              <a:gd name="connsiteY14" fmla="*/ 144924 h 415290"/>
              <a:gd name="connsiteX15" fmla="*/ 309050 w 381000"/>
              <a:gd name="connsiteY15" fmla="*/ 141059 h 415290"/>
              <a:gd name="connsiteX16" fmla="*/ 304704 w 381000"/>
              <a:gd name="connsiteY16" fmla="*/ 130431 h 415290"/>
              <a:gd name="connsiteX17" fmla="*/ 304704 w 381000"/>
              <a:gd name="connsiteY17" fmla="*/ 66665 h 415290"/>
              <a:gd name="connsiteX18" fmla="*/ 319190 w 381000"/>
              <a:gd name="connsiteY18" fmla="*/ 52173 h 415290"/>
              <a:gd name="connsiteX19" fmla="*/ 340920 w 381000"/>
              <a:gd name="connsiteY19" fmla="*/ 52173 h 415290"/>
              <a:gd name="connsiteX20" fmla="*/ 352510 w 381000"/>
              <a:gd name="connsiteY20" fmla="*/ 40579 h 415290"/>
              <a:gd name="connsiteX21" fmla="*/ 340920 w 381000"/>
              <a:gd name="connsiteY21" fmla="*/ 28985 h 415290"/>
              <a:gd name="connsiteX22" fmla="*/ 40563 w 381000"/>
              <a:gd name="connsiteY22" fmla="*/ 28985 h 415290"/>
              <a:gd name="connsiteX23" fmla="*/ 28974 w 381000"/>
              <a:gd name="connsiteY23" fmla="*/ 40579 h 415290"/>
              <a:gd name="connsiteX24" fmla="*/ 40563 w 381000"/>
              <a:gd name="connsiteY24" fmla="*/ 52173 h 415290"/>
              <a:gd name="connsiteX25" fmla="*/ 62293 w 381000"/>
              <a:gd name="connsiteY25" fmla="*/ 52173 h 415290"/>
              <a:gd name="connsiteX26" fmla="*/ 76780 w 381000"/>
              <a:gd name="connsiteY26" fmla="*/ 66665 h 415290"/>
              <a:gd name="connsiteX27" fmla="*/ 76780 w 381000"/>
              <a:gd name="connsiteY27" fmla="*/ 130431 h 415290"/>
              <a:gd name="connsiteX28" fmla="*/ 62776 w 381000"/>
              <a:gd name="connsiteY28" fmla="*/ 144924 h 415290"/>
              <a:gd name="connsiteX29" fmla="*/ 31871 w 381000"/>
              <a:gd name="connsiteY29" fmla="*/ 176324 h 415290"/>
              <a:gd name="connsiteX30" fmla="*/ 62776 w 381000"/>
              <a:gd name="connsiteY30" fmla="*/ 207724 h 415290"/>
              <a:gd name="connsiteX31" fmla="*/ 76780 w 381000"/>
              <a:gd name="connsiteY31" fmla="*/ 222216 h 415290"/>
              <a:gd name="connsiteX32" fmla="*/ 76780 w 381000"/>
              <a:gd name="connsiteY32" fmla="*/ 225115 h 415290"/>
              <a:gd name="connsiteX33" fmla="*/ 190742 w 381000"/>
              <a:gd name="connsiteY33" fmla="*/ 330426 h 415290"/>
              <a:gd name="connsiteX34" fmla="*/ 294080 w 381000"/>
              <a:gd name="connsiteY34" fmla="*/ 271490 h 415290"/>
              <a:gd name="connsiteX35" fmla="*/ 313396 w 381000"/>
              <a:gd name="connsiteY35" fmla="*/ 265210 h 415290"/>
              <a:gd name="connsiteX36" fmla="*/ 319673 w 381000"/>
              <a:gd name="connsiteY36" fmla="*/ 284533 h 415290"/>
              <a:gd name="connsiteX37" fmla="*/ 231531 w 381000"/>
              <a:gd name="connsiteY37" fmla="*/ 354164 h 415290"/>
              <a:gd name="connsiteX38" fmla="*/ 204470 w 381000"/>
              <a:gd name="connsiteY38" fmla="*/ 357645 h 415290"/>
              <a:gd name="connsiteX39" fmla="*/ 204470 w 381000"/>
              <a:gd name="connsiteY39" fmla="*/ 386080 h 415290"/>
              <a:gd name="connsiteX40" fmla="*/ 364612 w 381000"/>
              <a:gd name="connsiteY40" fmla="*/ 386080 h 415290"/>
              <a:gd name="connsiteX41" fmla="*/ 379095 w 381000"/>
              <a:gd name="connsiteY41" fmla="*/ 400685 h 415290"/>
              <a:gd name="connsiteX42" fmla="*/ 364612 w 381000"/>
              <a:gd name="connsiteY42" fmla="*/ 415290 h 415290"/>
              <a:gd name="connsiteX43" fmla="*/ 17023 w 381000"/>
              <a:gd name="connsiteY43" fmla="*/ 415290 h 415290"/>
              <a:gd name="connsiteX44" fmla="*/ 2540 w 381000"/>
              <a:gd name="connsiteY44" fmla="*/ 400685 h 415290"/>
              <a:gd name="connsiteX45" fmla="*/ 17023 w 381000"/>
              <a:gd name="connsiteY45" fmla="*/ 386080 h 415290"/>
              <a:gd name="connsiteX46" fmla="*/ 175260 w 381000"/>
              <a:gd name="connsiteY46" fmla="*/ 386080 h 415290"/>
              <a:gd name="connsiteX47" fmla="*/ 175260 w 381000"/>
              <a:gd name="connsiteY47" fmla="*/ 356738 h 415290"/>
              <a:gd name="connsiteX48" fmla="*/ 136160 w 381000"/>
              <a:gd name="connsiteY48" fmla="*/ 349990 h 415290"/>
              <a:gd name="connsiteX49" fmla="*/ 48289 w 381000"/>
              <a:gd name="connsiteY49" fmla="*/ 234776 h 415290"/>
              <a:gd name="connsiteX50" fmla="*/ 2898 w 381000"/>
              <a:gd name="connsiteY50" fmla="*/ 176324 h 415290"/>
              <a:gd name="connsiteX51" fmla="*/ 47806 w 381000"/>
              <a:gd name="connsiteY51" fmla="*/ 117871 h 415290"/>
              <a:gd name="connsiteX52" fmla="*/ 47806 w 381000"/>
              <a:gd name="connsiteY52" fmla="*/ 81157 h 415290"/>
              <a:gd name="connsiteX53" fmla="*/ 40563 w 381000"/>
              <a:gd name="connsiteY53" fmla="*/ 81157 h 415290"/>
              <a:gd name="connsiteX54" fmla="*/ 0 w 381000"/>
              <a:gd name="connsiteY54" fmla="*/ 40579 h 415290"/>
              <a:gd name="connsiteX55" fmla="*/ 40563 w 381000"/>
              <a:gd name="connsiteY55" fmla="*/ 0 h 4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1000" h="415290">
                <a:moveTo>
                  <a:pt x="40563" y="0"/>
                </a:moveTo>
                <a:lnTo>
                  <a:pt x="340437" y="0"/>
                </a:lnTo>
                <a:cubicBezTo>
                  <a:pt x="362650" y="0"/>
                  <a:pt x="381000" y="18357"/>
                  <a:pt x="381000" y="40579"/>
                </a:cubicBezTo>
                <a:cubicBezTo>
                  <a:pt x="381000" y="62800"/>
                  <a:pt x="362650" y="81157"/>
                  <a:pt x="340437" y="81157"/>
                </a:cubicBezTo>
                <a:lnTo>
                  <a:pt x="333194" y="81157"/>
                </a:lnTo>
                <a:lnTo>
                  <a:pt x="333194" y="117388"/>
                </a:lnTo>
                <a:cubicBezTo>
                  <a:pt x="359753" y="123668"/>
                  <a:pt x="379069" y="147822"/>
                  <a:pt x="379069" y="175841"/>
                </a:cubicBezTo>
                <a:cubicBezTo>
                  <a:pt x="379069" y="204342"/>
                  <a:pt x="358787" y="228496"/>
                  <a:pt x="332228" y="234776"/>
                </a:cubicBezTo>
                <a:cubicBezTo>
                  <a:pt x="330297" y="240573"/>
                  <a:pt x="324502" y="244438"/>
                  <a:pt x="318225" y="244438"/>
                </a:cubicBezTo>
                <a:cubicBezTo>
                  <a:pt x="310015" y="243955"/>
                  <a:pt x="304221" y="237192"/>
                  <a:pt x="304221" y="229462"/>
                </a:cubicBezTo>
                <a:lnTo>
                  <a:pt x="304221" y="222216"/>
                </a:lnTo>
                <a:cubicBezTo>
                  <a:pt x="304221" y="218351"/>
                  <a:pt x="305669" y="214487"/>
                  <a:pt x="308567" y="211588"/>
                </a:cubicBezTo>
                <a:cubicBezTo>
                  <a:pt x="311464" y="208690"/>
                  <a:pt x="315327" y="207724"/>
                  <a:pt x="319190" y="207724"/>
                </a:cubicBezTo>
                <a:cubicBezTo>
                  <a:pt x="336574" y="207724"/>
                  <a:pt x="350095" y="193714"/>
                  <a:pt x="350095" y="176324"/>
                </a:cubicBezTo>
                <a:cubicBezTo>
                  <a:pt x="350095" y="158933"/>
                  <a:pt x="336574" y="144924"/>
                  <a:pt x="319673" y="144924"/>
                </a:cubicBezTo>
                <a:cubicBezTo>
                  <a:pt x="315810" y="144924"/>
                  <a:pt x="311947" y="143474"/>
                  <a:pt x="309050" y="141059"/>
                </a:cubicBezTo>
                <a:cubicBezTo>
                  <a:pt x="306152" y="138161"/>
                  <a:pt x="304704" y="134779"/>
                  <a:pt x="304704" y="130431"/>
                </a:cubicBezTo>
                <a:lnTo>
                  <a:pt x="304704" y="66665"/>
                </a:lnTo>
                <a:cubicBezTo>
                  <a:pt x="304704" y="58453"/>
                  <a:pt x="310981" y="52173"/>
                  <a:pt x="319190" y="52173"/>
                </a:cubicBezTo>
                <a:lnTo>
                  <a:pt x="340920" y="52173"/>
                </a:lnTo>
                <a:cubicBezTo>
                  <a:pt x="347198" y="52173"/>
                  <a:pt x="352510" y="46859"/>
                  <a:pt x="352510" y="40579"/>
                </a:cubicBezTo>
                <a:cubicBezTo>
                  <a:pt x="352510" y="34299"/>
                  <a:pt x="347198" y="28985"/>
                  <a:pt x="340920" y="28985"/>
                </a:cubicBezTo>
                <a:lnTo>
                  <a:pt x="40563" y="28985"/>
                </a:lnTo>
                <a:cubicBezTo>
                  <a:pt x="34285" y="28985"/>
                  <a:pt x="28974" y="34299"/>
                  <a:pt x="28974" y="40579"/>
                </a:cubicBezTo>
                <a:cubicBezTo>
                  <a:pt x="28974" y="46859"/>
                  <a:pt x="34285" y="52173"/>
                  <a:pt x="40563" y="52173"/>
                </a:cubicBezTo>
                <a:lnTo>
                  <a:pt x="62293" y="52173"/>
                </a:lnTo>
                <a:cubicBezTo>
                  <a:pt x="70502" y="52173"/>
                  <a:pt x="76780" y="58453"/>
                  <a:pt x="76780" y="66665"/>
                </a:cubicBezTo>
                <a:lnTo>
                  <a:pt x="76780" y="130431"/>
                </a:lnTo>
                <a:cubicBezTo>
                  <a:pt x="76780" y="138161"/>
                  <a:pt x="70502" y="144924"/>
                  <a:pt x="62776" y="144924"/>
                </a:cubicBezTo>
                <a:cubicBezTo>
                  <a:pt x="45875" y="145407"/>
                  <a:pt x="31871" y="159416"/>
                  <a:pt x="31871" y="176324"/>
                </a:cubicBezTo>
                <a:cubicBezTo>
                  <a:pt x="31871" y="193231"/>
                  <a:pt x="45875" y="207241"/>
                  <a:pt x="62776" y="207724"/>
                </a:cubicBezTo>
                <a:cubicBezTo>
                  <a:pt x="70502" y="207724"/>
                  <a:pt x="76780" y="214487"/>
                  <a:pt x="76780" y="222216"/>
                </a:cubicBezTo>
                <a:lnTo>
                  <a:pt x="76780" y="225115"/>
                </a:lnTo>
                <a:cubicBezTo>
                  <a:pt x="76780" y="285016"/>
                  <a:pt x="126034" y="330426"/>
                  <a:pt x="190742" y="330426"/>
                </a:cubicBezTo>
                <a:cubicBezTo>
                  <a:pt x="236133" y="330426"/>
                  <a:pt x="275730" y="307721"/>
                  <a:pt x="294080" y="271490"/>
                </a:cubicBezTo>
                <a:cubicBezTo>
                  <a:pt x="297460" y="264244"/>
                  <a:pt x="306152" y="261345"/>
                  <a:pt x="313396" y="265210"/>
                </a:cubicBezTo>
                <a:cubicBezTo>
                  <a:pt x="320639" y="268592"/>
                  <a:pt x="323536" y="277287"/>
                  <a:pt x="319673" y="284533"/>
                </a:cubicBezTo>
                <a:cubicBezTo>
                  <a:pt x="302651" y="318953"/>
                  <a:pt x="270418" y="343861"/>
                  <a:pt x="231531" y="354164"/>
                </a:cubicBezTo>
                <a:lnTo>
                  <a:pt x="204470" y="357645"/>
                </a:lnTo>
                <a:lnTo>
                  <a:pt x="204470" y="386080"/>
                </a:lnTo>
                <a:lnTo>
                  <a:pt x="364612" y="386080"/>
                </a:lnTo>
                <a:cubicBezTo>
                  <a:pt x="372819" y="386080"/>
                  <a:pt x="379095" y="392409"/>
                  <a:pt x="379095" y="400685"/>
                </a:cubicBezTo>
                <a:cubicBezTo>
                  <a:pt x="379095" y="408961"/>
                  <a:pt x="372819" y="415290"/>
                  <a:pt x="364612" y="415290"/>
                </a:cubicBezTo>
                <a:lnTo>
                  <a:pt x="17023" y="415290"/>
                </a:lnTo>
                <a:cubicBezTo>
                  <a:pt x="8816" y="415290"/>
                  <a:pt x="2540" y="408961"/>
                  <a:pt x="2540" y="400685"/>
                </a:cubicBezTo>
                <a:cubicBezTo>
                  <a:pt x="2540" y="392409"/>
                  <a:pt x="8816" y="386080"/>
                  <a:pt x="17023" y="386080"/>
                </a:cubicBezTo>
                <a:lnTo>
                  <a:pt x="175260" y="386080"/>
                </a:lnTo>
                <a:lnTo>
                  <a:pt x="175260" y="356738"/>
                </a:lnTo>
                <a:lnTo>
                  <a:pt x="136160" y="349990"/>
                </a:lnTo>
                <a:cubicBezTo>
                  <a:pt x="86226" y="331694"/>
                  <a:pt x="51911" y="288398"/>
                  <a:pt x="48289" y="234776"/>
                </a:cubicBezTo>
                <a:cubicBezTo>
                  <a:pt x="22213" y="228013"/>
                  <a:pt x="2898" y="204342"/>
                  <a:pt x="2898" y="176324"/>
                </a:cubicBezTo>
                <a:cubicBezTo>
                  <a:pt x="2898" y="148305"/>
                  <a:pt x="22213" y="124634"/>
                  <a:pt x="47806" y="117871"/>
                </a:cubicBezTo>
                <a:lnTo>
                  <a:pt x="47806" y="81157"/>
                </a:lnTo>
                <a:lnTo>
                  <a:pt x="40563" y="81157"/>
                </a:lnTo>
                <a:cubicBezTo>
                  <a:pt x="18350" y="81157"/>
                  <a:pt x="0" y="62800"/>
                  <a:pt x="0" y="40579"/>
                </a:cubicBezTo>
                <a:cubicBezTo>
                  <a:pt x="0" y="18357"/>
                  <a:pt x="18350" y="0"/>
                  <a:pt x="4056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1F74AD">
                    <a:shade val="50000"/>
                  </a:srgb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noAutofit/>
          </a:bodyPr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86" name="PA_ImportSvg_636766911470554120"/>
          <p:cNvSpPr/>
          <p:nvPr>
            <p:custDataLst>
              <p:tags r:id="rId8"/>
            </p:custDataLst>
          </p:nvPr>
        </p:nvSpPr>
        <p:spPr>
          <a:xfrm>
            <a:off x="4241800" y="4839970"/>
            <a:ext cx="244475" cy="274955"/>
          </a:xfrm>
          <a:custGeom>
            <a:avLst/>
            <a:gdLst/>
            <a:ahLst/>
            <a:cxnLst/>
            <a:rect l="l" t="t" r="r" b="b"/>
            <a:pathLst>
              <a:path w="10566400" h="11785601">
                <a:moveTo>
                  <a:pt x="9753600" y="11785602"/>
                </a:moveTo>
                <a:lnTo>
                  <a:pt x="812800" y="11785602"/>
                </a:lnTo>
                <a:cubicBezTo>
                  <a:pt x="364134" y="11785602"/>
                  <a:pt x="0" y="11421468"/>
                  <a:pt x="0" y="10972802"/>
                </a:cubicBezTo>
                <a:lnTo>
                  <a:pt x="0" y="2032002"/>
                </a:lnTo>
                <a:cubicBezTo>
                  <a:pt x="0" y="1582929"/>
                  <a:pt x="364134" y="1219202"/>
                  <a:pt x="812800" y="1219202"/>
                </a:cubicBezTo>
                <a:lnTo>
                  <a:pt x="1625600" y="1219202"/>
                </a:lnTo>
                <a:lnTo>
                  <a:pt x="1625600" y="1625602"/>
                </a:lnTo>
                <a:cubicBezTo>
                  <a:pt x="1625600" y="2299007"/>
                  <a:pt x="2171396" y="2844802"/>
                  <a:pt x="2844800" y="2844802"/>
                </a:cubicBezTo>
                <a:cubicBezTo>
                  <a:pt x="3517798" y="2844802"/>
                  <a:pt x="4064000" y="2299006"/>
                  <a:pt x="4064000" y="1625602"/>
                </a:cubicBezTo>
                <a:lnTo>
                  <a:pt x="4064000" y="1219202"/>
                </a:lnTo>
                <a:lnTo>
                  <a:pt x="6502400" y="1219202"/>
                </a:lnTo>
                <a:lnTo>
                  <a:pt x="6502400" y="1625602"/>
                </a:lnTo>
                <a:cubicBezTo>
                  <a:pt x="6502400" y="2299007"/>
                  <a:pt x="7048602" y="2844802"/>
                  <a:pt x="7721600" y="2844802"/>
                </a:cubicBezTo>
                <a:cubicBezTo>
                  <a:pt x="8394598" y="2844802"/>
                  <a:pt x="8940800" y="2299006"/>
                  <a:pt x="8940800" y="1625602"/>
                </a:cubicBezTo>
                <a:lnTo>
                  <a:pt x="8940800" y="1219202"/>
                </a:lnTo>
                <a:lnTo>
                  <a:pt x="9753600" y="1219202"/>
                </a:lnTo>
                <a:cubicBezTo>
                  <a:pt x="10202266" y="1219202"/>
                  <a:pt x="10566400" y="1582931"/>
                  <a:pt x="10566400" y="2032002"/>
                </a:cubicBezTo>
                <a:lnTo>
                  <a:pt x="10566400" y="10972802"/>
                </a:lnTo>
                <a:cubicBezTo>
                  <a:pt x="10566400" y="11421468"/>
                  <a:pt x="10202266" y="11785602"/>
                  <a:pt x="9753600" y="11785602"/>
                </a:cubicBezTo>
                <a:close/>
                <a:moveTo>
                  <a:pt x="9753600" y="4064002"/>
                </a:moveTo>
                <a:lnTo>
                  <a:pt x="812800" y="4064002"/>
                </a:lnTo>
                <a:lnTo>
                  <a:pt x="812800" y="10972802"/>
                </a:lnTo>
                <a:lnTo>
                  <a:pt x="9753600" y="10972802"/>
                </a:lnTo>
                <a:close/>
                <a:moveTo>
                  <a:pt x="2844800" y="6096002"/>
                </a:moveTo>
                <a:lnTo>
                  <a:pt x="1625600" y="6096002"/>
                </a:lnTo>
                <a:lnTo>
                  <a:pt x="1625600" y="4876802"/>
                </a:lnTo>
                <a:lnTo>
                  <a:pt x="2844800" y="4876802"/>
                </a:lnTo>
                <a:close/>
                <a:moveTo>
                  <a:pt x="2844800" y="8128002"/>
                </a:moveTo>
                <a:lnTo>
                  <a:pt x="1625600" y="8128002"/>
                </a:lnTo>
                <a:lnTo>
                  <a:pt x="1625600" y="6908802"/>
                </a:lnTo>
                <a:lnTo>
                  <a:pt x="2844800" y="6908802"/>
                </a:lnTo>
                <a:close/>
                <a:moveTo>
                  <a:pt x="2844800" y="10160002"/>
                </a:moveTo>
                <a:lnTo>
                  <a:pt x="1625600" y="10160002"/>
                </a:lnTo>
                <a:lnTo>
                  <a:pt x="1625600" y="8940802"/>
                </a:lnTo>
                <a:lnTo>
                  <a:pt x="2844800" y="8940802"/>
                </a:lnTo>
                <a:close/>
                <a:moveTo>
                  <a:pt x="4876800" y="6096002"/>
                </a:moveTo>
                <a:lnTo>
                  <a:pt x="3657600" y="6096002"/>
                </a:lnTo>
                <a:lnTo>
                  <a:pt x="3657600" y="4876802"/>
                </a:lnTo>
                <a:lnTo>
                  <a:pt x="4876800" y="4876802"/>
                </a:lnTo>
                <a:close/>
                <a:moveTo>
                  <a:pt x="4876800" y="8128002"/>
                </a:moveTo>
                <a:lnTo>
                  <a:pt x="3657600" y="8128002"/>
                </a:lnTo>
                <a:lnTo>
                  <a:pt x="3657600" y="6908802"/>
                </a:lnTo>
                <a:lnTo>
                  <a:pt x="4876800" y="6908802"/>
                </a:lnTo>
                <a:close/>
                <a:moveTo>
                  <a:pt x="4876800" y="10160002"/>
                </a:moveTo>
                <a:lnTo>
                  <a:pt x="3657600" y="10160002"/>
                </a:lnTo>
                <a:lnTo>
                  <a:pt x="3657600" y="8940802"/>
                </a:lnTo>
                <a:lnTo>
                  <a:pt x="4876800" y="8940802"/>
                </a:lnTo>
                <a:close/>
                <a:moveTo>
                  <a:pt x="6908800" y="6096002"/>
                </a:moveTo>
                <a:lnTo>
                  <a:pt x="5689600" y="6096002"/>
                </a:lnTo>
                <a:lnTo>
                  <a:pt x="5689600" y="4876802"/>
                </a:lnTo>
                <a:lnTo>
                  <a:pt x="6908800" y="4876802"/>
                </a:lnTo>
                <a:close/>
                <a:moveTo>
                  <a:pt x="6908800" y="8128002"/>
                </a:moveTo>
                <a:lnTo>
                  <a:pt x="5689600" y="8128002"/>
                </a:lnTo>
                <a:lnTo>
                  <a:pt x="5689600" y="6908802"/>
                </a:lnTo>
                <a:lnTo>
                  <a:pt x="6908800" y="6908802"/>
                </a:lnTo>
                <a:close/>
                <a:moveTo>
                  <a:pt x="6908800" y="10160002"/>
                </a:moveTo>
                <a:lnTo>
                  <a:pt x="5689600" y="10160002"/>
                </a:lnTo>
                <a:lnTo>
                  <a:pt x="5689600" y="8940802"/>
                </a:lnTo>
                <a:lnTo>
                  <a:pt x="6908800" y="8940802"/>
                </a:lnTo>
                <a:close/>
                <a:moveTo>
                  <a:pt x="8940800" y="6096002"/>
                </a:moveTo>
                <a:lnTo>
                  <a:pt x="7721600" y="6096002"/>
                </a:lnTo>
                <a:lnTo>
                  <a:pt x="7721600" y="4876802"/>
                </a:lnTo>
                <a:lnTo>
                  <a:pt x="8940800" y="4876802"/>
                </a:lnTo>
                <a:close/>
                <a:moveTo>
                  <a:pt x="8940800" y="8128002"/>
                </a:moveTo>
                <a:lnTo>
                  <a:pt x="7721600" y="8128002"/>
                </a:lnTo>
                <a:lnTo>
                  <a:pt x="7721600" y="6908802"/>
                </a:lnTo>
                <a:lnTo>
                  <a:pt x="8940800" y="6908802"/>
                </a:lnTo>
                <a:close/>
                <a:moveTo>
                  <a:pt x="8940800" y="10160002"/>
                </a:moveTo>
                <a:lnTo>
                  <a:pt x="7721600" y="10160002"/>
                </a:lnTo>
                <a:lnTo>
                  <a:pt x="7721600" y="8940802"/>
                </a:lnTo>
                <a:lnTo>
                  <a:pt x="8940800" y="8940802"/>
                </a:lnTo>
                <a:close/>
                <a:moveTo>
                  <a:pt x="7709002" y="2438402"/>
                </a:moveTo>
                <a:cubicBezTo>
                  <a:pt x="7266839" y="2438402"/>
                  <a:pt x="6908800" y="2079957"/>
                  <a:pt x="6908800" y="1638200"/>
                </a:cubicBezTo>
                <a:lnTo>
                  <a:pt x="6908800" y="800203"/>
                </a:lnTo>
                <a:cubicBezTo>
                  <a:pt x="6908800" y="358040"/>
                  <a:pt x="7266839" y="1"/>
                  <a:pt x="7709002" y="1"/>
                </a:cubicBezTo>
                <a:cubicBezTo>
                  <a:pt x="8151165" y="1"/>
                  <a:pt x="8509205" y="358040"/>
                  <a:pt x="8509205" y="800203"/>
                </a:cubicBezTo>
                <a:lnTo>
                  <a:pt x="8509205" y="1638200"/>
                </a:lnTo>
                <a:cubicBezTo>
                  <a:pt x="8509205" y="2079957"/>
                  <a:pt x="8151165" y="2438402"/>
                  <a:pt x="7709002" y="2438402"/>
                </a:cubicBezTo>
                <a:close/>
                <a:moveTo>
                  <a:pt x="2832202" y="2438402"/>
                </a:moveTo>
                <a:cubicBezTo>
                  <a:pt x="2390039" y="2438402"/>
                  <a:pt x="2032000" y="2079957"/>
                  <a:pt x="2032000" y="1638200"/>
                </a:cubicBezTo>
                <a:lnTo>
                  <a:pt x="2032000" y="800203"/>
                </a:lnTo>
                <a:cubicBezTo>
                  <a:pt x="2032000" y="358040"/>
                  <a:pt x="2390039" y="1"/>
                  <a:pt x="2832202" y="1"/>
                </a:cubicBezTo>
                <a:cubicBezTo>
                  <a:pt x="3274366" y="1"/>
                  <a:pt x="3632405" y="358040"/>
                  <a:pt x="3632405" y="800203"/>
                </a:cubicBezTo>
                <a:lnTo>
                  <a:pt x="3632405" y="1638200"/>
                </a:lnTo>
                <a:cubicBezTo>
                  <a:pt x="3632405" y="2079957"/>
                  <a:pt x="3273960" y="2438402"/>
                  <a:pt x="2832202" y="243840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fontAlgn="base"/>
            <a:endParaRPr lang="zh-CN" altLang="en-US" sz="1350" strike="noStrike" noProof="1"/>
          </a:p>
        </p:txBody>
      </p:sp>
      <p:sp>
        <p:nvSpPr>
          <p:cNvPr id="87" name="任意多边形 11"/>
          <p:cNvSpPr/>
          <p:nvPr>
            <p:custDataLst>
              <p:tags r:id="rId9"/>
            </p:custDataLst>
          </p:nvPr>
        </p:nvSpPr>
        <p:spPr bwMode="auto">
          <a:xfrm>
            <a:off x="5426075" y="3650615"/>
            <a:ext cx="244475" cy="26543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任意多边形 37"/>
          <p:cNvSpPr/>
          <p:nvPr>
            <p:custDataLst>
              <p:tags r:id="rId10"/>
            </p:custDataLst>
          </p:nvPr>
        </p:nvSpPr>
        <p:spPr bwMode="auto">
          <a:xfrm>
            <a:off x="3909695" y="2123440"/>
            <a:ext cx="910590" cy="918210"/>
          </a:xfrm>
          <a:custGeom>
            <a:avLst/>
            <a:gdLst/>
            <a:ahLst/>
            <a:cxnLst>
              <a:cxn ang="0">
                <a:pos x="432" y="906"/>
              </a:cxn>
              <a:cxn ang="0">
                <a:pos x="490" y="906"/>
              </a:cxn>
              <a:cxn ang="0">
                <a:pos x="906" y="490"/>
              </a:cxn>
              <a:cxn ang="0">
                <a:pos x="906" y="432"/>
              </a:cxn>
              <a:cxn ang="0">
                <a:pos x="490" y="16"/>
              </a:cxn>
              <a:cxn ang="0">
                <a:pos x="432" y="16"/>
              </a:cxn>
              <a:cxn ang="0">
                <a:pos x="16" y="432"/>
              </a:cxn>
              <a:cxn ang="0">
                <a:pos x="16" y="490"/>
              </a:cxn>
              <a:cxn ang="0">
                <a:pos x="432" y="906"/>
              </a:cxn>
            </a:cxnLst>
            <a:rect l="0" t="0" r="r" b="b"/>
            <a:pathLst>
              <a:path w="922" h="922">
                <a:moveTo>
                  <a:pt x="432" y="906"/>
                </a:moveTo>
                <a:cubicBezTo>
                  <a:pt x="448" y="922"/>
                  <a:pt x="474" y="922"/>
                  <a:pt x="490" y="906"/>
                </a:cubicBezTo>
                <a:cubicBezTo>
                  <a:pt x="906" y="490"/>
                  <a:pt x="906" y="490"/>
                  <a:pt x="906" y="490"/>
                </a:cubicBezTo>
                <a:cubicBezTo>
                  <a:pt x="922" y="474"/>
                  <a:pt x="922" y="448"/>
                  <a:pt x="906" y="432"/>
                </a:cubicBezTo>
                <a:cubicBezTo>
                  <a:pt x="490" y="16"/>
                  <a:pt x="490" y="16"/>
                  <a:pt x="490" y="16"/>
                </a:cubicBezTo>
                <a:cubicBezTo>
                  <a:pt x="474" y="0"/>
                  <a:pt x="448" y="0"/>
                  <a:pt x="432" y="16"/>
                </a:cubicBezTo>
                <a:cubicBezTo>
                  <a:pt x="16" y="432"/>
                  <a:pt x="16" y="432"/>
                  <a:pt x="16" y="432"/>
                </a:cubicBezTo>
                <a:cubicBezTo>
                  <a:pt x="0" y="448"/>
                  <a:pt x="0" y="474"/>
                  <a:pt x="16" y="490"/>
                </a:cubicBezTo>
                <a:lnTo>
                  <a:pt x="432" y="906"/>
                </a:lnTo>
                <a:close/>
              </a:path>
            </a:pathLst>
          </a:custGeom>
          <a:solidFill>
            <a:srgbClr val="1F74AD"/>
          </a:solidFill>
          <a:ln w="9525">
            <a:noFill/>
            <a:round/>
          </a:ln>
        </p:spPr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任意多边形 10"/>
          <p:cNvSpPr/>
          <p:nvPr>
            <p:custDataLst>
              <p:tags r:id="rId11"/>
            </p:custDataLst>
          </p:nvPr>
        </p:nvSpPr>
        <p:spPr bwMode="auto">
          <a:xfrm>
            <a:off x="4265930" y="2435225"/>
            <a:ext cx="198120" cy="29464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任意多边形: 形状 82"/>
          <p:cNvSpPr/>
          <p:nvPr>
            <p:custDataLst>
              <p:tags r:id="rId12"/>
            </p:custDataLst>
          </p:nvPr>
        </p:nvSpPr>
        <p:spPr>
          <a:xfrm rot="18199746">
            <a:off x="3574891" y="4134009"/>
            <a:ext cx="128588" cy="638175"/>
          </a:xfrm>
          <a:custGeom>
            <a:avLst/>
            <a:gdLst>
              <a:gd name="connsiteX0" fmla="*/ 192643 w 192643"/>
              <a:gd name="connsiteY0" fmla="*/ 0 h 1056904"/>
              <a:gd name="connsiteX1" fmla="*/ 26389 w 192643"/>
              <a:gd name="connsiteY1" fmla="*/ 546265 h 1056904"/>
              <a:gd name="connsiteX2" fmla="*/ 2638 w 192643"/>
              <a:gd name="connsiteY2" fmla="*/ 1056904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43" h="1056904">
                <a:moveTo>
                  <a:pt x="192643" y="0"/>
                </a:moveTo>
                <a:cubicBezTo>
                  <a:pt x="125349" y="185057"/>
                  <a:pt x="58056" y="370114"/>
                  <a:pt x="26389" y="546265"/>
                </a:cubicBezTo>
                <a:cubicBezTo>
                  <a:pt x="-5278" y="722416"/>
                  <a:pt x="-1320" y="889660"/>
                  <a:pt x="2638" y="1056904"/>
                </a:cubicBezTo>
              </a:path>
            </a:pathLst>
          </a:custGeom>
          <a:noFill/>
          <a:ln w="381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260" y="1556385"/>
            <a:ext cx="34715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0"/>
              </a:spcAft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气体交换受损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与气道阻塞、通气不足、分泌物过多等有关。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3845" y="2204720"/>
            <a:ext cx="35363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0"/>
              </a:spcAft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清理呼吸道无效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与呼吸道分泌物增多而粘稠和无效咳嗽有关。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4085" y="4845050"/>
            <a:ext cx="35280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活动无耐力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与呼吸困难、缺氧有关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3860800"/>
            <a:ext cx="29895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4.焦虑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与病情危重、经济状况有关。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3405" y="404495"/>
            <a:ext cx="33477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>
              <a:spcAft>
                <a:spcPts val="0"/>
              </a:spcAft>
              <a:buClrTx/>
              <a:buSz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六、护理诊断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3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2" grpId="0"/>
      <p:bldP spid="84" grpId="0" animBg="1"/>
      <p:bldP spid="3" grpId="0"/>
      <p:bldP spid="70" grpId="0" animBg="1"/>
      <p:bldP spid="67" grpId="0" animBg="1"/>
      <p:bldP spid="5" grpId="0"/>
      <p:bldP spid="83" grpId="0" animBg="1"/>
      <p:bldP spid="47" grpId="0" animBg="1"/>
      <p:bldP spid="6" grpId="0"/>
      <p:bldP spid="69" grpId="0" animBg="1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06375" y="956628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539750" y="260033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六、护理措施 </a:t>
            </a:r>
            <a:endParaRPr lang="zh-CN" altLang="en-US" sz="40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550" y="1052830"/>
            <a:ext cx="8934450" cy="3982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（一）一般护理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休息与活动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稳定期：以不感到疲劳为宜，注意保暖；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急性加重期：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端坐位、身前倾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饮食护理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三高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”饮食，少食多餐。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5682615" y="3196590"/>
            <a:ext cx="3207385" cy="335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60350" y="1179513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6129" name="文本占位符 843777"/>
          <p:cNvSpPr>
            <a:spLocks noGrp="1"/>
          </p:cNvSpPr>
          <p:nvPr/>
        </p:nvSpPr>
        <p:spPr>
          <a:xfrm>
            <a:off x="611505" y="468313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六、护理措施</a:t>
            </a:r>
            <a:endParaRPr lang="zh-CN" altLang="en-US" sz="40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4562" name="矩形 68610"/>
          <p:cNvSpPr/>
          <p:nvPr/>
        </p:nvSpPr>
        <p:spPr>
          <a:xfrm>
            <a:off x="467360" y="1484630"/>
            <a:ext cx="7354570" cy="26816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氧疗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鼻导管持续低流量、低浓度，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1⁓2ml/min;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氧疗有效指标：呼吸困难、发绀等症状缓解。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1"/>
          <a:srcRect r="6861"/>
          <a:stretch>
            <a:fillRect/>
          </a:stretch>
        </p:blipFill>
        <p:spPr>
          <a:xfrm>
            <a:off x="2035175" y="3573145"/>
            <a:ext cx="5414010" cy="2418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6497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7633" y="884873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7950" y="899160"/>
            <a:ext cx="8335645" cy="3411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（三）呼吸功能锻炼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：缓解呼吸肌疲劳，改善呼吸功能，3-4次/日，每次8-10次。</a:t>
            </a:r>
            <a:endParaRPr lang="zh-CN" altLang="en-US" sz="2800" noProof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1.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缩唇呼吸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：延长呼气时间，延缓气道塌陷；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鼻吸气、缩唇呼气+收腹。</a:t>
            </a:r>
            <a:endParaRPr lang="zh-CN" altLang="en-US" sz="2800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atinLnBrk="1">
              <a:lnSpc>
                <a:spcPct val="150000"/>
              </a:lnSpc>
              <a:buNone/>
            </a:pPr>
            <a:endParaRPr lang="zh-CN" altLang="en-US" sz="2800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16129" name="文本占位符 843777"/>
          <p:cNvSpPr>
            <a:spLocks noGrp="1"/>
          </p:cNvSpPr>
          <p:nvPr/>
        </p:nvSpPr>
        <p:spPr>
          <a:xfrm>
            <a:off x="395605" y="260033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六、护理措施 </a:t>
            </a:r>
            <a:endParaRPr lang="zh-CN" altLang="en-US" sz="40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1"/>
          <a:srcRect b="9164"/>
          <a:stretch>
            <a:fillRect/>
          </a:stretch>
        </p:blipFill>
        <p:spPr>
          <a:xfrm>
            <a:off x="2195830" y="3860800"/>
            <a:ext cx="5652135" cy="2000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79070" y="1101090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67360" y="1340485"/>
            <a:ext cx="7321550" cy="2118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七. 腹式呼吸（恢复期或出院前进行训练 ）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立位、平卧位或半坐卧位；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6129" name="文本占位符 843777"/>
          <p:cNvSpPr>
            <a:spLocks noGrp="1"/>
          </p:cNvSpPr>
          <p:nvPr/>
        </p:nvSpPr>
        <p:spPr>
          <a:xfrm>
            <a:off x="395605" y="404178"/>
            <a:ext cx="7513638" cy="7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  <a:buClrTx/>
              <a:buSzTx/>
            </a:pPr>
            <a:r>
              <a:rPr lang="zh-CN" altLang="en-US" sz="40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六、护理措施 </a:t>
            </a:r>
            <a:endParaRPr lang="zh-CN" altLang="en-US" sz="4000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1534795" y="3107055"/>
            <a:ext cx="5626100" cy="3120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06375" y="1124585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23215" y="1224280"/>
            <a:ext cx="8721725" cy="4964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（四）健康教育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自由呼吸、健康生活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去除诱因（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戒烟、保暖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）；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教会家属和病人病情的自我检测 ；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332740"/>
            <a:ext cx="3246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Aft>
                <a:spcPts val="0"/>
              </a:spcAft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六、护理措施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1"/>
          <a:stretch>
            <a:fillRect/>
          </a:stretch>
        </p:blipFill>
        <p:spPr>
          <a:xfrm>
            <a:off x="1708785" y="2132965"/>
            <a:ext cx="5816600" cy="2329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>
            <a:normAutofit fontScale="90000"/>
          </a:bodyPr>
          <a:p>
            <a:pPr marL="0" marR="0" indent="0" algn="ctr" defTabSz="8597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br>
              <a:rPr lang="en-US" altLang="zh-CN" sz="4800" b="1">
                <a:solidFill>
                  <a:srgbClr val="B7210D"/>
                </a:solidFill>
                <a:latin typeface="Times New Roman" panose="02020603050405020304" pitchFamily="18" charset="0"/>
                <a:cs typeface="+mn-cs"/>
              </a:rPr>
            </a:br>
            <a:r>
              <a:rPr kumimoji="0" lang="en-US" altLang="zh-CN" sz="4800" b="1" i="0" u="none" strike="noStrike" kern="1200" cap="none" spc="0" normalizeH="0" baseline="0" noProof="1">
                <a:solidFill>
                  <a:srgbClr val="B7210D"/>
                </a:solidFill>
                <a:latin typeface="Times New Roman" panose="02020603050405020304" pitchFamily="18" charset="0"/>
                <a:cs typeface="+mn-cs"/>
              </a:rPr>
              <a:t>教  学  目  标 </a:t>
            </a:r>
            <a:br>
              <a:rPr lang="zh-CN" altLang="en-US" sz="4000" b="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kumimoji="0" lang="zh-CN" altLang="en-US" sz="4140" b="0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4578" name="Rectangle 3"/>
          <p:cNvSpPr/>
          <p:nvPr/>
        </p:nvSpPr>
        <p:spPr>
          <a:xfrm>
            <a:off x="709613" y="1173322"/>
            <a:ext cx="755332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【</a:t>
            </a:r>
            <a:r>
              <a:rPr lang="zh-CN" altLang="en-US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识记</a:t>
            </a: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】</a:t>
            </a:r>
            <a:endParaRPr lang="en-US" altLang="zh-CN" sz="2800" strike="noStrike" noProof="1">
              <a:solidFill>
                <a:srgbClr val="B721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charset="0"/>
              <a:buNone/>
            </a:pPr>
            <a:r>
              <a:rPr lang="zh-CN" altLang="en-US" sz="2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</a:t>
            </a:r>
            <a:r>
              <a:rPr lang="zh-CN" altLang="en-US" sz="28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慢阻肺的临床表现及护理要点</a:t>
            </a:r>
            <a:endParaRPr lang="zh-CN" altLang="en-US" sz="240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【</a:t>
            </a:r>
            <a:r>
              <a:rPr lang="zh-CN" altLang="en-US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理解</a:t>
            </a: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】</a:t>
            </a:r>
            <a:endParaRPr lang="en-US" altLang="zh-CN" sz="2800" strike="noStrike" noProof="1">
              <a:solidFill>
                <a:srgbClr val="B721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charset="0"/>
              <a:buNone/>
            </a:pPr>
            <a:r>
              <a:rPr lang="zh-CN" altLang="en-US" sz="2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</a:t>
            </a:r>
            <a:r>
              <a:rPr lang="zh-CN" altLang="en-US" sz="28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慢阻肺的病因及发病机制</a:t>
            </a:r>
            <a:endParaRPr lang="zh-CN" altLang="en-US" sz="280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【</a:t>
            </a:r>
            <a:r>
              <a:rPr lang="zh-CN" altLang="en-US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运用</a:t>
            </a: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】</a:t>
            </a:r>
            <a:endParaRPr lang="en-US" altLang="zh-CN" sz="2800" strike="noStrike" noProof="1">
              <a:solidFill>
                <a:srgbClr val="B721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charset="0"/>
              <a:buNone/>
            </a:pPr>
            <a:r>
              <a:rPr lang="zh-CN" altLang="en-US" sz="2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</a:t>
            </a:r>
            <a:r>
              <a:rPr lang="zh-CN" altLang="en-US" sz="28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1.运用护理程序对病人实施整体护理 </a:t>
            </a:r>
            <a:endParaRPr lang="zh-CN" altLang="en-US" sz="280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charset="0"/>
              <a:buNone/>
            </a:pPr>
            <a:r>
              <a:rPr lang="zh-CN" altLang="en-US" sz="28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</a:t>
            </a:r>
            <a:r>
              <a:rPr lang="en-US" altLang="zh-CN" sz="28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2.</a:t>
            </a:r>
            <a:r>
              <a:rPr lang="zh-CN" altLang="en-US" sz="28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厚植仁爱、严谨、慎独、敬业奉献的职业精神。</a:t>
            </a:r>
            <a:endParaRPr lang="zh-CN" altLang="en-US" sz="2800" strike="noStrike" noProof="1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84150" y="1254125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06375" y="1124585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2275" y="1340485"/>
            <a:ext cx="8721725" cy="138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制定个体化呼吸功能锻炼及运动锻炼计划；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 学会自我监测氧疗效果及安全用氧。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332740"/>
            <a:ext cx="3246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Aft>
                <a:spcPts val="0"/>
              </a:spcAft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六、护理措施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12" name="图片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4831715" y="3215005"/>
            <a:ext cx="3832860" cy="2817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895" y="3214370"/>
            <a:ext cx="3995420" cy="2801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91160" y="263274"/>
            <a:ext cx="8119745" cy="5944486"/>
            <a:chOff x="939" y="1289"/>
            <a:chExt cx="12167" cy="8347"/>
          </a:xfrm>
        </p:grpSpPr>
        <p:sp>
          <p:nvSpPr>
            <p:cNvPr id="9" name="圆角矩形 8"/>
            <p:cNvSpPr/>
            <p:nvPr/>
          </p:nvSpPr>
          <p:spPr>
            <a:xfrm>
              <a:off x="939" y="2115"/>
              <a:ext cx="12167" cy="7521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 rot="0">
              <a:off x="1722" y="1441"/>
              <a:ext cx="4016" cy="1244"/>
              <a:chOff x="947324" y="607654"/>
              <a:chExt cx="2400540" cy="55719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947324" y="607654"/>
                <a:ext cx="2400540" cy="557194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03661" y="679297"/>
                <a:ext cx="2088232" cy="366223"/>
              </a:xfrm>
              <a:prstGeom prst="rect">
                <a:avLst/>
              </a:prstGeom>
              <a:noFill/>
            </p:spPr>
            <p:txBody>
              <a:bodyPr wrap="square" lIns="91361" tIns="45679" rIns="91361" bIns="45679">
                <a:spAutoFit/>
              </a:bodyPr>
              <a:p>
                <a:pPr algn="ctr">
                  <a:buNone/>
                  <a:defRPr/>
                </a:pPr>
                <a:r>
                  <a:rPr lang="zh-CN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案例分析</a:t>
                </a:r>
                <a:endParaRPr lang="zh-CN" alt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5" y="1348"/>
              <a:ext cx="1980" cy="13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6350" h="19050"/>
              <a:contourClr>
                <a:srgbClr val="969696"/>
              </a:contourClr>
            </a:sp3d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854817">
              <a:off x="10895" y="1289"/>
              <a:ext cx="1791" cy="12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00" name="文本框 99"/>
          <p:cNvSpPr txBox="1"/>
          <p:nvPr/>
        </p:nvSpPr>
        <p:spPr>
          <a:xfrm>
            <a:off x="391160" y="1340485"/>
            <a:ext cx="8181975" cy="3569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68岁，男，吸烟史30余年，慢性咳嗽、咳痰20余年，近5年来明显加剧，伴有喘息和呼吸困难，3天前因受凉感冒，出现剧咳、咳痰、气促、发绀来院就诊。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查体：体温39.2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，脉搏122次/分，呼吸30次/分，血压140/90mmHg，唇颊发绀，杵状指，桶状胸；血气分析：Pa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52mmHg; PaC</a:t>
            </a: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20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60mmHg。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　　                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3.如何指导患者进行家庭氧疗？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2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7950" y="836295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475740" y="1340485"/>
            <a:ext cx="6480175" cy="2684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防治慢阻肺，戒烟是关键，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粉尘得防护，口罩更放心，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防寒保暖勤锻炼，咳嗽气喘别大意，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50000"/>
              </a:lnSpc>
              <a:spcBef>
                <a:spcPts val="20"/>
              </a:spcBef>
              <a:buNone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早查早治，配合医生，积极治疗。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23745" y="4220845"/>
            <a:ext cx="5684520" cy="1689735"/>
            <a:chOff x="4478" y="1288"/>
            <a:chExt cx="8862" cy="4003"/>
          </a:xfrm>
        </p:grpSpPr>
        <p:pic>
          <p:nvPicPr>
            <p:cNvPr id="105" name="图片 104"/>
            <p:cNvPicPr/>
            <p:nvPr/>
          </p:nvPicPr>
          <p:blipFill>
            <a:blip r:embed="rId1"/>
            <a:srcRect r="48735"/>
            <a:stretch>
              <a:fillRect/>
            </a:stretch>
          </p:blipFill>
          <p:spPr>
            <a:xfrm>
              <a:off x="4478" y="1288"/>
              <a:ext cx="3000" cy="40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6" name="图片 10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26" y="1288"/>
              <a:ext cx="5914" cy="40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372745" y="85090"/>
            <a:ext cx="3246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Aft>
                <a:spcPts val="0"/>
              </a:spcAft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六、护理措施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850" y="980440"/>
            <a:ext cx="2126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>
                <a:srgbClr val="EA3410"/>
              </a:buClr>
              <a:buFont typeface="Wingdings" panose="05000000000000000000" charset="0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健康指导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79705" y="764540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851910" y="4445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Aft>
                <a:spcPts val="0"/>
              </a:spcAft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小结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C9F754DE-2CAD-44b6-B708-469DEB6407EB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938530"/>
            <a:ext cx="7848600" cy="5480685"/>
          </a:xfrm>
          <a:prstGeom prst="rect">
            <a:avLst/>
          </a:prstGeom>
        </p:spPr>
      </p:pic>
    </p:spTree>
  </p:cSld>
  <p:clrMapOvr>
    <a:masterClrMapping/>
  </p:clrMapOvr>
  <p:transition spd="slow" advTm="2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椭圆 47"/>
          <p:cNvSpPr/>
          <p:nvPr/>
        </p:nvSpPr>
        <p:spPr>
          <a:xfrm flipH="1">
            <a:off x="3683947" y="2173168"/>
            <a:ext cx="313383" cy="313383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1" name="椭圆 50"/>
          <p:cNvSpPr/>
          <p:nvPr/>
        </p:nvSpPr>
        <p:spPr>
          <a:xfrm flipH="1">
            <a:off x="3300455" y="3788837"/>
            <a:ext cx="258176" cy="258174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2" name="椭圆 51"/>
          <p:cNvSpPr/>
          <p:nvPr/>
        </p:nvSpPr>
        <p:spPr>
          <a:xfrm flipH="1">
            <a:off x="6641346" y="3308749"/>
            <a:ext cx="332713" cy="332715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椭圆 52"/>
          <p:cNvSpPr/>
          <p:nvPr/>
        </p:nvSpPr>
        <p:spPr>
          <a:xfrm flipH="1">
            <a:off x="1915583" y="2763166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7527489" y="3186534"/>
            <a:ext cx="206670" cy="20667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1278491" y="3004001"/>
            <a:ext cx="206670" cy="20667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6" name="椭圆 55"/>
          <p:cNvSpPr/>
          <p:nvPr/>
        </p:nvSpPr>
        <p:spPr>
          <a:xfrm flipH="1">
            <a:off x="2632307" y="2607950"/>
            <a:ext cx="206670" cy="20667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椭圆 48"/>
          <p:cNvSpPr/>
          <p:nvPr/>
        </p:nvSpPr>
        <p:spPr>
          <a:xfrm flipH="1">
            <a:off x="4401840" y="3717139"/>
            <a:ext cx="393764" cy="393763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9" name="椭圆 88"/>
          <p:cNvSpPr/>
          <p:nvPr/>
        </p:nvSpPr>
        <p:spPr>
          <a:xfrm flipH="1">
            <a:off x="5887243" y="2132699"/>
            <a:ext cx="349358" cy="3493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0" name="椭圆 89"/>
          <p:cNvSpPr/>
          <p:nvPr/>
        </p:nvSpPr>
        <p:spPr>
          <a:xfrm flipH="1">
            <a:off x="5828856" y="4061084"/>
            <a:ext cx="393764" cy="393763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1" name="椭圆 90"/>
          <p:cNvSpPr/>
          <p:nvPr/>
        </p:nvSpPr>
        <p:spPr>
          <a:xfrm flipH="1">
            <a:off x="6511918" y="2564912"/>
            <a:ext cx="393764" cy="393763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2" name="椭圆 91"/>
          <p:cNvSpPr/>
          <p:nvPr/>
        </p:nvSpPr>
        <p:spPr>
          <a:xfrm flipH="1">
            <a:off x="4852376" y="2478813"/>
            <a:ext cx="206670" cy="20667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3" name="椭圆 92"/>
          <p:cNvSpPr/>
          <p:nvPr/>
        </p:nvSpPr>
        <p:spPr>
          <a:xfrm flipH="1">
            <a:off x="2124204" y="3634016"/>
            <a:ext cx="286293" cy="28629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4" name="椭圆 93"/>
          <p:cNvSpPr/>
          <p:nvPr/>
        </p:nvSpPr>
        <p:spPr>
          <a:xfrm flipH="1">
            <a:off x="7296811" y="2773980"/>
            <a:ext cx="230561" cy="23056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5" name="椭圆 94"/>
          <p:cNvSpPr/>
          <p:nvPr/>
        </p:nvSpPr>
        <p:spPr>
          <a:xfrm flipH="1">
            <a:off x="6188048" y="2486597"/>
            <a:ext cx="206670" cy="20667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67585" y="2204720"/>
            <a:ext cx="4320540" cy="1241425"/>
            <a:chOff x="3887" y="4385"/>
            <a:chExt cx="6804" cy="1955"/>
          </a:xfrm>
        </p:grpSpPr>
        <p:grpSp>
          <p:nvGrpSpPr>
            <p:cNvPr id="3" name="组合 2"/>
            <p:cNvGrpSpPr/>
            <p:nvPr/>
          </p:nvGrpSpPr>
          <p:grpSpPr>
            <a:xfrm>
              <a:off x="3887" y="4385"/>
              <a:ext cx="1932" cy="1932"/>
              <a:chOff x="3272300" y="1707146"/>
              <a:chExt cx="1636365" cy="1636365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1845623" y="2713112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44" name="TextBox 51"/>
              <p:cNvSpPr txBox="1"/>
              <p:nvPr/>
            </p:nvSpPr>
            <p:spPr>
              <a:xfrm>
                <a:off x="3495416" y="1990506"/>
                <a:ext cx="1174892" cy="113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zh-CN" altLang="en-US" sz="495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谢</a:t>
                </a:r>
                <a:endParaRPr lang="zh-CN" altLang="en-US" sz="495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5400" y="4408"/>
              <a:ext cx="1932" cy="1932"/>
              <a:chOff x="3272300" y="1707146"/>
              <a:chExt cx="1636365" cy="1636365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5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1845623" y="2713112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5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7" name="TextBox 51"/>
              <p:cNvSpPr txBox="1"/>
              <p:nvPr/>
            </p:nvSpPr>
            <p:spPr>
              <a:xfrm>
                <a:off x="3495416" y="1990506"/>
                <a:ext cx="1174892" cy="113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495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谢</a:t>
                </a:r>
                <a:endParaRPr lang="zh-CN" altLang="en-US" sz="495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051" y="4385"/>
              <a:ext cx="1932" cy="1932"/>
              <a:chOff x="3272300" y="1707146"/>
              <a:chExt cx="1636365" cy="1636365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5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845623" y="2713112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5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12" name="TextBox 51"/>
              <p:cNvSpPr txBox="1"/>
              <p:nvPr/>
            </p:nvSpPr>
            <p:spPr>
              <a:xfrm>
                <a:off x="3495416" y="1990506"/>
                <a:ext cx="1174892" cy="113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495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聆</a:t>
                </a:r>
                <a:endParaRPr lang="zh-CN" altLang="en-US" sz="495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759" y="4397"/>
              <a:ext cx="1932" cy="1932"/>
              <a:chOff x="3272300" y="1707146"/>
              <a:chExt cx="1636365" cy="1636365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5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845623" y="2713112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5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17" name="TextBox 51"/>
              <p:cNvSpPr txBox="1"/>
              <p:nvPr/>
            </p:nvSpPr>
            <p:spPr>
              <a:xfrm>
                <a:off x="3495416" y="1990506"/>
                <a:ext cx="1174892" cy="113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None/>
                </a:pPr>
                <a:r>
                  <a:rPr lang="zh-CN" altLang="en-US" sz="495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charset="-122"/>
                  </a:rPr>
                  <a:t>听</a:t>
                </a:r>
                <a:endParaRPr lang="zh-CN" altLang="en-US" sz="495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sp>
        <p:nvSpPr>
          <p:cNvPr id="104" name="TextBox 22"/>
          <p:cNvSpPr txBox="1"/>
          <p:nvPr/>
        </p:nvSpPr>
        <p:spPr>
          <a:xfrm>
            <a:off x="1835785" y="3634105"/>
            <a:ext cx="531812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charset="-122"/>
              </a:rPr>
              <a:t>护理学院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charset="-122"/>
              </a:rPr>
              <a:t>/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charset="-122"/>
              </a:rPr>
              <a:t>临床护理教研室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适用对象：护理学专业本科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楷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075" y="1158875"/>
            <a:ext cx="7785100" cy="438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>
            <a:normAutofit fontScale="90000"/>
          </a:bodyPr>
          <a:p>
            <a:pPr marL="0" marR="0" indent="0" algn="ctr" defTabSz="8597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br>
              <a:rPr lang="en-US" altLang="zh-CN" sz="4800" b="1">
                <a:solidFill>
                  <a:srgbClr val="B7210D"/>
                </a:solidFill>
                <a:latin typeface="Times New Roman" panose="02020603050405020304" pitchFamily="18" charset="0"/>
                <a:cs typeface="+mn-cs"/>
              </a:rPr>
            </a:br>
            <a:r>
              <a:rPr kumimoji="0" lang="zh-CN" altLang="en-US" sz="4800" b="1" i="0" u="none" strike="noStrike" kern="1200" cap="none" spc="0" normalizeH="0" baseline="0" noProof="1">
                <a:solidFill>
                  <a:srgbClr val="B7210D"/>
                </a:solidFill>
                <a:latin typeface="Times New Roman" panose="02020603050405020304" pitchFamily="18" charset="0"/>
                <a:cs typeface="+mn-cs"/>
              </a:rPr>
              <a:t>重、难点</a:t>
            </a:r>
            <a:br>
              <a:rPr lang="zh-CN" altLang="en-US" sz="4000" b="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kumimoji="0" lang="zh-CN" altLang="en-US" sz="4140" b="0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4578" name="Rectangle 3"/>
          <p:cNvSpPr/>
          <p:nvPr/>
        </p:nvSpPr>
        <p:spPr>
          <a:xfrm>
            <a:off x="685800" y="1866900"/>
            <a:ext cx="7830820" cy="39820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【</a:t>
            </a:r>
            <a:r>
              <a:rPr lang="zh-CN" altLang="en-US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重点</a:t>
            </a: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】</a:t>
            </a:r>
            <a:endParaRPr lang="en-US" altLang="zh-CN" sz="2800" strike="noStrike" noProof="1">
              <a:solidFill>
                <a:srgbClr val="B721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algn="l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1.慢性阻塞性肺疾病的临床表现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algn="l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2.慢性阻塞性肺疾病的评估及护理要点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457200" algn="l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【</a:t>
            </a:r>
            <a:r>
              <a:rPr lang="zh-CN" altLang="en-US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难点</a:t>
            </a:r>
            <a:r>
              <a:rPr lang="en-US" altLang="zh-CN" sz="2800" strike="noStrike" noProof="1">
                <a:solidFill>
                  <a:srgbClr val="B721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】</a:t>
            </a:r>
            <a:endParaRPr lang="en-US" altLang="zh-CN" sz="2800" strike="noStrike" noProof="1">
              <a:solidFill>
                <a:srgbClr val="B721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algn="l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2800" strike="noStrike" noProof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发病机制、辅助检查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457200" algn="l" fontAlgn="auto">
              <a:lnSpc>
                <a:spcPct val="150000"/>
              </a:lnSpc>
              <a:spcBef>
                <a:spcPts val="2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家庭氧疗及呼吸功能锻炼的指导</a:t>
            </a:r>
            <a:r>
              <a:rPr lang="zh-CN" altLang="en-US" sz="2800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zh-CN" altLang="en-US" sz="280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98425" y="1366838"/>
            <a:ext cx="8729663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980366" y="3644968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概述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452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charset="-122"/>
              </a:rPr>
              <a:t>01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>
          <a:xfrm>
            <a:off x="488950" y="1268730"/>
            <a:ext cx="8655050" cy="490093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txBody>
          <a:bodyPr vert="horz" wrap="square" anchor="t"/>
          <a:p>
            <a:pPr marL="0" marR="0" indent="0" algn="l" defTabSz="859790" rtl="0" eaLnBrk="1" fontAlgn="base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慢性支气管炎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（慢支）</a:t>
            </a:r>
            <a:endParaRPr kumimoji="0" lang="zh-CN" altLang="en-US" sz="2800" b="1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cs typeface="+mn-cs"/>
            </a:endParaRPr>
          </a:p>
          <a:p>
            <a:pPr marL="0" marR="0" indent="0" algn="l" defTabSz="859790" rtl="0" eaLnBrk="1" fontAlgn="base" latinLnBrk="0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指气管、支气管粘膜及其周围组织的慢性非特异性炎症。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cs typeface="+mn-cs"/>
            </a:endParaRPr>
          </a:p>
          <a:p>
            <a:pPr marL="0" marR="0" indent="0" algn="l" defTabSz="859790" rtl="0" eaLnBrk="1" fontAlgn="base" latinLnBrk="0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  </a:t>
            </a: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—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咳嗽、咳痰；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cs typeface="+mn-cs"/>
            </a:endParaRPr>
          </a:p>
          <a:p>
            <a:pPr marL="0" marR="0" indent="0" algn="l" defTabSz="859790" rtl="0" eaLnBrk="1" fontAlgn="base" latinLnBrk="0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  —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发病持续</a:t>
            </a: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个月</a:t>
            </a: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/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年，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cs typeface="+mn-cs"/>
            </a:endParaRPr>
          </a:p>
          <a:p>
            <a:pPr marL="0" marR="0" indent="0" algn="l" defTabSz="859790" rtl="0" eaLnBrk="1" fontAlgn="base" latinLnBrk="0" hangingPunct="1">
              <a:lnSpc>
                <a:spcPct val="150000"/>
              </a:lnSpc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连续</a:t>
            </a: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≥2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年以上。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00355" name="矩形 1"/>
          <p:cNvSpPr/>
          <p:nvPr/>
        </p:nvSpPr>
        <p:spPr>
          <a:xfrm>
            <a:off x="400050" y="292100"/>
            <a:ext cx="235204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一、概述 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60350" y="983933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462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9305" y="3068955"/>
            <a:ext cx="3735070" cy="282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55" name="矩形 1"/>
          <p:cNvSpPr/>
          <p:nvPr/>
        </p:nvSpPr>
        <p:spPr>
          <a:xfrm>
            <a:off x="467360" y="236855"/>
            <a:ext cx="237744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一、概述</a:t>
            </a:r>
            <a:r>
              <a:rPr lang="zh-CN" altLang="en-US" sz="4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5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23215" y="1066483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1" name="矩形 7170"/>
          <p:cNvSpPr/>
          <p:nvPr/>
        </p:nvSpPr>
        <p:spPr>
          <a:xfrm>
            <a:off x="323215" y="1268730"/>
            <a:ext cx="8592185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kumimoji="0" lang="zh-CN" altLang="en-US" sz="2800" b="1" i="0" u="none" strike="noStrike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慢性慢阻肺疾病</a:t>
            </a: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(chronic obstructive pulmonary disease,COPD)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以持续气流受限为特征的可以预防和治疗的疾病；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呈进行性发展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可导致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慢性呼衰及慢</a:t>
            </a:r>
            <a:endParaRPr kumimoji="0" lang="zh-CN" altLang="en-US" sz="2800" b="1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性肺源性心脏病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None/>
            </a:pP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7242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7515" y="3357245"/>
            <a:ext cx="4888865" cy="3001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353" name="灯片编号占位符 5"/>
          <p:cNvSpPr txBox="1">
            <a:spLocks noGrp="1"/>
          </p:cNvSpPr>
          <p:nvPr/>
        </p:nvSpPr>
        <p:spPr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spcBef>
                <a:spcPct val="0"/>
              </a:spcBef>
              <a:spcAft>
                <a:spcPts val="0"/>
              </a:spcAft>
              <a:buClrTx/>
              <a:buNone/>
            </a:pPr>
            <a:fld id="{9A0DB2DC-4C9A-4742-B13C-FB6460FD3503}" type="slidenum">
              <a:rPr lang="en-US" altLang="zh-CN" sz="10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0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55" name="矩形 1"/>
          <p:cNvSpPr/>
          <p:nvPr/>
        </p:nvSpPr>
        <p:spPr>
          <a:xfrm>
            <a:off x="467360" y="236855"/>
            <a:ext cx="237744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一、概述</a:t>
            </a:r>
            <a:r>
              <a:rPr lang="zh-CN" altLang="en-US" sz="4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5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23215" y="1066483"/>
            <a:ext cx="873125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1" name="矩形 7170"/>
          <p:cNvSpPr/>
          <p:nvPr/>
        </p:nvSpPr>
        <p:spPr>
          <a:xfrm>
            <a:off x="323215" y="1268730"/>
            <a:ext cx="8592185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3.COPD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与慢支、肺气肿关系</a:t>
            </a:r>
            <a:endParaRPr kumimoji="0" lang="en-US" altLang="zh-CN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charset="0"/>
              <a:buNone/>
            </a:pP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慢性支气管炎和肺气肿出现气流受限，即可诊断</a:t>
            </a:r>
            <a:r>
              <a:rPr kumimoji="0" lang="en-US" altLang="zh-CN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COPD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；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256280" y="3141345"/>
            <a:ext cx="4270375" cy="2672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ags/tag1.xml><?xml version="1.0" encoding="utf-8"?>
<p:tagLst xmlns:p="http://schemas.openxmlformats.org/presentationml/2006/main">
  <p:tag name="KSO_WM_UNIT_TABLE_BEAUTIFY" val="smartTable{888ec2bf-ec02-4e65-b7c8-3eea15a8ae8a}"/>
  <p:tag name="TABLE_ENDDRAG_ORIGIN_RECT" val="656*359"/>
  <p:tag name="TABLE_ENDDRAG_RECT" val="30*115*656*359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88463_2*q_h_x*1_4_1"/>
  <p:tag name="KSO_WM_TEMPLATE_CATEGORY" val="diagram"/>
  <p:tag name="KSO_WM_TEMPLATE_INDEX" val="20188463"/>
  <p:tag name="KSO_WM_UNIT_LAYERLEVEL" val="1_1_1"/>
  <p:tag name="KSO_WM_TAG_VERSION" val="1.0"/>
  <p:tag name="KSO_WM_BEAUTIFY_FLAG" val="#wm#"/>
  <p:tag name="KSO_WM_UNIT_COLOR_SCHEME_SHAPE_ID" val="43"/>
  <p:tag name="KSO_WM_UNIT_COLOR_SCHEME_PARENT_PAGE" val="0_3"/>
  <p:tag name="KSO_WM_UNIT_VALUE" val="95*87"/>
  <p:tag name="KSO_WM_DIAGRAM_GROUP_CODE" val="q1-1"/>
  <p:tag name="KSO_WM_UNIT_TYPE" val="q_h_x"/>
  <p:tag name="KSO_WM_UNIT_INDEX" val="1_4_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88463_2*q_h_x*1_3_1"/>
  <p:tag name="KSO_WM_TEMPLATE_CATEGORY" val="diagram"/>
  <p:tag name="KSO_WM_TEMPLATE_INDEX" val="20188463"/>
  <p:tag name="KSO_WM_UNIT_LAYERLEVEL" val="1_1_1"/>
  <p:tag name="KSO_WM_TAG_VERSION" val="1.0"/>
  <p:tag name="KSO_WM_BEAUTIFY_FLAG" val="#wm#"/>
  <p:tag name="KSO_WM_UNIT_COLOR_SCHEME_SHAPE_ID" val="76"/>
  <p:tag name="KSO_WM_UNIT_COLOR_SCHEME_PARENT_PAGE" val="0_3"/>
  <p:tag name="KSO_WM_UNIT_VALUE" val="103*92"/>
  <p:tag name="KSO_WM_DIAGRAM_GROUP_CODE" val="q1-1"/>
  <p:tag name="KSO_WM_UNIT_TYPE" val="q_h_x"/>
  <p:tag name="KSO_WM_UNIT_INDEX" val="1_3_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2*q_h_x*1_2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LOR_SCHEME_SHAPE_ID" val="12"/>
  <p:tag name="KSO_WM_UNIT_COLOR_SCHEME_PARENT_PAGE" val="0_3"/>
  <p:tag name="KSO_WM_UNIT_VALUE" val="99*92"/>
  <p:tag name="KSO_WM_DIAGRAM_GROUP_CODE" val="q1-1"/>
  <p:tag name="KSO_WM_UNIT_TYPE" val="q_h_x"/>
  <p:tag name="KSO_WM_UNIT_INDEX" val="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2*q_h_i*1_1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LOR_SCHEME_SHAPE_ID" val="38"/>
  <p:tag name="KSO_WM_UNIT_COLOR_SCHEME_PARENT_PAGE" val="0_3"/>
  <p:tag name="KSO_WM_DIAGRAM_GROUP_CODE" val="q1-1"/>
  <p:tag name="KSO_WM_UNIT_TYPE" val="q_h_i"/>
  <p:tag name="KSO_WM_UNIT_INDEX" val="1_1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2*q_h_x*1_1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LOR_SCHEME_SHAPE_ID" val="11"/>
  <p:tag name="KSO_WM_UNIT_COLOR_SCHEME_PARENT_PAGE" val="0_3"/>
  <p:tag name="KSO_WM_UNIT_VALUE" val="110*75"/>
  <p:tag name="KSO_WM_DIAGRAM_GROUP_CODE" val="q1-1"/>
  <p:tag name="KSO_WM_UNIT_TYPE" val="q_h_x"/>
  <p:tag name="KSO_WM_UNIT_INDEX" val="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88463_2*q_h_i*1_4_3"/>
  <p:tag name="KSO_WM_TEMPLATE_CATEGORY" val="diagram"/>
  <p:tag name="KSO_WM_TEMPLATE_INDEX" val="20188463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4_3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SLIDE_MODEL_TYPE" val="dynamicNum"/>
</p:tagLst>
</file>

<file path=ppt/tags/tag2.xml><?xml version="1.0" encoding="utf-8"?>
<p:tagLst xmlns:p="http://schemas.openxmlformats.org/presentationml/2006/main">
  <p:tag name="KSO_WM_UNIT_TABLE_BEAUTIFY" val="smartTable{ed985b03-53ab-47f9-b620-f3c7cbd22848}"/>
  <p:tag name="TABLE_ENDDRAG_ORIGIN_RECT" val="619*304"/>
  <p:tag name="TABLE_ENDDRAG_RECT" val="45*191*619*304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4503*2295*659*65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2*q_h_i*1_4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LOR_SCHEME_SHAPE_ID" val="38"/>
  <p:tag name="KSO_WM_UNIT_COLOR_SCHEME_PARENT_PAGE" val="0_3"/>
  <p:tag name="KSO_WM_DIAGRAM_GROUP_CODE" val="q1-1"/>
  <p:tag name="KSO_WM_UNIT_TYPE" val="q_h_i"/>
  <p:tag name="KSO_WM_UNIT_INDEX" val="1_4_2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2*q_h_i*1_2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LOR_SCHEME_SHAPE_ID" val="38"/>
  <p:tag name="KSO_WM_UNIT_COLOR_SCHEME_PARENT_PAGE" val="0_3"/>
  <p:tag name="KSO_WM_DIAGRAM_GROUP_CODE" val="q1-1"/>
  <p:tag name="KSO_WM_UNIT_TYPE" val="q_h_i"/>
  <p:tag name="KSO_WM_UNIT_INDEX" val="1_2_2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2*q_h_i*1_3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LOR_SCHEME_SHAPE_ID" val="38"/>
  <p:tag name="KSO_WM_UNIT_COLOR_SCHEME_PARENT_PAGE" val="0_3"/>
  <p:tag name="KSO_WM_DIAGRAM_GROUP_CODE" val="q1-1"/>
  <p:tag name="KSO_WM_UNIT_TYPE" val="q_h_i"/>
  <p:tag name="KSO_WM_UNIT_INDEX" val="1_3_2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88463_2*q_h_i*1_1_3"/>
  <p:tag name="KSO_WM_TEMPLATE_CATEGORY" val="diagram"/>
  <p:tag name="KSO_WM_TEMPLATE_INDEX" val="20188463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1_3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88463_2*q_h_i*1_3_3"/>
  <p:tag name="KSO_WM_TEMPLATE_CATEGORY" val="diagram"/>
  <p:tag name="KSO_WM_TEMPLATE_INDEX" val="20188463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3_3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88463_2*q_h_i*1_2_3"/>
  <p:tag name="KSO_WM_TEMPLATE_CATEGORY" val="diagram"/>
  <p:tag name="KSO_WM_TEMPLATE_INDEX" val="20188463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2_3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riyo4h">
      <a:majorFont>
        <a:latin typeface="Source Han Sans CN"/>
        <a:ea typeface="Source Han Sans CN"/>
        <a:cs typeface=""/>
      </a:majorFont>
      <a:minorFont>
        <a:latin typeface="Source Han Sans CN"/>
        <a:ea typeface="Source Han Sans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gICAiRmlsZUlkIiA6ICIxMjQ4NDEwOTI3MDkiLAogICAiR3JvdXBJZCIgOiAiMzU5Nzc3MTk1IiwKICAgIkltYWdlIiA6ICJpVkJPUncwS0dnb0FBQUFOU1VoRVVnQUFCS2dBQUFNQUNBWUFBQUFBTlY4b0FBQUFDWEJJV1hNQUFBc1RBQUFMRXdFQW1wd1lBQUFnQUVsRVFWUjRuT3pkZDFoVDEvOEg4UGZOSkdIdnBRZ2lpb3A3NGQ2akZiVmEyOXBscTdhMjFWYTcxL2ZYdmFlMjFnNXQ2NmhWNng2NDl4NG9iZ1Z4TVZTUUtTdGszdDhmMFdna1FGQXdLTy9YOC9oQTdybjMzQk5VU042Yzh6bUNxQ2tTUVVSRVJFUkVSRVJFVkkwRWxiTlFWcHZrYmc2RWlJaUlpSWlJaUlqb1ZneW9pSWlJaUlpSWlJaklvUmhRRVJFUkVSRVJFUkdSUXpHZ0lpSWlJaUlpSWlJaWgySkFSVVJFUkVSRVJFUkVEc1dBaW9pSWlJaUlpSWlJSElvQkZSRVJFUkVSRVJFUk9SUURLaUlpSWlJaUlpSWljaWdHVkVSRVJFUkVSRVJFNUZBTXFJaUlpSWlJaUlpSXlLRVlVQkVSRVJFUkVSRVJrVU14b0NJaUlpSWlJaUlpSW9kaVFFVkVSRVJFUkVSRVJBN0ZnSXFJaUlpSWlJaUlpQnlLQVJVUkVSRVJFUkVSRVRrVUF5b2lJaUlpSWlJaUluSW9CbFJFUkVSRVJFUkVST1JRREtpSWlJaUlpSWlJaU1paEdGQVJFUkVSRVJFUkVaRkRNYUFpSWlJaUlpSWlJaUtIWWtCRlJFUkVSRVJFUkVRT3hZQ0tpSWlJaUlpSWlJZ2NpZ0VWRVJFUkVSRVJFUkU1RkFNcUlpSWlJaUlpSWlKeUtBWlVSRVJFUkVSRVJFVGtVQXlvaUlpSWlJaUlpSWpJb1JoUUVSRVJFUkVSRVJHUlF6R2dJaUlpSWlJaUlpSWloMkpBUlVSRVJFUkVSRVJFRHNXQWlvaUlpSWlJaUlpSUhJb0JGUkVSRVJFUkVSRVJPUlFES2lJaUlpSWlJaUlpY2lnR1ZFUkVSRVJFUkVSRTVGQU1xSWlJaUlpSWlJaUl5S0VZVUJFUkVSRVJFUkVSa1VNeG9DSWlJaUlpSWlJaUlvZGlRRVZFUkVSRVJFUkVSQTdGZ0lxSWlJaUlpSWlJaUJ5S0FSVVJFUkVSRVJFUkVUa1VBeW9pSWlJaUlpSWlJbklvQmxSRVJFUkVSRVJFUk9SUURLaUlpSWlJaUlpSWlNaWhHRkFSRVJFUkVSRVJFWkZETWFBaUlpSWlJaUlpSWlLSFlrQkZSRVJFUkVSRVJFUU94WUNLaUlpSWlJaUlpSWdjaWdFVkVSRVJFUkVSRVJFNUZBTXFJaUlpSWlJaUlpSnlLQVpVUkVSRVJFUkVSRVRrVUF5b2lJaUlpSWlJaUlqSW9SaFFFUkVSRVJFUkVSR1JRekdnSWlJaUlpSWlJaUlpaDJKQVJVUkVSRVJFUkVSRURzV0Fpb2lJaUlpSWlJaUlISW9CRlJFUkVSRVJFUkVST1JRREtpSWlJaUlpcWpWUzBqS1JkN1dvU3ZvcUtOQmcxYnE0S3VtTGlLaTJremw2QUVSRVJFUkVWTHRjelMvQzFmemkyNzdlM1UwTmR6ZG5BSURCWU1SdmY2NUdXS2cvWWdhMHIvRGFVUzlPd29qaDNmSDhzLzF2Ky83WGJkbHhGRC85dWh3R3ZSRkRZcUx2dUQ4aW90cE1FRFZGb3FNSFFVUkVSRVJFdGNmZi8yekF2Lzl0dWUzcm4zeXNKMFkvM1JjQUlJb2lKazlkanRpMSs5R3RjeFRlbXZndzFHb2x0bXcvaXMrL25XOTNuODg5MHgrUFA5SzlVdU1RUlJGdi9kL2ZFRVVSMzM4eEJvSWdWT3A2SXFMYVJsQTVsL21Oa2pPb2lJaUlIRTBVWWNyT2hDazFCYWJNREppeU1tSEt5WVNvS1FHMEpSRDFPc0Jvcko1N1M2VVE1QXBBNlFSQjVRU0pseThrUHI2UStQcERVamNFRW05ZmdHKzRpS2lhYklyOTB1Yngzakh2VzRWUXQ3YmRUQkFFdkRwK0NMUTZQVFpzUG9TejV5N2p1eS9HV05xLytXd1UvSHc5TEk5SHZUZ0pBL3Uzdy9DaFhheU9sV1hxdEZnc1diRzd3dWZTWjlEL2JCNlhTQ1RZc09MekNxOG5JcXJ0R0ZBUkVSRTVna0VQUStKSkdCSk93SGcyQ1pCSUlBMXJBSWxmQUdSdE9rRGk0d2RCN1F3b2xSQ1VUb0JVV2ozak1Cb2hha3NBclJaaWNSRk1XVmRndXBJT3c3a2tHRGV0QVV3aXBPRU5JSXRzQ2xtakpvQk1YajNqSUtKYUtUUHJhcGx0R28yMjNQYWJDWUtBdHlZK2pJS0NZdVRrRnNMYnk5WFNGaGpnaGVCQWI2dnpYVjNWQ0tualc2bXhqbnQrWUtYT3YzbHNSRVJVTVFaVVJFUkVkNUhwVWhyMGNYdGdPSEVFa3VCNmtMVm9EVVgvSVpENFZPNk5VcFdSU3MxQm1Ob1pncWNYSk1GMXJjZWJsUW5qbVFUb0QreUhkdmtpeUpvMmg3eGRSMGlDNmpobXZFUjBYeG54N0RkbHRpMVpzZHV1bVV2WFNhVVNmUGp1RThqTks0Uk1kaVBVdjV5ZUE2UFJaSFZ1UVVFeFV0SXl5K3pyK01rTCtHSEtNa3o2NmpuTHNZZUhkTFo3TEVSRVZIa01xSWlJaU80Q1kvSTU2TFp1Z0NrekUvTE9QYUIrNENFSWJ1Nk9IbGFGSkQ3bUpYL3k2SzRRcitaQkg3OFBtcmt6SWZIemc2SjdIMGpyMVhmMEVJbm9IbFlWUy93dXBHUUFBRUpEL0tGVXloSGc3Mm5WL3M0SE0wcjFzV3BkWExtNzd5a1VjcVNrWHNIQncyZXRqaWVuWE1HQlEwbGxYbmNyaGxwRVJQWmpRRVZFUkZTTlRObFowSzVhQ2pFbkcvSmVBeUJ2R3cxSUpJNGUxbTBSM0QyZzZOa2ZpdTU5b1Qrd0Y5cWxDeUI0ZVVNNWNDZ2szajZPSGg0UlZTRlJGSkdhbG9Xako4N2paRUlLY25JS1VGQ29NZjhwMEtDb3VBU3Z2endVQS9xMnVhUDczQm8yM2V6Zi83YllWVWg5Mjg3am1MOW9HOGFQamJIYXhhOWI1eWpFTHZvWVRrcTUxVEs3M2pIdmw5ckZUMU9pZy95bVdWY1I0VUZRcTVVNGZPd2NuSlEzbGpZbm5FN0RyOU5YMmYzOEdGQVJFZG1QQVJVUkVWRjFNQmlnMjdZUit2MjdvZWcxQVBLdXZlN1pZS29VaVFUeTlwMGdieHNOL1k3TjBFejdHZkwybmFEbzNnZVE4YVVGMGIzczNQbDB6Ris4RFFmanp5QXZ2d2dBNE92ampnQi9UM2g2dXFCT3NBOWNYRlJ3Vml2UlBDcjBqdTgzNC9mWEtuM05yUVhObjNtaU41eVVDa3o2WlJrU0VsUHg2dmlIc0dQM2lYTDdTRW05Z2kzYmo5cHNhOTB5SE81dXpvZ0lEOGFKVThsbzA3S0JwYTEvbjlibzM2ZDFxV3MwSlRwczJId0l5MlAzNGtKS0JobzJDTWFRbU9oS1B6Y2lvdHFNcnlLSmlJaXFtQ2s3Q3lYelowSGk3UXYxR3gvY0UwdjVib3RFQW5uM1BwQzFhZ2Z0a25rby91Tm5PRDArRWhJdnpxWWl1dGVjVDg3QXpEa2JzWFBQQ2JpN3FkRzdSMHRFTmFtSEpwRWg4UFdwK3U5aEhkdEh3c3ZUcGRLRnlnSGdsUmNIb1ZHRWRSMjh4eDd1Q2tERXRCbHIwYXBGQTN6NS9YL2w5ckY3M3luczNuZktadHRQMzQ2RmV4Tm5QQlFURFlsRXdKRmo1OHZzSnpubENwYXYzb3NObXc1QmJ6Q2laOWRtZUhQaU1EUnVWTGZNYTRpSXlEWkIxQlNKamg0RUVSSFIvY0p3NGdpMEt4WkQwWDhRNUoyNk8zbzRkNVYrMTFib05zUkNPV2c0WkUyYk8zbzRSR1NudlhHSitQVHJ1WEJSTytHeDRkMHdzSDg3T0RrcHF2MitVNmZGVnFvSStzM0txbDJWbUpSV0tyeTZVei8vdmdLcjF4M0EycVdmQWdDTVJoTjI3VDJKWmJGN2NlVFlPUVQ0ZTJMUUErM3hRTCsyY0hkenJ0SjdFeEhkYndTVmM1bGJtM0lHRlJFUlVSWFI3OW9LM1o2ZFVJMmRXR28zdk5wQTNya0hwS0hoME16NERXSmVEdVNkZXpoNlNFUlVnVTFiaitEckh4ZWljYU82K09LamtYQjFVZDMxTVZSbW1kKzhCVnV4ZnZNaG0yM0ZHcTFWT0xWeHkyRjg5Y01DdS90K29GOWJ2RGxobU9WeFRtNEJacy9kakZYcjR1RHNyQVFBSERweUZsLzlzQkRaT2ZrUUJBSHRXa2VnZmR0R2tFaUVNcGNNQmdkNm8xMmJobmFQZzRpb3RtSkFSVVJFZEtkRUVkcDFLMkZNU29UNmxiY2d1SHRXZk0xOVNoSmNGK3BYM29KbTJrOHdGZVJEMlg4UUlKVDVpeklpY3FETXJLdjRZY3BTdEdwUkg1LzkzMU5RS3F0LzFwUXRsVm5tNTFKT2dQYmJuNnVSa0ppSzc3NFlBdy8zR3pPWnZ2dGlESHk4M2NydDk5YWQvbWJQM1lUNWk3WkRoQWdYWnlkNGVib0NBSkpUcnlBN0p4K0F1WkI4WEh3UzR1TEwzOVd2ZjUvV0RLaUlpT3pBZ0lxSWlPZ09hZGV0aERINUFsVGozNFNnNXZJT3dkMFRxdkZ2UVROOUNuVHJZcUVZTU1qUlF5SWlHNmJOV0F0QkFONStkYmpEd2ltZy9KMzhLdU5VWWlxeXNxL0MzVTF0ZFR3b3dBc0IvamQrY2ZEa21POFExYVFlM252alVjc3htY3g2RTR2azFDdG8yamdFcjc3OEVONzdhQ2FDZzd3QkFBL0ZkTVJETVIwQkFPczN4ZU9iU1l2dzZmODloYzdSVFFBQXo3NzRJOVFxSlg2ZE5CNEE4T0RESDhIRitlN1BTaU1pdWhjeG9DSWlJcm9EK2wxYllVeEtaRGgxQzBIdEROWHpyMEF6OVRzSXJxNWM3a2RVdzJUbjVHUHp0aU40OXNrK0ZjNHVxbTVWc2NTdnNLZ0VGNUl6MEtsRFl3amx6TnJNTHloR3hwVTg5TzNWcXR6N3ZQVGNRUGg0dXlHL29CaVhMdWVnYjAvcjg5TXpjdkhybjZ2UUlpck1FazRkUDVtTTFMUXNqQjMxQUFEQVlEQkNxOVhEeGRuSjd1ZEhSRlNiTWFBaUlpSzZUWVlUUjZIYnM5TzhySS9oVkNtQzJobXFzUk5SUE9WYkNCNWVMSnhPVklQRUhUUXZTK3ZaemZIL0w2dGlpZC94azhrUVJSSE5vOExLdlg3RnFuMFFSUkYxZ3NyZmJmUjZhTGRuWHdKRVVVU2JWZzBzYlpjdTUrRHRELzRHUk9EdDE0WmJqcytadnhsS2hSd0QrcllHWUE3REFFQ3Raa0JGUkdRUEJsUkVSRVMzd1pTZEJlMktSVkNOblZpcmEwNVZSSEQzaEdyVU9HaW0vd1JKWUJBa1h1Vy9LU1NpdXlQK3lCbjQrWHBZbHE0NVVsVXM4VHQwNUN3QW9IbFVxT1dZUWlHRG02c2FVcWw1K1Y1Y2ZCTCttYjhaQVBEMWp3dXhZL2NKUERXaUp5TENnK0Rxb29aYXBTelY3OG8xKytEdjU0SEdqY3diWDJ6WmZoUS8vYlljQnIwUlgzLzZyR1hwNE5ZZFJ4RVhuNFFSdzd0YmR2SzdIbEJkTDdCT1JFVGxZMEJGUkVSVVdRWURTdWJQaHFML29GcTVXMTlsU1lMclF0RTNCaVh6WmtQOXdnUkF4cGNmUkk1MkpmTXFRdXI2bHJzYzdtNnB6QksvdVF1MllvT05KWDd4aDg5QXJWS2lRZjFBeTdGdW5hUFFyWE1VQ2dvMCtPUHZOVmkwYkJmOC9UencrWWRQWTlQV0kxaXlZamQyN2ptQjZQYVJtRGh1Q0JwRkJGdjF1V1AzQ1p4S1RNWFlVUU9RbnBHTGJ5WXR3ckVURnhEZzc0bVAzbnNDRFJ1WXp6OXo5aEorK0hrcGdnSzk4UFNJbnBicjA5TnpBUUNlSHE2Vitub1FFZFZXZklWSVJFUlVTYnB0R3lIeDlvRzhVM2RIRCtXZUllL2NBOGFrQk9pMmI0S2lWMzlIRDRlbzFzc3ZLRVo5NzhDS1Q3d0x5bHZpWnpBWUlaVktJQWdDdEZvOVV0TXlvVlRJcmM3SnlzN0h1UXZwYU5PcUFTUVM4MnlwcS9sRk9ITHNQSGJ0UFlrZHUwNUFxOU9qVytjb3ZEcCtDTnpkbkRGbVpEOE1IZFFSYytadlFlemEvZGk3UHdFZDIwZmkyU2Y3b0VGNEVES3U1R0h5MUdYdzhYYkRRekVkb1ZESTRPWHBpa2VHZHNISUozcGJabHNkUEhRR24zNDlGd0R3djdkR1FHOHdRbTQwUVZPaXc2TGx1eUFJUXFuZ2k0aUliR05BUlVSRVZBbW03Q3pvOSsrRytvMFBIRDJVZTQ1eTZBZ1UvL2c1WkMzYmNLa2ZrWU5wTkRvNEtXditXNEZWYStNdzVZK1ZjRkxLb2RNYllEU2FNS0JQRzZ0elRpV21RaEFFUkRXdUJ3QVFSUkd2dlRzZHlTbFhJSmZMMEtsRFl3eC9xRE9hUklaWVhlZmw2WW9KTHczR1E0TTY0dmMvVjJQUC9nUkV0NDlFZy9BZy9EaGxLYTdtRitQclQ1K0ZVbWtPeEQ1ODkzR3I2LythdFI3ekZtMkR1NXNhbjMwd0V1NXVhancwNGpPcmN3YjJid2RQRDVlcS9ySVFFZDJYYXY1UEpTSWlvaHBFdTJvcEZMMEdRSEJ6ZC9SUTdqbUN1d2NVdmZwREc3c1VxcEhQTzNvNFJMV2FrNU1jeFJxZFE4Y1FIT1NORmhVVU5XL1RxZ0VlSHRJSkpwTUloVUtPaVBBZ2RPdmMxT3FjcnAyYVl0R2M5MkV5bVFBQWdpQmc0a3VEa1p0WGhQWnRHa0t0THI4R1ZFZ2RYM3o1OFRNNGNTb0ZUU0xOeTdZbmpCdU1BL0ZKYU5zcW9zenJ1bmR0aHRTTG1SZy9OZ2ErUHVhZkNjOCsxUWNsSlhxSW9vaXdldjdvM2FORmhWOEhJaUl5RTBSTmtlam9RUkFSRWQwTGpNbm5vRjI2QU9xM1B3YXVMU09oU2pLWlVQenR4MUFPZlJUU2V2VWRQUnFpV212ODY3L0MyZGtKMzM0MjJ0RkRJU0tpV2tSUU9aZFovSkN2cm9tSWlPeWsyN29COGw0REdFN2RDWWtFOGw3OW9kdTIwZEVqSWFyVnZMM2NrSmw1MWRIRElDSWlzdUFyYkNJaUlqdVlMcWJDbEprSmVkdG9Sdy9sbmlkdkV3M1RsUXlZTHFVNWVpaEV0VmFkWUI5Y1NzK0IwV2h5OUZDSWlJZ0FNS0FpSWlLeWkvN0FYc2c3OStEc3Fhb2dsVUxldVFmMEIvWTRlaVJFdFZaSUhWOFlERWFrWitRNGVpaEVSRVFBR0ZBUkVSRlZ6S0NINGNRUnlOdDBjUFJJN2h2eTFoMWdPSDRVTU9nZFBSU2lXcWx1SGZOT21xbHBXUTRlQ1JFUmtSa0RLaUlpb2dvWUVrOUNFbHlQTy9kVkljSGRBNUxndWpBa25uTDBVSWhxcGJwMWZBRUFxUmNaVUJFUlVjM0FnSXFJaUtnQ2hvUVRrTFZvWFgwMzBPc2dGaFZXWC84MWxLeDVHeGdTVGpoNkdBNlJjRG9OMjNjZFIwbUo3bzc3MHVrTU5vOGJqU2JNbUxNQkYxSXlTclVWRnBYZ3oxbnJrSmQzZC8vZHBXZms0bVJDcWwzbkpTWmR2T1A3R1kybU1yOCt0NnVvcUFSL3pWcVBNK2N1VjJtL2Q1dWJxeHB1cm1xa01hQWlJcUlhZ2dFVkVSRlJlVVFSeHJOSmtEYUlyTFpiNkxhdFI5RkhyMVpwbjJKZURyUkw1d0pHKzk2Y0YzL3pmeWg4ODdrYlk5cThCbUorWHBXTzZWYlNpRVl3bmswQ1JMRmE3MU1UL2Z2ZkZuenkxVnhrWmVmZlVUK0xsdTNFNkhHVGNUVy9xRlJiZmtFeDFxdy9nUGMrbW9YY1c0S292MmV2eDd5RjIzRHc4Smt5Kys0ZDh6N21MZHhtZWF3cDBTRTlJOWV1UDBWRkpUYjdYTEIwQjE1NTg3Y0tuOWVzdVpzdzdyV3BGWjVYa1c4bUxjSUR3ejZzMGtMZ2hVVWxXTHB5Tjc3K1lRRU1CbU9WOWVzSVFZRmV1TXdhVkVSRVZFUElIRDBBSWlLaW1zeVVuUWxJcEpENCtONjFlK28ycjRGdTllSlN4NTAvbVl6aTd6K0VXRkIycU9IeS9aL21QamF0Z243UE5rQ25oZkt4VVpXNnZ6SHBKSFNyRjBPL2RTMlVqejREV1ZUMXpCNlQrUGdCRWdHbW5DeEl2Ty9lMTlmUjh2SUtzZi9nYWRTdDQ0T2lZbTJsWndyNStickQwOE1GQU5DNFVRaW16VmlMejcrWmoyOC9IdzFCRUN6bmVYcTQ0SU4zSHNlN0g4M0V5WVFVZEk1dUFnQTRjdnc4VnF6ZWg2R0RPcUozajVaMjMzZjd6dVA0ZHZJaXU4NTk3cG4rZVB5UjduYjN2V2I5QVN5TDNZTzNYeHVPOExCQXU2L0x1MXFFTDcvL0R5ODlOeEJoOWZ4THRSY1VGa090VmtJcUxmMDcyZWt6MTBHcjFlSGxGd2JaZlQ4QThQZnp3TE5QOWNHTU9SdVJtSFFSVFJ1SFZPcjZtaVF3d0J1SlNkeE5rNGlJYWdZR1ZFUkVST1V3cGFaQUdoYnVrSHNySDNuR1BJYmtjOUR2M3dFQVVBeDRDTkJwQVFDaVZnZmQycVdRdFd3UGFiMHdxMnNWZ3g2RjhWd1M5SEc3SUtrYkNubW5ubmJmVnhyUkJFNVBqa1hKZ3Brb21ma3JGREhEb2VneG9JcWUxUzMzQ21zQVUwcHlyUXFvRnEvWURZUEJpTlMwck51YUpmVEM2QWZ3NkxDdUFJQ21qVU13Wm1SL1RKdXhCdi8rdHhWUGplaUozakh2bDdybXc4L25sRHEyZE9VZUxGMTVZeWZGOTk1NEZIMTZWaHhZL2YzcnEzQjFWWlhaL3NqVFg5bnpOS3djUEh3RzU1TXo0T2ZyVWFucmNuSUxjUFo4T2lhOCtUcytmUGR4dEd2VDBLbzlKVFVUQVg2ZVZzZjBlZ04rbUxJVUd6WWZRdnUyRGFIWEd5Q1hXNzhrbmpvdEZrdFc3Szd3L2hQZStyM010bjY5VytPZDE0Wlg0dG5jZllIK0h0aSs2eGhNSmhNazNLR1VpSWdjakFFVkVSRlJPVXlaR1pENEJUamszdklPNWhEQ0lKTmJBaXBaazVZd1hVeUJOS0l4UkUweGRHdVhRdHF3Q2VUdHUxaGRLeWlVY0JyNUVvb25mUXJ0OHY4Z3JSc0dTZDFRdSs4dGE5VWVhcjhBbE15WkJsbGs4eXA3VHJlUytBWEFsSFdsMnZxdmFZcUtTckI4MVY0RUJuamgzZGR2TDd3SThQZXlldnpvc0M3WUY1ZUEvUWNUOGZnajNmRi9iNDhvZFkzZVlNUzNreGFoYmVzSTlPOXRlMFpjazBqYk00RnVEUzlHajV0OFcrTysyYmpYcHVMRk1RK2llVlFZREFZajRnNmVSdXNXNFhCMUtUdjRzcVYrYUFDbWZQY2kzdm53Yjd6L3lXeE1IRGNZTVFQYUF3RFNMbVloUFNNWC9XNTZ2bG5aK2Zqa3EzOXhNaUVWTVFQYVk4SkxnNjFtVjJWbDU4UEgyODN5ZU9RVHZXLzdPVGFvYi85TU1FY0pDUENDMFdoQ1ZuWitwY05CSWlLaXFzYUFpb2lJcUJ5bXJFekkyblNvOG43Ri9Ed1lUaDB6M3lNdEdRQ2czN2Vqd3VzTUNjZWcvVzhHWEw3K0hUQmRxNnR6MDdLdW0wbjhBNkVjT0F6YTVmOUJ0MkVsbkVhL1Vxa3hTb0pEb0g3clU2QWFaMVpJZlAxaE9MUy8ydnF2YVdiUDI0U2lvaEtNZno0R1VVMUNxNlJQUVJEdzBmdFB3TVZaQmFsVWdwN2RTZ2VLSjA2bFFCUkZESHFndldXcFgxbm16TitDYnAyYkFnQTJienVDN2J1T1krcVBMMW5hbDh6OUg5emRuTXU4M3RZTXJya0x0eUlucDhEeVdCU0JTYjhzdy9SZkppQXVQZ21GUlNXSWkwOHFkYTJ0dnI3KzVGbXJtVkpCZ1Y2WS9NMExlUE4vZitGMDBrWGcybVMvaGN0MkFnQUMvVy9Nb0RJYVRiaVNlUlhqeDhaZzJPQk9WdjMrT0dVcDRvK2N4VC9UMzdBY2UrWU9BcXA3Z1Z3bUJRQklyMzBrSWlKeUpBWlVSRVJFNVREbFpKcHJKVlYxdnhtWG9GMDR5K3JZOWNlS0J4OEdBQmpQSjVuUHpVcTNuQ01XRlVCd1VnRXlHVVNESGdBZ3lNcitjUzd2MGdjd2laQjM2Z0VBVm9YUWJTbXJYZHFvS1ZUUHYxYnV0YmRENHVzSFUwN3QyRVhzUWtvR2xxN2NnL3FoQVhCM2Q3WVp2bFJrNFQvdndjdlR0ZFR4V3dPanYvL1pnSC8vMjFMcVBGdEwvUUJnVSt5WEFJRHNuQUxNbUxNQkRjS0RBQUN0V29SanpZWURXTGw2UDV5Y0ZBQ0FZVTk4VWVseEh6MTJIZ3FGSEQ0KzV0bEpMNzh3Q0JQZStoM0xWKzFGL09FemNIRjJzcHF0dEduckVTUW1wV0hjOHdOTDlSVlN0L1QvUjI4dlYvejg3UXR3ZGxZQ0FMYnZPbzVWYStNZ2tVZ3dhKzRtYk45OUFrTUhkVVNmbmkweGU5b2JVQ3JscGZwbzBTd01xOWJGbFZzNC9uNlRtMWNJUVJEZzdxcDI5RkNJaUlnWVVCRVJFWlZIMUpSQVVKYzlXK1IyU1NPYVdBcWFGLy93TVV5WDAyNFVPTis4QmdDZ21mcE42UXNMQ3lFNG13dGtRNmN6ZjVTVmZyTnRJUWlRZCs5bmVTaHIyNm5VS2FhTVN6Q2xYaWl6SFFDa2dYWEtlenEzVCtVTVVhT3BucjVyRUlQQmlLOStXQWlUU2NUTEx3NUNVSUFYM25obGFLWDdjWFoyc254ZVZGU0M3TndiczVMY1hGVHd1Rlk4L2JvWnY1Y2ZLaTVadmhzcjEreXpQRTY3WkE0TGd3TzlBWmdMclQ4K3ZEdm1MZHFHWjU0MEIwaS9UaG9IbDNLVzRvMTgvb2RTeDg2ZVQ4Y0QvZHFpc01qOGQ5MjBjUWlHRHVvSUYyY1Y5aDA0alllSGRNTERRenBiemo5ejdqSVNrOUtzamxYRTFWVUZyVTZQK1l1MllNNzhMWEIzVTJQeU55L2dmSEk2RmkvZmpSK25MTVgwbVd2eFlMOTJlQ2dtdXRTU3RpNGRtMEtwa0dQOXBrTndkN3NSMkx6KzduUWNPWDdlN25GY2R6MzBxNm1LaTNYWXNPVVFvdHMzZ293enFJaUlxQVpnUUVWRVJGUWViUW1nVkZaYjkySmhBVXpwdG5keFU3LzlPUURBY1BJd2RMSG0zZFBFb2dJSUx1WVpOR0tKK2MyKzRPUms4M3BibkVhTXRqNWdNS0Q0aDQvTGJxOW1ncE1Ub05WaXpZYUR1SktaViszM216MTNrK1h6eDRkM2gxeFJ1WmRDQW9BK1BWc2k2RnFBWTY4NS8yM0JtYk9YTUdSZ05GcEVtUXZhUDlpL1hhWDZ1TlhPUFNldGR0VWJOcmdUeG8rTnNUb25wRTc1eGVmZDNLeG56cVNtWmtJbWt5SXc0TWF5dUljR2RVUndrRGNhaEFmaHo2a1RvYm8yazZvc2YwNmRDSVZjaHZTTVhBVDRleUl6NnlweWNndlFvSDRnRGg4N1p6bnY1UmNHNFpzZkZ3SUFCZytNTHYvSlZ1RGNoWFJzMjNrTXE5Y2RzTnpydzNlZlFIQ1FOK3JXOFVHM3psRTRsWmlLQlV0MllNR1NIVmkwYkNlNmRvckNvOE82b0ZHRU9YeFZLdVZvMnpvQ1I0K2ZSNWVPTjVaQjl1L1RCaTJhMXk5MXo3aURwM0VxTWZXTzZsVFo4dTFQaTVHZW5sdWxmZDVNRkVYb3REcGN5YjZLa2hJZDNuaGxXTFhkaTRpSXFESVlVQkVSRVpWRDFPc2dLTzBQZ0NyTG1IamNYSkFINWlWOTByQUlTOXYxNHV5UzFCc3pQY1RDQWdndTVtVlNZcEY1OXN5dE03eTBLeGRBdjIzOWpYNThBNkIrNTNPYjk5ZHRYZzFUWmpvZ2xRSkdJMHlaNlpCNCtnRGxMQnVzU29KU0NWR254VC96TmlQalN2VzlLYmRsM3FKdHQzV2RuNjlIcFFNcVR3OFhoSWI0STdwZEpCWXYzM1ZiOTcxMU5sSEw1dlh4MFh0UEFBQSsrV3F1eld0UzBqTEw3VE0vdjlqcThia0w2UWlwNDJzMW8wYXRVaUsvb05qbXpLaUtiSXI5RWljVFVnQUFqU0xxV0FWVUJvTVJwODljUXZjdXpTd3p0aXBqenZ3dE9KV1lnb1NraThqTEt3Umdya2YxMnZpSDhFQy90cEJJQkx6KzNwL3c5SERCQisrTVFPTkdkZkhSZTA4ZzdXSVc1aS9lamcyYkQySHJqcU9JYWhLS3AwYjBSTHZXRVJnL05nYWVIaTZZUG5PdDVUNzkrOWd1S2w5WXFNR3B4TlFxcjFPMWNmTmhHSTNHS3UyekxOSHRJeEZXei8rdTNJdUlpS2dpREtpSWlLaFdNWmxNS05FYVlEUWFZVFNhWURBWVlUUVpZVENZWURTYVlEU1l6SStOSmhpTlJ0UXpHczNoVFRVeEhJdUg0S1NDV0tLQjVvOGZvQnoyWkxubmkwVUZnSk1LeG9Uak1KNUpNRCtuOU1zUUM4eGhsVFM4SWFSMVFpRzJOczlJTWNUdkxiTXZVK29GNkRhdGdpeXFGVXdabDJIS1RJZG02amVRZVB2QzZkbnhFRnpkcStoWmxrTXFBNHhHelAzN3JlcS9sd04xNmRnVWJWdEZZRm5zSGl4WnNmdTIrcmcxb1BMMzg0Qy9YL2s3cjQxNmNWS2w3cEdhbG9ud2NuYWZ1NzVzTFNVdEU2TmVuRlRtNDlYcjR2RERsS1VBQURkWE5YcDJhMTVxckRLWkZMLzgrRktwa014ZWFyVVMrdzZjUnQwNnZ1alZyVG02ZEdxSzVrMURJVnpiTktCWW84V1JZK2NzTTZTdXF4UHNnemNuRE1NelQvVEdnaVU3c0dwdG5HWDIzdlV4YWtwMFZydjdpYUlJazBtME9sWmQxaS8vckZyN0YwVVJPWG1GMkIrWGlDbC94T0xmLzdaZ3pEUDlxL1dlUkVSRTltQkFSVVJFOXh5ajBZUzhxNFhJeVN0RWJtNGhjdklLa0Y5UWpPSmlMWW8wV2hRWGxWejcvTnJINGhJVUZXdFJyTkZDbzlGVzZsNkxvd0JVVTBnbGxtaGdTRHdCV1dRVURNZmlvWHhnR0xSTDUwSGVxajJBRzd2Nm1aSnZ6RG9SQ3d0Z1Nqa1B6ZW1UbG1NbDgvNjBmSzUrOTB2SVdyV0g3Rm9maFdVRVZHS0pCaVgvL0E1QkpvUHlvY2VoK2VOSEFJQzhVMC9vMXE5QThlVFBvUnI5TWlUQjlhcjJTZC9LYUtqV0FMQ204UFl5TDhzY1B6YW0xREs4aW56NS9RSnMybnI0dHU1YlVSMmtXNHVwZi92NWFHaEtkR1dlZi9GeU5nQllBcDJ5SHVmbEYxbXVhZFVpSEsxYWhOdnNUK1drd0xxTkIwc2RUNzAyODJ0WjdKNWJ6bGRhWmpRTmZyQUQrdlpxaGJTTFdXZ1VFUXpKTGJ0TlptWmVCUURVQ2JZOU82dWtSSTl4encvRWs0LzF0TlNjeXM3Sng2L1RWMlByanFPV292QUE4TWZmYTdCdzZjNGFYMWZLSG9JZ3dOdlRGUS8wYTR0TDZUbFl1WG9mUm8vc1p3bjJpSWlJSElVQkZSRVIxUmlpS09KcVFUSFNNM0p4T1QwYm1kbjV5TWtwUU83VlF1VGtGaUEzei93eHYwQUQ4ZHF5dU9wV1lnSkViZlVVU2pjYzJnZEJwWUlrS0FRNEZnOTUxejRRalFiQVpBS0FVcnY4QVlEVDJOY3Q3U1V6ZndGa2NqZzk5WUtsWGVKcHgxSXBrd25hdWROaHlzbUM4dEZuSVhoNFdab1UvUVpEOFBTR2R1RXNGUC95RFp5ZWVBNnlacmFYT0ZVRlVhdUZvS2krR2wvM0E0bkVIQnlJb2xqcEVLR3lTL3dFUVlCYVZmYmZ4NjNML0NwNmJJOHB2NiswdTgzSDI4MFNVTWxrVXVUbUZtRGkyMytnVTRmRytOOWJqMEV1di9IUzl2UVpjMjIzdWpicWNCMDdjUUh2ZmpRVC9mdTB4b1FYQndNQVZxMkx3Mi9UVjFsbVQ3bVdVd2orWnJOdXFtdDJYY3lBZHZEMmNyUHJla2NLQ3ZCQ1FhRUdCU09NUjQwQUFDQUFTVVJCVklVYXVIRW5QeUlpY2pBR1ZFUkVkRmRwdFRwY3pzaERla1lPTHFYbm1NT29Lem00bkpHRDlJeThTczl3dWgxS3BRSnltUVJTcVFReXFSUVNxUVF5bWZUYVl3bWtVcW5sbzBGeUh0QnFnV29JcVBSN3RwbkRuK3VaZzBRQ1JhOEhMYnY0WGQvVno1aDBDcnJOcXdHcEZCSWZQd0NBcUNtR0tlc0s1TkhkTGJXcTdLVmROZytHazBjaGE5NEc4dlpkU3JYTDIzV0d4TVVObXRtL29XVDJiMUFPR1FGNWw2cXRzM09kV0ZLOVJlanZCNHByb1l0T1o0QlNXYzZPalRaVWRvbGZXUnJVRDhLSTRkM3gvTFAyTFFWTFRFckQ5bDBuN0RyWDFxeWtieVl0d3ZwTjhSWE9XQXFwNjRkUlQvWEZuN1BXNFgrZnpzWm5IendOcGNMOE5kcTk3eFFBWVAybWVJeDR1SnNsdkRwNDZBdysrbUlPbkpSeXhBeG9iK2tyTlMwVGJtNXF2RG54WVN4ZHVSdDZ2WDExb0diYkNLaWkyMFhlRXdIVjlTV0x4Y1VsREtpSWlNamhHRkFSRVZHMTBPbjBTTG1ZaFF2SkdUaWZuSTRMcVZkd0lUa0Q2VlZRQ0ZzUUJMaTdxdUhwNVFJdkQxZDRlYmpDM2QwWkxzNU9VS3VWVUt1YzRLeFdRdVdraExQempjZHFsUk5VS25tcHBVRGxLZjdsTzRqRlJSQTh2U28rdVJLTXAwL0FkQ2tWeW1GUFdtcEpsVVZ3ZG9GcTdPdkFUYk5uREVjT0FDWVRqQ25uek9Pek0wRFRyVjhCL2U0dGtBUUVRZm5ZcURMUGt6WnVCdFVMcjZQa3o1K2dYVFlQcHR4c0tHTWVzUnBEbGRBVVFWRFpOMU9sdG5LNU5wT25vRkFEcFZLT3dxSVN1RGpiVjdpL3Nrdjh5dEs0VVYyOC9NWnZtRzluWWZrcDM3OWtkNWgxcHg1L3BEdEVVY1JmczlmajR5Ly94VmNmUDR0TGwzT3dhKzlKQlBoNzR0TGxIRXlic1Jiang4WmcrNjdqK09LNy8rRHU1b3p2UGgrTmVpRitsbjZHRHVxRVVVLzNoVkloeCtSZmw2RjltNFoyM2Y5ZVh2YVhucEZyWHZKM0Q0UnBSRVIwLzJOQVJVUkVkMFFVUlZ4S3o4R1pjNWR3UGprREY1SXpjQ0UxQTJtWHNtOXJHWjZUa3dLQi9wNEk4UGRFZ0o4WHZEeGQ0ZVY1TFlqeWRJR25weXM4M0p6dlNyRmlBSkI0K2NLVWRRV1M0THBWMnE4eCtUd2sva0dRaGpZb042QXlYamdEelM5ZncrbnhNWkMxNldnNXJ0K3pGUUJnU2tzRzlEb0FGUWRVdXJYTG9Oc1lDOEhGRlU2akoxUzRPNkUwdEFGVUw3MEZ6YlFmb2QreEViSVc3U0FOQ2JQcitkbkxsSGtGRWkrZkt1M3pmdVBqYlE0UHNuUHk0ZTNsaW9lZi9BSXZQZmNnSG9ycFdNR1ZsVi9pVjU3WjA5OUFlbm91L3UrejJRaXA2NGYzMzNnVU12bU4rbUVsSlRwOCt2VThhRFM2TXVzK1ZaY25IdTBCVFlrT2JWczFnTkZvd3ZjL0xZYlJhTUlyTHc3R3RoMUhzV1RGYnRTcjY0ZTJyU1BRckdrbzNwd3dEQUgrbmxaOVhDK1FmdWJjWlJRVWFCQWVGblJYbjRNalhFclBnYStQdTlYU1NDSWlJa2ZoVHlNaUlxcVV2UHdpSkp4T1E4THBWQ1FrbVQ4V0ZHcnN2bDRRQlBqN2VTTFEzd09CQVY0STlQTkNnTCtuK1hOL0w3aTdxV3RVc1Y2Smp5OU1WOUtydkY5Wmk3WVFQRHdyUEU4YTJnQ1NPdldnWGJNVXNoWnRBWmtjaGhPSFlicVlBc0hkRStKVisyYWtpU1VhR0U0ZWdhQlNRelgyZGJ0RElVbHdDRlF2dlFWajZvVXFENmNBd0pTWllWbTJTTFpkcjZHVW5KcUpBSDlQR0F4R0NManhmNlM4b3VaVnRjUVBBSUlEdlJFYzZJMFAzbmtjbjN3MUZ6OU1XWUwzMzN3TUFmNmV1SnllZys5L1dvSzh2RUw4OE9WekRsa3VObVprUCtqMUJuejUvUUljT1g0ZTNiczBRM1M3Um1qZU5CUUpwOU13K2RmbEdEMnlMNzc3ZkhTNTMyTjI3akV2VFd6UnJPci92ZGMwRnk5bEl5aXdhbWVIRWhFUjNTNEdWRVJFVkNhZFRvL1RaeThoSVNrVnB4TFRrSkNVaHZTTUhMdXZEL0QzUW1pSUg4SkMvQkZXTHdDaElYNm9HK3dEaGFKeWRYUWNTZUxyRDhPNXBLcnYxeStnNG1ER2FJQnU4MXFZTGw4RWpBYm9kMjJCckdOMzZKYlBoNkJTUTlHMUQ3U3hDeTJuR3c3c2h1bHFMaFM5QjVicVNuQlNRVFh1YllnNVdaQUVWVzQybUNRZ0dKS0E0RXBkWXkvVGxYVEk2a2RVUzkvM2k4aUdkU0FJQW82ZHVJRDY5ZndCQUlFQjVsRGh5TEZ6K0hieVlrUTFxWWROVzQrZ2FlTjY2TjRsQ2s4KzJnTVBEK2tFZDdmeVo5WnB0WHFVYU1zT3VHenAxS0V4dnY5aURENy9kajVHajV1TXp0Rk5zR3Z2U1hoNXVtTHl0eThnN05vWTc3YVRDU240NmRmbE9IUHVNcUthaE9LZDE0WURBTlJxSmI3N1lnemUrdDlmK0d2V2VoeUlQNFB4WXdjaVBDeXdWQjlhblI0clYrK0RyNDg3R2tWVXo3LzVtdVRTcFd4MDZ0alkwY01nSWlJQ3dJQ0tpSWh1b3RjYmtKQ1Voc1BIenVIUTBiTTRtWmdLdmQ1UTRYWE96a28wREE5R2VHZ1FRdXY1STZ5ZVArclY4WVdxbk4zQTdoV1N1aUV3YmxwYlRaM2JYcVlvRmhVQUFJcC8rQmltSyttUU5tNEdGQmZCY09vb2pKZlR6THZ2UFRJU2tFaXRyalBsWkVHM2FiVWxvREpsWlZ4ck1CZDdGcHhVRUNvWlRsVTM0L2t6VVBUbzQraGgxR2l1TGlvMGp3ckRqbDNIRVhodFdWcFlxRDgyYlQyQ3IzNVlnTGF0SS9ERmh5TVJ1M1kvdnZqdVAveisxMnEwYUJZR1AxOFBxRlFLU0NVU1NDVG1UUUVrRWdGR293a0dneEU2dlFFR2d4RjZ2UUY2dlJHdFd6WkF4L2FSNVk3RllEQWk2ZXdsSER0NUFSN3V6c2pLenNmbWJVY0FBRzZ1S3V3L2tJajhnbUxVRHcyb2NCZTg5SXhjN05wNzBtWmJjc29WQU1EaTVidHN0ajg4cERNQUlMK2dHUHNQbk1hYURRZHcrT2c1Q0lLQW1BSHRNWDVzREJTS0d5OXpmYnpkTUhYU09Qejgyd3BzMkh3SVkxK1pnbFl0d3RHalN6TzBhaEdPb0VBdkNJS0FPZk8zSU85cUVVWS8zUmVDSUtCM3pQdFc5NzMxY1ZuSEFHRFk0RTRZUHphbTNLK0JJK1VYRkNNdnZ3Z2hkVGlEa1lpSWFnWUdWRVJFdFpqQllFVGltVFFjUG5ZZWg0K2R4WW1FRkdpMStuS3ZrY21rQ0E4TlJHU2pPb2lNcUl2R0RldWlUcEIzalZxV1Y1VWszcjZBeVFoVFZpWWtQcVczcTY5eUJvTzVBRG9BTVM4WHl1RWpJWS91QmxOT0Znd0hka08zZmdWa0xkcEMzcUViOUhIV2I5N0ZnbndJTHE0QUFGUHFCV2orK3NuOGVYWW10Q3NYUURsd2VKbWhtT0R1QWNGUS90OTlWVE5sWFFGTUltdFEyZUdKUjd2am5ROW00Sy9aNjlHc2FTaDhmZHpSUENvVTRmVUQ4ZUU3ajBNcWxXREl3R2cwYXhxS0pjdDM0Y2p4ODlpNTV5UjBPZ05NSmxPRi9RdUNnSDY5Vzl0c3k4a3R3TXc1RzNFK09SMW56bDJHVG1lQVhDNUQ2eGJoZUdSb1Y3UnFFWTZkdTA5Z3k0NmorSFBXZXN2OVBOeWQ4ZklMZzlDelczT2IvVjVJenNDdjAxZVZPNjZ5MnR1M2FZUVBQLzhIcVJleklJb2lCRUZBKzdZTjhmU0lYbWdTR1dMekdyVktpWGRmZndReEE5cGh6dnd0T0hEb0RBNGRPUXNBNk5PekpkNTViVGgyN0Q0T0wwOVhEQjNjQ1FBdzZxbSs1WTZ2UEkwYjFhd3crRllwcWVZUU1LVE9YZmkrUmtSRVpBY0dWRVJFdFV4NlJnNzJ4Q1ZnMzhIVE9IYnlBa3JLcVY4RG1KY1NOWTBNUVdSRUhUUnVGSUx3MElEYVZWQlhFQ0FOajREeFRNTGRDYWhrTXNnaUdzTjQ0U3ljUnI4Q2lhOTV1WlRoNEY3bzFxK0FORFFjVGlOR200Y21NLzg5bURJdVErS2tndkgwQ1VqOGcyQThrNENTR1ZNZzZuUndHdmtTOUxzMlE3OXRQWXluVDBMZXVSZWtEU0loOGZBQ1pEZitIbFV2dm1sN1BLSUltSXdRRFVaQUFBUkYxYzJLTXlZbFFob2VVZlU3QTk2SDJyYUt3R2NmUEkzVFp5NWk4SU1kQUFDK1B1NzQrYnNYb0x4cHlXejkwQUM4T2ZIaFV0Y2JERVlZVFNhSUpoR0NSSUJFRUNBSUFxUlNTWm5oc3JPekV4UUtHYnc4WFpGNk1Rc1NpUlFQeFhSRWkyYjEwYUpaR0ZST0NzdTVRMktpTVNRbUdvVkZKVGh5N0J4T0pxVGkwdVZzZEk1dVV1WnppbTRmZVVjNzREVnJHb3JnSUcrMGFoR09ycDJhd3MvWHc2N3JvcHFFNHV0UFJ5SGpTaDYyN3pxT0U2ZVM4ZkxZUVpCSUpQanE0MmR4T1NNWDZtdXpQNThhMGZPMngxZlRYYmcyUyszbW5ReUppSWdjU1JBMVJaWGZZb21JaU80WlJxTUpweEpUc0NjdUFYdmlFcEI4N2JmbVpmSHo5VUNyNXZYUnNsazRXaldyRDE4Zjk3czAwcHJMY09JSTlBZjJRL1hDeEdycFg3Y3hGcnExeStEeS9aL21BMFlqUkUyeGVUYVVYb2VTQmJOZ09MUVAwdkJHY0JyOWltWDNQVk5tQm9xLyt3QzRhWWFNMDRqUk1GNU1nWDdIUmloaWhrUFJZd0RFRWcyMDgvNkM0Y1JoNnh0TEpJQkVDa0Vpd2ZXYTI2THAyc3NDazhtOE5QQ21uUmlWZ3g2RnZIdS9LbnZlbWo4bVE5NDJHckttdG1mWUVGSDFtVHA5RlZhdGpjT3FSUi9kdHpOZ2lZaW81aEZVem1YKzBLbEZ2d0luSXFvOUNndExjT0R3YWZOTXFRT0o1ZTZ5NSszbGhwYk53dENxV1RoYU5xdVBBSDlQdmxtNWhheFJFMmlYTDRTWWZ4V0MyMTBJN0tSU3kxSTl5T1FRRkFySU8zU0ZjdGlUZ1BUR2oyNkpyejlVWTErSE1la1VJSm9nOFErR3JFMDBwT0dOSUJZV1FORmpBQUJ6N1NtblVTL0RlRDRKaGlNSFlFcS9DTEc0Q0RBYUFPTzFFRW9VSVpwTU4vYUd1emJEQm9KZ0RyS2tVc2phZEt5eXB5aGV6WVBwWWlwa1Q0NnVzajZKeUg2cHFWZFFOOWlIMysrSmlLakc0QXdxSXFMN1JHRmhDWGJ1TTllQk9YVDBMSXhHMjNWblpESXBtamNOUmNlMmtXalhwdEY5WFQrcUttbVhMNFRnRndoRno2cWJRV1EzVWF6OE1yamJ1ZVl1MG0xWkJ6RXpIY3JCanpoNktFUzEwa3V2VG9XbnB3dSsvT2daUncrRmlJaHFFYzZnSWlLNlR4VnJkTmdUZHdwYmRoeEJYSHdTREFhanpmUGMzZFRvMERZU0hkdEZvbTNMQ0tqVjkvN3VlbmVidkYxSGFPYk9oS0o3bnpJTGpWZWIyd21hYW5BNEJhTVIrbDFib1hwaWxLTkhRbFJyRlJWclViY09OeWdnSXFLYWd3RVZFZEU5UnF2VlkxOThJclpzUDRxOUJ4S2gwOW5lZWExK2FBQ2kyNWxEcWNpSU9wRGM3VkRsUGlNSnFnT0pyeS8wQi9aQzNyNlRvNGR6VDlNZjNBdUpuejhrUVhVY1BSU2lXc3RvTkVKUm16YThJQ0tpR284L2xZaUk3Z0dpS09MRXFXU3MybkFBTy9hY2dFYWp0WGxlV0tnL2VuVnBnUjVkbXlFb3dQc3VqL0wrcCtqUkY5cWxDeUJ2RzMzM1oxSGRMMHdtNkRldmczTFlZNDRlQ1ZHdDV1YXFSbUZoaWFPSFFVUkVaTUdBaW9pb0Jzdk5LOFQ2TFlld1prTWNVaTltMlR3bk9NZ0h2Ym8yUjgrdXpWR3ZMcmNMcjA3U2V2VWhlSGxEdjJNejVOMzdPSG80OXlUOWprMFF2THdoRFFsejlGQ0lhalYzTnpWeThnb2RQUXdpSWlJTEJsUkVSRFdNMFdoQzNLRWtyTmx3QUh2aVR0a3NkdTduNjRHZVhadWpWOWZtQ0E4TFpKSHp1MGc1Y0NnMDAzNkdyRlc3dTdPajMzMUV2Sm9IM2VaMVVMMHd3ZEZESWFyMUlodlZ4YnlGMjFCY3JJTmFyWEQwY0VxSk8zZ2E5VUw4NE9mclVhbnJzblB5NGUzbFZrMmpzazJyMCtQUG1ldlFKRElFUGJzMVIveVJzNUJLQkxSb1Z2K08razFKeTRTYml3b2VIaTVWTk5MSzI3cmpLRTZjU3NHNDV3ZmVVNjgxcnVZWDRlL1pHOUMrYlVOMGptNWlPWjUyTVF1K1B1NVFLdVYyOVpPY2NnVnl1UXhCZ1Y2V1l4Y3ZaK1BzdWN0b0hoVUdEM2ZuS2g4N1VXM0dnSXFJcUliSXpMcUsySFg3c1hiVFFXUmw1NWRxVnlybDZONHBDZy8wYll0bVRVTHZxUmVLOXhPSnR3L2s3VHRCdTJRZW5KNTkwZEhEdWFkb2w4Nkh2RU5uU0x4WW1KbkkwYUxiUmVLZmVadXhQejRCUGJvMGQvUndyT1RtRmVLakwvNUZSSU1nVFA1bXJOMC83NDZkdUlCM1BwaUJGOFk4Z0NFRG82dDVsRGNSZ1NVcmRxT291QVE5dXpYSGdzWGJFUmVmaEY3ZFcyRDgyQmlyRU9QaXBXd0VCOW0zQkgvVWk1TXdiSEFuakI4Ylk5ZjVCUVVhNUY2OXZWbHhJWFY4YlI0L2VQZ3NWcStMdzB2UFBWanRyenVNUmhOMGVnTjBPajEwT2dPMFdqMUtTblRRbE9pZzBlaFFyQ2xCWVdFSkh1emYxcXF1NWk5L3JFUjJUZ0hlbXZpd1pST1lDOGtaaUYyN0g1NGVMcGFBU3E4MzRLMy8reHN5bVFSdlRoaG1WNEE0YmVaYTdOMmZnTGwvdncxL1AzTll1bUxWWGl4YXRncy9mZnNDQXlxaUtzYUFpb2pJd1U0bXBtRHg4dDNZdnVjNFRLYlNzNlVpNmdmaHdYN3QwS3RyQzdpNE9EbGdoSFFyUmZjK0tQN2paK2gzYjRPOFUzZEhEK2Vlb04rMUZhYnNMRGdOZjhMUlF5RWlBSTBpZ2xFdnhBOS96ZHFBanUwYTJ6Mmo1Rzd3OUhEQm1HZjY0ZGZwcTdBc2RpK0dEdXBvMTNYaFlZRUlDdkxHbE45WFFpR1g0WUYrYmJGM2Z3TCs5K2xzdSsvOVFMKzJlSFBDc0VxTlY2R1FRUkFFeTR6bnJ6NTVGZ3VXN01UZi82eEgvSkd6bVBuYmEzQjFWV0hiem1QNDdKdjVlUDNsaC9CZy8zYVZ1b2M5WXRmdXg1K3oxdDNXdFp0aXY3UjUvSG9rVlJYaFZMRkdpekhqZm9MUmFJTFJaSUxSYUlUUllJTGVZSVRCWUlRb2lyYkhJQWhRS0dSUU9Tbmc1S1JBbjU0dDRlUmtudlduS2RGaHpZYURDS25qYTdWRGNYSnFKZ0FndE42TjBnZHl1UXp2dnZFSXZ2enVQN3p4L2w5NFpHZ1hqQm5aRHpLWnRNenhIangwQnBFTjYxakNLVkVVc1gzWENmajZ1S05wNDVBNy9wb1FrVFVHVkVSRURtQXdHTEY5OTNFc1hyRUxDVWxwcGRxZG5aWG8wNk1WSHV6VEZnM3FCemxnaEZRdW1ReE9qNCtFWnRyUGtOYXJEMGx3WFVlUHFFWXpYVXlGYmtNc1ZHTW5BREsrOUNDcUNRUkJ3S3ZqaHVDMWQ2ZGorc3gxR0QvMjdpM2htajZ6NGhERlpETEJ5VW1CQzhrWjVaN3Y2dUtFRWNQTnZ5aFFxNVg0OHFPUmVPblZxZmhoeWxJMGJWSVBRWUZlZUdSb0Y3dkd0WERwVHZ1ZXdDMEVRWURLU1FHRHdXaDUvTmpEWGRHNlpUaE9uN2tJVjFjVkFLQkQyMGJ3OVhISEgzK3ZRWFQ3U0hoNXVnSUFaczNkaE5sek45bnNlOG1LM1ZpeVluZXA0MlVGU2hXMTNXcmV3bTNsaGxxMkl5TnJmLyt6b2N5MmlQQWdkTzNVRkFDZ1Zpa3habVEvaUtJSXVWd0txVlFLdVZ3R3VVd0t1ZHo4K2N0di9JWkhoM1hGMEVFZG9WVEtvVlRJb1ZUS3kveTN1WG5iRVpTVTZERDR3UTVXeDVQT1hycDIvMkNyNHkyaXd2REh6Ni9nMDYvbVlzR1NIWWhxVXM5cUNlRE45dXc3QmIzZWdONDlXbHFPN1Q5NEdsY3k4L0JRVEVmazJsSERUYTFTV3NJMElxb1lYeVVTRWQxRitRWEZpRjBYaCtXcjk5aGN4dGVvUVIwTUhkUVIzVHBHMWFqZlpsTnBFaThmS0FjTmgyYkdiMUMvOGhZRWQwOUhENmxHRXEvbVFqUGpWeWdIRGVmU1BxSWFwbmxVR0I0ZTBobUxsKzlDVVhFSjNuaGxhSm16U2FyUy9FWGI3RDQzZHUzK2N0djkvVHd3WW5oM2xKVG9vTlhwNGVmcmdRL2ZmUnduRWxJc3k5WmVIUE9nWGZlNk5hRHFIZk8rM2VNRWdLMDdqbUhyam1PbGp2ODRaU21DQXIzd3ovUTM4Y0xvQi9EWk4vUHcrMTlyOFA2Ymp3SUF1bldPc3JuRTd2TnY1Nk45MjRibzE2dDFwY1pSMlhIZjZtUkNLcmJ2TWorUFU0bXBBSUEvL2w1VDZyeXhvd1pBSXBIZzMvKzJsTmxYdjk2dExRRlZTbG9tR2tZRWwzbnVkU2FUaUJLdEhpVmFmYm5uaGRUeHhjclYrK0RxcWtLdkhpMnMyaElTVStIcW9ySzVuTkxEM1JuZmZURUdlK01TeWd5bkFHRGxtdjJReTJYbzI3T1Y1ZGpTYTJIaHN0ZzlXQmE3cDhMbjh0d3ovZkg0STV4cFRXUXZCbFJFUkhkQitwVmN6Ris4SGV1M3hFTjd5d3N1UVJEUXJWTVVoZy9wak1ZTjY3SzIxRDFFMXJRNXhMd2NhS2I5RE5YNE55R29XWXZpWm1KeEVUVFRmb0tpWTFmSW10YXNHamRFWlBiU2N3L0N5OU1WMDJldXhibHpsL0g0bzkzUnRWTVVwRkpKeFJmZnBsdG4rQlJydEpnOGRUa0dQZEFlelpxR1dvNVBucm9jMGUwakVkMnVVWVY5L3ZiWGFzU3UyWTlOc1YraVJiUDZkMXlnSEFDZWZLeW5YZWNWRjVkZzZjbzlhTlVpSEUwaWJTLzdjbk5WQXdCNmRHMkd4Y3QzWXRQV3c0Z1owQTdObzhJUVZzOGZZZlg4UzEzeitiZnpVU2ZJQnoyN1ZlNzc1NHpmWDdQNzNGVnI0N0JvbVhVd2QvYjhwVkpobmEzWlpXTkhEYkI4M3E5M2E3enoybkNyOXB1RE1xUFJoRkV2VHJKclRJdVc3U3cxSmxzMnhYNXBtU24xNExDUGJKNVRtYkJ1eHUrdldZTENsTlFyT0hiaUFycDFqckxNZ0R1WmtJcTQrQ1JMYUxoNi9RSEVIejZELzN0N1JKbDlob2NGMkgxL0ltSkFSVVJVclM1ZXpzYmNoVnV4WWV1aFVydnhPVHNyRWRPdlBZWU1qSWEvTDJmZjNLdmtuWHZBVkpBUHpmUXBVRDMvQ2tPcWE4VGlJbWltVDRFc29qSGtuWHM0ZWpoRVZBWkJFREJpZURmVUR3M0FqRGtiOE5rMzh4SGc3NFUrUFZxZ2NXUUlJaHZWZ1lkYjlYNWZXN0ZxTHpadFBZeE9IU0l0eCtMaWs3QnlqWGwyakQwQmxTMzJoQlBsTFljYi9YUmZ1KzZUWDFDTXBTdjNvSG5UVUl4OG9uZUY1NDhaMlI5dmYvQTN6cHk3REtWU2p0UzByRExQVFUzTHhNWXRoMjIyOWVuWjB1YnhPelhvZ1E0WTlJQjV5ZHpYUHk3RTlsM0hzWHJ4SjViMkZ5YitnclBuTGxzVktxK0lWQ3F4YStsaDc1ajNLelhyeUZhSWVQYjhaZXpkbjRDTzdTTlJQeXpRN2pHNnU2a3RueTljdGdzQTRIYlRzV2t6MWtBcWxlRGxzWU1RSE9TTnc4Zk9JZjR3S2gwZ0VsSFpHRkFSRVZXRGxOUk16Rm00R1p1M0h5MVY5RE00eUFjUHgzUkN2MTZ0b0ZJcHkraUI3aVhLL29PZ1d4Y0x6ZFR2b0JvN3NkWXY5eE92NWtJejdTZklJaHBEMGQrKzNhZUl5TEhhdDIySWRtMGljT2pJT1N4WXVnTUxsKzIwelBnTkRQQ0NuNDhIbkYyVWNGWTd3ZG5aQ2M1cUpRYjBhWU9nUVB0MnBDdExjYkVXaTVidFF0MDZQdWplcFpubCtQVmxnQ1VsT3N4YmFIdEo0S0FITzhERnVmek5ROXExYVlqV0xjSkxIWTgvY2haeEIwOVhPTDdMNlRsSXUxaDJnTlN1VFVNNHE1MGdDQUkwSlRxck5vUEJDS2xVVW1wbWRNdm05VEh6OTljUkZPaUZuMzlmZ2VXeGU4dnNQeTQrQ1hIeFNUYmJ5Z3FvN0oycFpBKzkzbGhxMmFmSmFJSkVjdnV6dlNzS0R2K2N0YTdjdWxnM0IxMjJRc1R2ZjE0Q0FIam15VDZJQ0s5OEhjLzBqRnlzM3hSdmRXemR4bmdjTzNFQkEvdTNzM3NYUmlLcVBBWlVSRVJWNk96NXk1aXpZQXQyN0RsUktwaUtxQitFcHg3cmljNGRtbkFaMy8xR0VLQVlNQWlDcXl1S3Azd0wxYWh4dGJad3V1bGlLalF6Zm9XaVV6ZnVjRWgwanhFRUFhMWJocU4xeTNBWURFYWN1NUNPRTZlU2tYQTZEYmw1aGNqT3lrZHk4UlVVRm1wUVdGU0NvQUR2T3c2b1pzelpnTnk4UXJ6eTRpREx6OFo5QnhKeCtPZzVBTEJaSVB5NmJsMmlLZ3lvb2hyWHc2UER1cFk2cnRNWjdBcW9ObTA5Z2hsenlpNEN2aW4yUzBpbEVyaTRPQ0UvdjlpcUxYYnRmaXhZc2dQdnZmR28xZEpGQUFnSzlBSUFUSGh4TUNhOE9CZ0FrSjJUajFWcjQvREVvejJzUWlGUkZERi8wWFpFdDQrMHVSVHd1a1lONjJEWTRFNFlQOWIrWHd6RUh6bUxQZnRPbGRtdTArbWhrRnUvWlRTWlJNaWtkMWFyN0trUlBhMktqMTgzNnNWSkdQNVFGd3djVUhxWHcwMWJEMlBPL0xMclhabkhac0srdUVTNHVhclJvTDc5czZkdU5tdnVKa3ZCZXdESXl5dkVyOU5qNGU3bWpESFA5Q3QxL3RYOElwdjlLQlJ5cUZnZ25haFNHRkFSRVZXQkN5bFg4UGVjOWRpMTcyU3B0aWFOUXZEMFk3M1FyblVFZzZuN25MeHpEd2dlWHVhNlMvMWlhdDNTTnYydXJkQnRXQW5sb0VkWWM0cm9IaWVUU2RHd1FUQWFOcWk0cVBYdFNqaWRobVd4ZTlFa3NxNWw5cFRCWU1RZmY2K0JxNHNLczZlL0FabFVDcFZLWWZYejg3MlBaK0pVWWlyOGZUMnFiV3kzdXJXdTA4clYrNnpDTTE5djkxS2JuNnpaY0JBNXVZV29HMXorQmhHaUtHTGRwbmo4Tm4wVkFLQk5xd2cwYlh5amxsWHF4U3dzWDdVWGY4MWVqK2gyamZEc1UzMUxoUy9MWXZkZ3l1OHJBWlFmNnBWbHlZcmRhQkVWaGgrL2Z0N3FlSWxXWDJyVEZvUFJDS25zem1xVWVYcTQyQ3dNRDVpTG1OdHE4L1J3cWJEZitDTm5rWk5iZ0xCNi9oVVcyRGZmeThWU3hCMEFqcDlNeG9iTmg5QTV1Z2wyN1RXL3BuTjNkMGIvUG0zUUtDSVk3amFXdXc1NzRndWJmZmZ1MGRKU0NKK0k3TU9BaW9qb0Rsekp6TVBNZVJ1eGZ2T2hVak9tV2tTRjRlbkhlcU5sc3pBR1U3V0lyR2x6U0FLQ1VESi9Ob3hKQ1ZBT0hRSEIvZTY5aVhJRThXb2V0RXZudzVTZEJkWFlpZHl0ajRncVZGaFVncysrbVFlVHlZVEloamRtbk03OGR5T1NVNjdnNmNkN3djWFpDZU5mL3czK2ZoNzQzMXVQUVM2WElUUHJLdUlPSm1Id3dBNTI3VGg0L0ZReUZpelpZZk40WmR3YW1Od2FWQVFGZWlNNU5jUHkrTkNSc3poejloSmlCclNIeHkzQml2SGFFamxCRUhEc3hBWDg5dWRxSkNhbG9XMnJDRHo3VkIvOHQzZzc5UHFPYU5tOHZ1WGVjLzU4RTdGcjkrUGYvN2JpeFltL29HZTM1bmozOVVkS0ZiUC9iZko0T04zbXJCMG5HN3NIRnhXVlFIMUxPUUtEd1FpNTdNN2VSazc1ZmFVbFVMdFZSVXY4eXJOdW8zbHAzdm5rREV5ZXVyekM4eHMyQ0xZS3FINzVZeVhrY2lsZWV1NUJTMEFsQ0FMR1BUK3d6RDdlZThOMkNCVVk0Rldab1JNUkdGQVJFZDJXL0lKaXpGMjRGY3RXNzRWZWI3QnFhOWM2QWs4OTBoTlJUVUlkTXpoeU9JbTNEOVF2VElCdSt5WVUvL2c1RkwzNlE5NjFOMUNKZ3JMM0JKTUoraDJib051OER2SU9uZUUwL0FuZ0R0KzBFTkg5ejJReTRhc2ZGaUE5STlmcStKSGo1L0hmWW5PWXRIUDNDVHp6Ukc4OC9raDNmUDd0Zkh6MHhiLzQvTU9uTGZXb3JoZnhya2pjd2ROMkxlVzdVNkgxL0xCNzN5bm85UWJJNVRMTW5yY1pDb1VNVDQwb1hjUTcvdkFaVEp1eEZoUEhEY0hNZnpmaVNtWWUzbi96VVhUdjBneHZ2UDhYa3M1Y3hJQytiWkdZZE5IcXVzYU5RdkRseDg5Zys4N2pLTkhxYk82MEdCem9qZXpjZ2txUFA4RFBFd3BGNmUvZldkbjVxQjlxdmF6UVlEQkNkb2N6cU1ZODB3OEQrclFwZGZ5UnA3L0NrNC8xeEVNeDBhWGExbTQ4aUw5bXJTK3p6K3ljQW16ZmRSd0IvcDZvVzhjWEJRWEZtUHJqT0p2bkhqbCtIcSsvTzczVTBzdndzRUQwNmRteVV1RlNkUldySjZxTitDcVNpS2dTdEZvZEZxL2NnL2xMdHFLb1NHdlZGdFVrRkdPZjZZK21rZlVjTkRxcVVXUXlLSHIxaDZ4RkcyaFhMWVYrenc3SWUvV0h2RTAwY0llMU94ek9hSVQrNEY3b042K0Q0T1VOMVFzVE9HdUtpT3cyZWVweTdOMmZnSGF0SXl3RndOTXpjdkhKbDNQaDR1eUVNU1A3WWRMVVpWaTZjZytHRGU2RU55Y01RMjVlRVM2bjUyTFZ1amgwN2RTMDNGcE1OeHYxVkYrYklkR2MrVnZLclMxMXE4WExkMWs5UHBtUVl2VzRZWU5nbUV3bW5MdVFnWXdydVRoNi9Ed2VlN2dyZkgzY1MvVjE2T2habkx1UURrRVE4UEg3VDBJUUJEaXJsZmo4Mi85dy9PUUZBTUQvUHBsbGN4eXRXNFRqdXkvR2xEcCtmYWZncS9uRnQxVWsvZGRKNDlFb3dubzVaN0ZHaTV6Y0FuUzhhWGRGQU5EcTlIQldsMS83cXlKcWxSSmVucTQyMjFST0NwdHR0ODdrdXRYQ3BUdGdNQmd4ZEZBbjFBbnl4djgrblkyang4K2plVlNZMVhtaUtPS3ZXZXVnVk1oTDFTY2I5WFJmZUh2WkhoY1JWVDhHVkVSRWRqQ1pURmk3TVI0ejUyNG85WnZKMEJBL1BEOXlBRHEwYmNTbGZGU0t4TnNIcXBIUHc1aDhEcnB0RzZGYnZ3cnl6dDBoYjkzaG5sdjZKMTdOZ3o1K0gvUzd0a0xpRndEbHNNY2dEUW1yK0VJaW9tc3VYczdHcW5WeGFOZ2dHQis5L3lSaWhuOE1BQ2dvMUVBdWwrTHRWNGVqVGFzRzJMYnJPUDZhdlI1dFdqWkF2OTZ0WVRLWk1QSHRQeUNSQ0JnenNuU2g2dXIyNjdYNlVHV0phbElQZ2lCZ2svNnFCUUFBSUFCSlJFRlUrNjdqMkxBNUhyNCs3aGo1ZUcrYjV4NDhmQlllSGk1b0Vsa1hnaURBYURUaDZ4OFhZdXVPb3dDQWQxNGJqc2hHMWh0dEhJaFB3dFJwc1dqUnJMN05Qb3MxV3Noa1VnUUZlbG50Y25jbnpweTlCRkVVVVQ4MHdPcTRUbWVBaC91ZC9hS2xxcGY0WmVjVVlNWHFmZkJ3ZDhhZ0I5cERxWlNqYWVNUVRKcTZITDlQSG05VlIydkJrcDA0Y1NvRlkwY05nSSszbTFVL3R6NG1vcnVMQVJVUlVRVk9KcVpneWg4cmNmcXM5VlI3WDI5M2pIcXlML3IyYkFuSi9iWjBpNnFjdEY1OXFFYU9oZWxTR3ZRSDlxRDQvOW03Ny9Db3FxMlA0OTlwbVV3S0JFaG9nZENMZ0tBMEtWSUVCR2tLMkJVTGlsMHMySys4OXU2MWN1MklpbDJSSWlBaXZWZnBJTDNYZEVpZGV0NC9Ca1ppS3Boa1F2aDlub2VIbkgzTzJYdk5HU0REeXQ1cnYvVWk1dGphV0Z1MndkS29DZWJvcXNFT01VKyt4SGk4MjdmaVdmOG52b1A3c2Jab2llT0dZWmhyMWdwMmFDSnlGb3F0VVlVckJuVGd0cHQ2NTlqaHJGR0Rtb3o3OUpGQUltSGsvWU80YzhSby91L0ZyM24zalR2NTZydlpiTjZ5bitHMzlLRldJVVhIVDNYb1NCS3IxKzdJcy8xMC9EUHBNK0hYSmZ6NHk0TEFjY1VLNFRSdFhDdlE5c3F6dHdScVFXVmx1d0t2TlNrNWpaMjdEdE83NTRXWVRDWXlNNTI4L09ZUExGdTVsZHR1dXBRNTg5Y3o5dXVadlAvbVhWUTlVUVQrME9Ga3Z2MXhMZzNxMWNoelIwS0ErSVJqZUR4ZWVnNzR6Mm05cmxORlY2bkFqMTg5R1RoZXZXNG5BTTJieHVXNHp1WHkvS3NhVkYwN3Q2QmorNmE1a25CUThDNStXN1lkWVBuS3JYbjIrY25ZMzNBNjNkdzU3TExBbjZHSDd4dkVmU00vNHVVM2YrUzUvOXlBMld4bThiTE5mUGJsNzF6WXFnRlhEYnI0akYvRHFmSjc1cFdpSWhqL3pabS9IeUxuSWlXb1JFVHlrWkthem1mamZtZkc3TlU1MmlQREhkeHdUWGV1Nk5zaDE4NDJJb1V4MTZ5Ri9mS3JzZmNiaEdmclgzaTJiTUkxY3hxWVRWanFOY1JjdFRybW1HcVlZNnFDSXh4VGFDZ211eDBzSmZRdDIrdkJjRG94c3JNaEt3TmZRankraEtQNDRvL2czYjBEZkFhV0JvMnd0ZTJBOWNaaFlOV2ZlUkg1ZHg2NCsvSTgyMC85bmxxamVtVWVlK2hLWG5qdGUyNjc5MTNTMHJMbzNLRVoxMTNWOWJUR21qRnJkYUJ3OXBubzBMNHBsU3ZsM2oxdXlPV2RHSEo1cHh4dHpjK3J3MTliOTNQRmdBNjBiOXM0MEQ1NTZsS216VmpKTzYvZHljby90MkVZQmgzYStaZk52Zm5lTHl4ZnRZMzc3aHpBa01zN2NVblhWb3g0N0dNZWV1SlRYbm51Rm53K2c2ZWUvUktMeGNMelQ5K1laNTBvZ0oyN0R0TzBjUzJlR0hrMTZlblpqSGowSSs0YzFqZXdQRy8ydkxYK0F1dTM5OHNSbTh2bFlmeWtSVng2eVlXNTZpN05YN2lCU2xFUk5EaGx4MENueTQxaEdHZjgrY2ZsOHVSYlZQeWt5QWdIMWF0V3l0VmV2V29sdXAvWTdmRlVLMVp0WS9hOGRUU29WeU5IYmJKNmRhdno4UDJEZVAyZDhmem51YSs0dUZOelJuODhoYmphTVR6NzVBMTUxdkE2RS9rVlVEL1RZdlVpNXpJbHFFUkUvc0hqOFRMcHQ2Vjg5ZjFzTWpQL3JqTmxOcHNaM0w4ak4xM2ZnOGh3UnhBamxITEJhc1BhdkNYVzVpM0JNUEFsSitMYnR4ZGZZanllTlN2d0pTZGlaR1dCMDRuaGNvTFhXekp4V0N5WVF1eGd0Mk55T0RCWGpzWWNYUlZyL1VhRWRPL2xyeTJscGFzaUVnU3R6cTlIWE8wWTl1NkxCNkI5bThhbnZaVCtpZ0VkNk5jNzkyeWNvbXBZdndZTlR5Um9Nakt5T1hBb2tmMEhFdGwzSUlGOSsrUFp1eitCejBhUFlQWGFuVXlhdWhTQStQalVISDBjT3B4TWZNSXhLbFlJWThHU2pWZ3NadHBlMkFpQVJ4NFl3c0MrN1dsOVFVTUFhdGFvekR1dkR1ZUpaNzdrM29jL0JDQzZjZ1ZlZWU2V2ZBdDNIMC9MWk1ldVExdzl1QXR4dFdJNGRqd0RnQ3FWSXdPN0Q5NTZZeStPeHFmeTJaZS9ZN2RiR2RqM0lwYXUyTUpIbjAwajVWZzZiUzVvU0pzTEd3YjZYTDF1Si9zT0pERGs4azQ1bm5sNmVqWkFyZ1RWNFNQSnpKcTd0dERuMlhmSU00VmU4OFUzTXd1c0R6Ymh1NmNEdXlnbUpSL25qWGZIWTdWYWVQVEJJYm1TVHBmMnVKQzA5Q3crK0hRcUsxZHZwM3ExU3J6OTZoMUVSaGJmNTdncnIraGNiSDJKbk91VW9CSVJPY1dhOWJzWS9lbXY3TjBmbjZQOXdwYjF1ZitPeTZrYlZ6YVhZY2xaem1UQ1hDVUdjNVdZd3E4VkVTbm5ETU5nNXR5MWZEcDJPaW1wNmJScjA1aS90dXpqblE4bU1YUHVXbTY1b1VjZ29WT1FFWGNQNUx3bWNZRUVVMEY4UGwrTzQ4U2s0MHovWXhXSGppUno2SEFTQnc0bGtacWFIamh2dDl1SXJWR0ZlbldxTVcvaEJ0NTg3eGZxMTYxT25iaXF6Snl6aHQ5bXJLUmZIMzlpYk5lZUk5U3ZXNTFzcDV2VmEzZlM0cnc2aElYNUMzNUhoSWZtZUMwZWo1ZHRPdzVodDF0eE90MEFXS3dXZHV3NlJJM3FsZk9jOVROcjdscThYaDlkT2pYUDkvV1pUQ2J1djJzZ0ZTTERlUGVEeVh6NzR6eVNrdE1ZUExBak4xelRuYWlLNFlGckRjTmc3TGcvTUpsTVhORS81MjU2bS83YUM1Q3JpUG1HVFh2WXNHbFB2dU9mOU8zbmp4VjQvc2JiMytUYUs3dHllYi84ZDJtc0VCa0dnTlBwNXY5ZS9JYVUxSFR1R2Q2UHhnMXpGbmxQejhqbXR4a3IrWG5pSXNEL3JJOGNUZUhOOTM3aHB1dDYwTFN4bHFxTGxEVktVSW1JNE4vMTVvTXhVNWc5ZjEyTzlxb3hVZHh6ZXorNmRHaXVBdWdpSWlJbHlPZnpzV2pwWnI3OWNTNDdkaDBtTXRMQll3OWR5V1c5MnBDUWVJelJIMDloOGJMTlBEWnFMTFZyUmRPN1IyczZ0bTlLdlg4VThUNXAwSUNPK1k2VmxlM0M2L1VSYXJkaE1wbVljK0w3LzhtZDRxeFdDMTk5Tnh1SEk0UzZjVlhwMkw0cGRlT3FVU2V1S3JWam82bFcxVjhmNnJ1ZjV2SGEyejlUcjA0MVhudmhWa0pDYk96Y2RaaDNQcGhNNnJFTVdsL1FrTzA3RHpGNFlFZm1MOXlBeCtPbFhadkdPV0p4dXR5c1hiK0xwY3UzTUcvUmV0TFNzbWpTS0pZM1g3NmQ0OGN6K0dUczc3ejQrZzlVcmhSSjl5N24wN2xETTVxZkY0Zk5aaVVyMjhVUDR4ZlFzRUhOUU1JbEllRVlBS3ZYN1dEN3pvUHMybjJFbmJ1UDBMWjFJLzd6NkRXMGI5dVlEeitiUmtMaU1aWXMvd3VYeTBPVHhySEUxcWhDamVxVm1UTi9QWDl0M1Uvdm5xMnBGUnZOYTIvL2pOdnR3ZWN6V1Bubk5vREFETENUdWwxOFB2Y003NWVqN2JwYlh3OTg3ZkY0T1hRa3VlQS9BQ2Q0dlQ1Y2JrKys1L2NmVE1Ubk0vamdreWxzM1g2QTNqMWJCK3BKdVZ3ZVZxM1p6dHdGNjFtOGRETk9sNXRHRFdyeTFLUFhjRjZUMm56encxeCttYnlZWlN1MjBMaGhMTjI3dEtUalJVMERNODFFSkxpVW9CS1JjNXBoR014WnNKNFB4a3poMlBITVFMdk5adVc2SVYyNS9zcXUyTzJxSVNBaUlsS1NuRTQzZHowNG12MEhFckhackF3ZTZGOVNmM0lwVjB4MFJWNFlOWlFObS9idzNjL3pXTEZxRzUrUCs0TmxLN2Z3M2h0M25mWjRLMVp0NVlYWHZzL1JaamFiNmRyWlB3c3BxbUk0UDM3MUJGVXE1NytyMjZTcFN4bjc5VXhhdGFqSDg2T0dFaG5oWHpiMjVzdTM4OUliUC9ENXVELzRmTndmMk8wMit2VnB4NTY5UjZrYUUwVzcxdjdrVGxKeUdzKzg5RFU3ZGgzRzQvRmlzMW5wMkw0cFYvVHZ3QVV0Lzk2dDcrS096Wms1WncyVHBpNWx3cTlMbVBEckVoeWhJWHp4OGNNc1hMS0pwT1RqUFBiUWxZSHIxMjdZRGNBZnM5ZFFLN1lLRGVyVlpNamxuV2g3WXR5MkZ6Ymk4dzhlWk1XZjI1aTdZRDFMbHYvRmxPbkxBUmoxK0xYTW5MT2FxSXJoM0hWYlg4Qy93K0x5bFZ2OXRhZENiQXpzZXhHOWUxNlk0MW5ZN1RaaW9pdm0rNnoySDB4aytIM3ZGZkNPL0czOHBFV01uN1NvME91dTZOOEJoOFBPb3c4TVlmT1cvWHo3MDF6V3JOdUowK25HWkRMUjlzS0dETG04YzQ2YVczZmMyb2RCQXpyd3pZOXorV1AyYWo3OVlqcWZmakdkV3JIUmZQajJ2WVNIaHhZcFJoRXBHU1lqSzhNSWRoQWlJc0Z3TkNHRmR6K2F6SW9UUHcwOHFkTkY1M0hmN2YycFhpM3ZXZzhpSWlKU1BKNTg1Z3N1N3RpY0FYM2I4OXVNbFJ3K21zS2dBUjBLVEF3QkhEeWN4TXc1YStqV3VRWDE2bGJublE4bU1YWDZpbHk3N2VVbktmazRQLzZ5RUovUGgyRkFlSGdvblRzMG8wbWoyTUp2UHNFd0RHYk9XVVBQN2hma3VmUnU2L1lEN0QrUVNQUHo0Z0wxbzd4ZUgyYXpLVEFyKzkwUEpwT1psVTI3MW8zcGRORjVoU1pJZHV3NnpLSWxtM0E0N0Z4N1pSYzhIaSsvei95VEFYM2JCNjdKem5ZeGUvNDZ1blp1RVVpYUZTWWxOWjM0aEZRYU40d2xQdUVZUitOVGFObWlYbzVyZkQ1Zm1kcTEyTzMyWURLWnNGb3RPRjF1SG5qc0U3d2VMNWQwYlVtdlN5NE16SExMVCtxeERLYi9zWXJaODljeDRxNEJ0RHEvZm83elR6Ly9GZTNiTnNtMXpQR2t5ZE9Xc1dMVlZsNSs5cFppZTAwaTV3S1RJenpmWlNsS1VJbklPY2ZuOHpGcDJqSSsvK1lQc3JOZGdmWktVUkU4Y05mbGRPbW81WHdpSWlJaVp4T1B4NHZWYWdsMkdDSlNpSUlTVkZyaUp5TG5sTDM3NC9udjZBbHMzcm92UjN1Zm5xMjU1N2IrUmY1Sm80aUlpSWlVSFVwT2laejlsS0FTa1hPQ1lSaE1uTEtFVDhmTndIMUs0YzNxVlN2eDhMMkRjaFg3RkJFUkVSRVJrZEtqQkpXSWxIdUpTY2Q1NC8zeC9MbDJSNkROWkRJeFpFQW5odDNZQzhlSkhYdEVSRVJFUkVRa09KU2dFcEZ5YmNHU2piejl2NG1rWldRRjJtSnJSdlBrUTFmUnJFbGNFQ01URVJFUkVSR1JrNVNnRXBGeUtUUFR5ZWhQZitXUHVXdHl0QSs0ckQzM0RPdEhhR2hJa0NJVEVSRVJFUkdSZjFLQ1NrVEtuWTEvN2VYVnQzL2lTSHhLb0MycVFqaVBqcmlTanUyYkJqRXlFUkVSRVJFUnlZc1NWQ0pTYmhpR3dVOFRGekxtNnovdytYeUI5ZzV0bS9Eb2lDdXBGQlVSeE9oRVJFUkVSRVFrUDBwUWlVaTVrSmFleGV2di9jelNGVnNDYlhhN2pYdHU2OGVBUHUweG1VeEJqRTVFUkVSRVJFUUtvZ1NWaUp6MXR1NDR3UE92ZmMvUmhMK1g5TldyVzQxbkhydUJ1Rm94UVl4TVJFUkVSRVJFaWtJSktoRTVheG1Hd2ErL0xlZkRzZFB3ZUx5QjlyNjkyakRpem9IWTdTcUVMaUlpSWlJaWNqWlFna3BFemtxWldTN2UrdDhFNWkxYUgyaXoyMjA4ZU5jVjlPblpPb2lSaVlpSWlJaUl5T2xTZ2twRXpqcUhqaVR4Znk5L3paNTk4WUcyV3JIUlBQZjRqZFNyV3kySWtZbUlpSWlJaU1pWlVJSktSTTRxYTlidjR2blh2eVV0UFN2UTF2M2lsanh5L3hEQ0hGclNKeUlpSWlJaWNqWlNna3BFemdvbjYwMzliOHhVZkQ0ZkFHYXptWHR2NzhlZy9oMjFTNStJaUlpSWlNaFpUQWtxRVNuelBCNHZveitkd3RRWkt3SnRrZUVPbm5uaUJscTNhaERFeUVSRVJFUkVSS1E0S0VFbEltVmE2dkVNbm52MVd6WnMzaE5vaTZzZHc4dWpicVptOVNyQkMweEVSRVJFUkVTS2pSSlVJbEptN2R1ZndKUFBmOG5SaEpSQVc0ZTJUWGo2a2VzSUM3TUhNVElSRVJFUkVSRXBUa3BRaVVpWnRISHpIa2E5OURWcEdYOFhRNzkyU0ZlRzM5UWJzOWtjeE1oRVJFUkVSRVNrdUNsQkpTSmx6b0tsRzNubHJaOXd1ejBBV0swV0hoMHhoRXU3WHhqa3lFUkVSRVJFUktRa0tFRWxJbVhLaEY4WDgrSFkzekFNQTRDSThGQmVmUG9tV2phdkYrVElSRVJFUkVSRXBLUW9RU1VpWllKaEdIenl4WFIrbnJ3bzBGWTFKb3JYbnIyVk9yV3JCakV5RVJFUkVSRVJLV2xLVUlsSTBMbmRIbDU3ZHp6ekZxMFB0RFdzVjROWG5ybUZLcFVyQkRFeUVSRVJFUkVSS1ExS1VJbElVRG1kTHA1NTlWdFdyZGtlYUd0N1lTT2VmZUpHd2h3aFFZeE1SRVJFUkVSRVNvc1NWQ0lTTkJrWlR2N3owbGRzM0x3bjBOYW5aMnRHM2pzWXE5VVN2TUJFUkVSRVJFU2tWQ2xCSlNKQmNUd3RreWVlL1lKdE93OEcycTRiMHBYaE4vZkJaRElGTVRJUkVSRVJFUkVwYlVwUWlVaXBTMHBKNC9GblBtZlB2dmhBMjIxRGUzUGoxZDJERjVTSWlJaUlpSWdFalJKVUlsS3FqaWFrOE9pb3NSdzZraFJvdTNkNGY2NGMyRG1JVVltSWlJaUlpRWd3S1VFbElxWG00T0VrSG5sNkRBbEp4d0F3bVV5TXZIY3cvWHEzRFhKa0lpSWlJaUlpRWt4S1VJbElxVGg4SkRsSGNzcHNOdlBrdzFmVHMydXJJRWNtSWlJaUlpSWl3YVlFbFlpVXVDUHhLWXdjOVhkeXltcTE4TXpqMTlQNW9tWkJqa3hFUkVSRVJFVEtBaVdvUktSRXhTZWs4c2pUWTRoUFNBWDh5YW5ubnJpUmp1MmJCamt5RVJFUkVSRVJLU3ZNd1E1QVJNcXZoS1JqakJ3MWhpUHhLUUJZTEdhZWVmeDZKYWRFUkVSRVJFUWtCeVdvUktSRUpDVWY1NUdueDNENFNETGdyemsxNnJIcnRLeFBSRVJFUkVSRWNsR0NTa1NLWGVxeERCNFpOWWFEaDVNQS8yNTlUejl5RFYwN3RnaHlaQ0lpSWlJaUlsSVdLVUVsSXNVcU05UEprODk5d2Y2RGlZQS9PZlhVeUd2b2ZuSExJRWNtSWlJaUlpSWlaWlVTVkNKU2JGd3VONk5lSHNmMlhZY0NiWTgvZUJVOXU3WUtZbFFpSWlJaUlpSlMxaWxCSlNMRnd1djE4ZkpiUDdGdTQrNUEyMzNEQjlEN2tndURHSldJaUlpSWlJaWNEWlNnRXBGL3pUQU0zdmxvRW91V2JRcTBEYjNtRW9ZTTdCVEVxRVJFUkVSRVJPUnNvUVNWaVB4clk4Yk5ZUHJNVllIakFaZTE1OVliZWdVeEloRVJFUkVSRVRtYktFRWxJdi9LTDFNVzg4T0VCWUhqcnAxYThPQmRsMk15bVlJWWxZaUlpSWlJaUp4TmxLQVNrVE8yYk5WV1B2cjh0OEJ4NjFZTitNL0lhekNiOVUrTGlJaUlpSWlJRkozK0Z5a2laMlQzM3FPOC9OL3ZNUXdEZ0ViMWEvTDhVemRoczFtREhKbUlpSWlJaUlpY2JaU2dFcEhUbG5vOGcxRXZqU016eXdWQWxjb1ZlR25VellRNVFvSWNtWWlJaUlpSWlKeU5sS0FTa2RQaWRudDQ5dFZ2T1JLZkFvRGRidVBGcDI4aXVrcUZJRWNtSWlJaUlpSWlaeXNscUVTa3lBekQ0TjJQSnJOeDg1NUEyK01QWGttVGhySEJDMHBFUkVSRVJFVE9la3BRaVVpUi9UeDVFYi9QL2pOd2ZPc052ZWpldVdVUUl4SVJFUkVSRVpIeVFBa3FFU21TcFN1MjhPbVh2d2VPTCtuU2lxSFhYQkxFaUVSRVJFUkVSS1M4VUlKS1JBcTFhODhSWG43N3g4Q09mVTBhMXVLeEVVTXdtVXhCamt4RVJFUkVSRVRLQXlXb1JLUkFxY2N5ZVBxbGNXUmxPUUdJcmxLQkY1OGVpdDF1QzNKa0lpSWlJaUlpVWw0b1FTVWkrWEs3UFR6enlqZkVKNlFDL2gzN1hocDFNMVVxYThjK0VSRVJFUkVSS1Q1S1VJbEluZ3pENE8wUEpySnB5OTVBMjVNUFgwMmoraldER0pXSWlJaUlpSWlVUjBwUWlVaWVmcHk0a0QvbXJna2NEN3Z4VXJwMmJCSEVpRVJFUkVSRVJLUzhVb0pLUkhKWnQzRTNZOGJOQ0J6MzZOcUtHNi91SHJ5QVJFUkVSRVJFcEZ4VGdrcEVja2c5bnNITGIvMjlZMS9UUnJWNDlIN3QyQ2NpSWlJaUlpSWxSd2txRVFrd0RJTTMzaHRQVXZKeEFDSWpIRHozMUkzYXNVOUVSRVJFUkVSS2xCSlVJaEx3eTYrTFdiNXFhK0Q0aVFldkpxWkt4U0JHSkNJaUlpSWlJdWNDSmFoRUJJQ3RPdzd3MlNsMXA0WmMzcG1PN1pzR01TSVJFUkVSRVJFNVZ5aEJKU0prWkRoNThjMGY4SGk4QURTcVg1TTdiKzRUNUtoRVJFUkVSRVRrWEtFRWxjZzV6akFNM3Y1d0lvZVBKQVBnY05qNXY4ZXV3MmF6QmpreUVSRVJFUkVST1Zjb1FTVnlqcHMrODAvbUxWb2ZPSDc0bmtIRTFvd09Za1FpSWlJaUlpSnlybEdDU3VRY3RtZGZQUDhiTXlWd2ZGblBOdlRzMWlxSUVZbUlpSlF2Q1luSFdMMTJ4Mm5kNDNaNzJQVFhQbncrWDY1emhtR3djZk1lZHU4OVdsd2hGcnRsSzdhd1k5ZmhZSWNSVklaaGNPeDRSckREeUpmZUl4RXBpNVNnRWpsSE9aMHVYbnp6TzV4T053QzFZNk1aY2VmQUlFY2xJaUpTOXUzY2ZaaTdIdndmSzFkdkwvVGFCWXMzOHRpb3NhZlYvNm8xTzNqZ3NZLzVhTXh2dWM3dDJSZlBnNDkveXEvVGxwMVduNlhwNlJmRzhkT0VoY0VPbzhUMEhQQWZ2dnB1ZG9IWFBQNS9YekRxaFhHbEZOSHBLKy92a1lpY25WUmtSdVFjOWVIbnY3Rm5YendBTnB1Vlp4Ni9nZERRa0NCSEpTSWlVdmJWcUY2WmpJeHNubnZsVzk1KzlRNmFOSW9GNExjWkszbHI5TVE4NytrNTREKzUycWFPZnc1SEh0OTdGeTdaQ01BbFhWdm1PcmR4OHg0QVdwMWZyMGl4NWpYdTZlclovUUwrOCtnMUFHemVzcDhSajM1VTZEMno1NjFsOXJ5MUJWNHo0YnVucVZnaC9GL0g5MDlKeVdrc1g3a2wzL094TmFzdzhxa3hSZTV2OG8vUEVCRWVtdTk1bDh2RGtmaVVIRzNOejR2ajYrL25NSHZlV2hvMWpNMTFUMXl0bU1EWDUrSjdKQ0tTRnlXb1JNNUI4eGF2WitxTUZZSGplMi92VC8yNjFZTVlrY2c1empEd0pTWGcyNzhQWDhKUmZJa0orSklUTUxLeXdabU40WGFCMXh2c0tLV3NzMWd3MlVMQUhvckpFWXE1Y2d6bTZCak1NZFV3MTQ3RFhDVUdUS1pnUjFrdWhEbnNQRG55S2g1NjRqTkd2VENPLzcxMUQ5V3FSZ1hPZi9IeHc0R3ZaODVldzNjL3o4dlJ0bUxWMWp4blI0Ri9lZCtTWlg5Ukt6YWFaazNqV0xwaUMwZFBTWDdNbWI4TzhNK2ttalIxYVo1OURCclFNY2R4M2JocWRHamY5UFJmS1BERCtQazVqaHZXcjVIanRlUmwyTjN2MExGOVUrNjhyVytCMTBWR09NNG9wc0ljT0ppUWI2SVE0SnN4ajNMZFZkMXl0RTM4ZFFtUmtRNTZYWEpocnV0REN0azRac2V1dy9rbWhGNzU3MDk1dHMrZStrcU80M1B0UFJJUnlZc1NWQ0xubUNOSGszbnJmMzkvYU92YXNRVURMMnNmeEloRXpsRWVONTZ0bS9GczJZUjM1M1l3bTdIVWE0aTVhbldzYlM3Q0hGMFZVMWc0Mk8yWTdLRmdzUVE3WWlucnZGNE1aelk0blJpWkdmZ1M0L0hGSDhHemF6dmUyZFBCWjJCcDBCQnIwK1pZbXpRRHF5M1lFWi9WV2pTcnkrQ0JIWm53NnhKZStlK1B2UGZHWFlGenA4Nk9pWW9LejlXMnM0RGFQL01YYlNRdFBZdWJydThCd09TcFMvTmNTdmoxOTNQeTdlT2ZDYW9HOVd0d3g2MTk4cnoyMmx0ZW8xK2ZkdHh5UTg4OHovOHorUkVTWWlXdVZneFoyYTU4eHdldzIwT0lpYTZZNXptTDJVeElTTW45TjZUNWVYV1k4TjNUQUh6NDJUUm16VjBiT0Fhb1dDRTh4L1BZZHlDQkg4YlBaL0FsbmZKOVRnVnAxclEyczZlK3dzN2RoeG43OVV3ZWYraktITE9PVnEvYnllU3B5N2oxeHA3VXkrY0hndWZhZXlRaWtoZjlxeU55RGpFTWd6ZEhUeUF6MHdsQXRaaEtqQnd4R0pOK29pNVNhbnlIRHVCZXVSVFBwbldZWSt0Z2JkV2FrRDVYWUk2T0tmeG1rWUpZTFA2a1psZzRwa3FWTWNmV3puSGFsNWlBZDhjVzNLdFc0Snc4SG12emx0amFkY1JjczFhUUFqNzczWDV6YjhMQzdGeDVSZWNjN1hrdDJTcnFNcTRwMDVjRDBLZFhHd0JlZmY1V2ZENERnTjE3am5EWGcvOWo4TUNPM0RPOC83OEpQU0F4NlRqcDZWbW5mZCtBcTU0cjhQeThoZXVadDNCOW51YzZ0R3ZDeTgvZWN0cGpGcFhWYWdra2lHd25aajhWdEV4dC9zSU5BSFR0M0R6ZmF6S3puQ1FtSFE4Y0h6dWV3YjREQ1VTRWgxSzVVaVFBNFdHaHJGbTdreGRmLzRFM1hoeUcyV3pHTUF3KytmdzNEaDFKNXE1Q1ppdmxwenkrUnlJaWVWR0NTdVFjTXUyUGxhemRzQXNBazhuRXFNZXVKVEpjVTdkRlNvTjM3eTVjODJiaVMwakExcms3WVgwSFlhcVE5MCt1UlVxQ09kcS81TS9Xb1F2R3NWVGNxNWVUOWQyWG1LdFdKYVJiTHl4MTZnYzd4TE5PYUdnSXc0WmVHaml1V2pXS0R1MmFjTmZ0L1FKdGVTM3gyN1g3Q0hQbXI4Tml6cmxmMGVZdCs5bTRlUzlBb09hUnlXVENZdkgvSUduMXVwMEF0R3ZUR0lzbHVIc2QvZkRsRS9tZXUrN1cxN200WTNQdXYydEFudWZ0OXJJemU4OHdER2JNWGsydDJHaWFOTW8vV2J0ODVWWmVldU9Id1BIa3FjdVlQSFVaZlh1MzVab2hYUUx0M1M1dXdmNkRpUnc0bUFnbUU0dVhibWJIcnNQY09yUVhIcStYZlFjU0FLaGNLYkxBdWxiRm9ieThSeUp5N2xDQ1N1UWNrWkI0akUrKytMdmV4VFdEdTlDc1NWd1FJeEk1Ti9pU0VuRk9tNGlSbklTdHgyWFkybllBc3piUmxlQXlWWXdpNUpJK2hIUzdGUGVxWlRnbi9vU3BjaFhzL1FkanJoSWQ3UENLaFdFWTdEK1l5UHFOdTltOFpSL0p5V21rcFdmNWY2VmxrWkdaemNqN0IzUFpwVzFPcTErbnk0M2IvWGROdUZDN0RhdlZRbkpLR3ZYclZ1ZVJCNGJrdUQ3RTd2KzRmV295b21XTHVyUnNVWmYwakN4TW1TWXFSVVVBOE5XM3MzTGNlL0JRVW83NlV3dVhiTUprTXVIekdheGV1NlBBT0Z0ZjBEQlgyeStURitkNTdZNWRoM09kaTZvWVRzL3VGK1M2OW1TQ3BUQmVyemZmSldaWjJTNVNqMlZnczFxb1ViMXlrZm83SFQ2Zmo4TkgvYy90NUt6eGc0ZVRBRENiVERuR1hMMTJKNGVQSkRQOGxvS1g5cDNmdkM0dmpCb0t3RE12ZlVQM0xpM3AwYTBsMWFwV1l0amQ3K1M2ZnRnOTcrWTQvdktiV1h6NXpkL3Y3MFAzWGNIQXZoZmx1dTljZVk5RVJQS2lCSlhJT2NBd0RONzVhQktaV2Y0UEliRTFvN25sdXJ6ckdJaElNZkY0Y00yZmhYdkZFa0o2WElhdFN3OGxwcVRzTVp1eHRlK0VyVzBIM0F2bmtQWHArOWphZHlLa1d5K3ducDBmRTNmdlBjcVB2eXhnNWFwdHBCN1BBQ0FtdWlMVnExV2lVcVVJYXNWR0V4SGhJRHpNVHNzV2RVKzcvekZmem1EQ3Iwc0N4eWNURFZmZjlHcUI5K1YzM21hejh2dkVGMWkzY1RlcjF1U3NOVFZsK25KK25yZ28xejJqWGhoWGFKei9MTUlOL25wTWVWbS9jVGZyTis3TzBkYWdYbzA4a3g5NUpXUHlzblRGRnBhdXlIOG5QWUNhTlNyejlXZVBGcW0vMDVGNkxJT2I3M2dyUjl2SjQ1UFArNlR4a3hkaHMxa1o4OVVNRGg1T1l1aTFsNUNla1UzRCtqVnkzQjlkcFFMUlZab0ZqdU5xeDlDNWcvODRyMmQ5cHM2VjkwaEVKQzluNXljUEVUa3RzK2V2WS9tcXJZSGp4MFlNMGRSdGtSTGtTMG9rKzRldk1GZUpJZXlSLzlOU1Bpbjd6R1pzM1hwaHZiQWR6Z25may9uSis0UmVmelBteW1mUGJLcDlCeEw0OHB0WnpGKzBnY2dJQnowdnVZRHptOVdoK1hsMThpMEVmU1o2ZHIrQWh2VnJrdTEwOGY1SHZ3YmFKLy80ekJuMVp3SThIaS92ZlRpWk1JZWQ1dWZGQllxaVh6T2tTNkFXMVo5cmR2RFJtR25jZEYwUHVuVTUvNHpHK21jaTVmQ1JaSVlPL3k5MzM5NlBxd2RmZkVaOUpDWWQ1OXNmNXpKajltcDZkYitBRzYrOUpNZU9oaDZQbDVsejFqQnY0UWJ1dk8weUd0U3I4Yzh1aTExa2hJTm5uN29CZ0NtL0xXZjF1cDJCWTdQNTc3cWIyM2NlWXNXcWJReTRyRDFUZjE4QmhzR29GNzhtTXpPYlQwYy9VT1FsZUp1MzdNOTNGNys4RkpUUU9sZmVJeEdSdkNoQkpWTE9wYVNtODcvUHBnU09CL1h2eVBuTjZnWXZJSkZ5enJOcEhjNWZmeUdrejBCc25ib1Zmb05JR1dLcVVKSFFXKy9HdlhnZVdaKytqMzNnVlZpYnR3eDJXSVZhdlc0bno3ejBEWGFibFR0dXZZekwrM1VnTEN5a1JNWnEycmdXVFJ2WElqMGpPMGVDS2lJOGxOOW1yT1N0MFJNTHVEdW5rNG1FS2RPWHMzZGZQSGZkMXBmZGU0OEd6bGV1RkJrb3dIMXllZGVsUFM4a3RrYVY0bmdwYk4xK0VJQVEyK24vbDJEeHNzMHNYcmFaSmN2LzR1S096Zm52eTdjVEhoWktZdEp4OXV3N1NucDZOZ2NPSlRKMStncmNIZzhETG10ZllLSHk0bVN6V2VuYXVRVUFLLzdjQmhBNFB0VVhYOC9FYkRaejdaVmQvUWtxazRtSDdyMmNoNTc0akxmZW54QklhaFhWQzZPR1VydFcvaHRleko2M2xtOSttSHRhZlpiWDkwaEVKQzlLVUltVWMrOS84aXRwSjNaK3FSWlRpZUUzOVE1eVJDTGxsM3Z4UEZ4TEYrRzQ4OEZjTzZpSm5FMXNuYnRqcWR1QXJDOCt3a2hOeHRhNWU3QkR5dGRHT2VTT0FBQWdBRWxFUVZTU1pYL3gvR3ZmRVZjN2h0ZGZHQlpJNkFUVHgrL2RINWlwYlBnTURBek1weXp4UFZrNC9hVEdEZjFKcjZzR2RlYk45eWJrMmVmUzVYOVJLU3FDbzBkVE9IbzBKYzlyQUVKRDdUUnJXclIvZjJiTS9oT0FEejZiaW9IQm9BRWRpM1Fmd05UZlY3QmlsVC81TTMvaEJ0YXMyMGxraElQRFI1Skp6OGdHb0dHRG10dzZ0QmU5dWwvQWpObXJjYnM5UmU2L3BLMWFzNTNscTdiU3IwODdhdGI0dThaU2kyWjF1V1pJRjM3OFpRSFRaNjZpNzZWdGd4amx1ZjBlaWNpNVJ3a3FrWEpzd2RLTkxGaXlNWEE4OHI1Qk9CejJJRVlrVWs0WkJzNFpVL0J1MzByWWlNY3dWYXdVN0loRS9qVnpiRzNDUmp4RzFxZnY0VXM3anIzUFFEQ1pDcit4RktXblovUG1lNy9Rb0c1MTNuanBkaUlpU25aWHRLS3FGUnVOSTlRL2crdVRzZE9aL3NjcUp2M3dmNEh6VVZFNVo2azBhUlRMODA4UHpaSEUrcWZVWS81NldvK05HbHZnMkhYanF2SDVodzhXR3VPeUZWc0N5OXNNdzJEMHgxUFlzZXN3RDkxN0JWYXJwZEQ3bjNqb0tyS2RicUtyVkNBak01dlo4OVl4N2ZlVnVEMWUrdlJxellETDJ0T3NxWDh6bHRUVWRDYjh1cGl4NC83Z21hZHVvSFdyQm9YMlg1SmNMZy92Zi9Rcmp0QVFoZzN0bGV2OGJUZGR5b28vdC9IQkoxTzU0UHo2UlM0Uy9zeEwzeFJybk9meWV5UWk1eVlscUVUS3FlTnBtYnovOGQ5TER5N3IyWWEyRnpZS1lrUWk1WmR6eGhTOGUvZmd1TzlSVEdGYUhpSGxoNmxpSlJ6M1BVYldaNk54elpoS3lHVURneDFTRHQvK05KZTA5Q3plZW1WNG1VbE8vZE9odzhuRTFpeDhTVjUwbFFvRm5oL3pRUUZKSjhQZ3d6Ry9zWHJ0RGk1cTE2VFFzYlp1UDhncmIvMUVWTVZ3aGczdFJWUlVCSlVyUmZMMUQzTTRjRENSRjBZTnBVSmtXSUY5ZUgwKzFtL2F3OExGRzFueDV6WWFONHhsOE1DTzlPaldpckF3L3cvRG5FNDNHWm5aWkdXNWVPQ2VLM2p0clo5NThwa3ZlUGorUWFVK00ybkdyTldzM2JDTFk4Y3lxRnVuS2djUEpYSG5zTDU1enJpeldpMk12SDhRRHp6MkNXKzgrd3R2dnpvY1V4R1NzNSs4UHlKWGNmVlRUWnE2bE5FZlQ4bjMvS25PeGZkSVJFUUpLcEZ5NnNNeDAwaEpUUWVnU3FWSTdyNjlYNUFqRWltZjNJdm40ZDIrVmNrcEtiZE1ZZUU0N2hoQjFnZHZZb3FNTERQTC9Ud2VMNy8rdHB3K3ZWcFR2MTcxWUljRFFIaDRLRFZyVk1aOElwa1JuNURLeXRYYmNEcmRQUG5zbDl4NFRYZk9iMTZYaUhCSGptVmxoVEVNZzlUVWRDN01ZMWFMWVJpODg3OUpyRjY3Z3lHWGQrTE9ZWmNWMk5mdnMvN2svWTkreFRBTVh2eS9tNGlLaWdEZzFxRzlxRlFwZ3RFZlQrRytrUi95eXJPM1VydFcza1h5LzFrVXZIS2xTRnh1RHo5TlhNaTQ3MmVUbGUwaU85dU56K2NMWEdPMVduQTRRZ2dQQytXLzcwMGdKVFdkRzY3dVh1Um5jRHFjVGpmck51eG01ZXB0Z1YzcTNuaDNQRFZyVktaNjFVcjhOR0VSVFJyVjR1ckJuZlB0bzFuVE9QcjNhY2ZVMzFjd2Flb3lCZy9NdmJRdUlmRVl5MVp1b1VHOW1nQWNqVThoSkNULy8xNmQvRnhXbUhQaFBSSVJ5WXNTVkNMbDBQSlZXNWs1YjAzZytNRjdyaUF5M0JIRWlFVEtKOCttOWJpV0x2SXY2MU55U3NveFUxZzRqanNmSkhQMEc1aWlLcGVKd3VsL2JkMVBkcmFMYnAzUGJFZTdrdER0NHZQcGR2SDUrSHcrRmk3WnhJZWZUYU5SZzFodXZLWTdYMzQ3azRlZStKU1dMZXB4NjlCZWZQM1pvMFh1OS92eDgvbjhxejg0djNsZDdyNjlIMDBiMXdMOHlhbTMzcC9BOUpsL01taEFSKzY3YzBDK2ZXemRmb0NQeHZ6R2hrMTdpSXFLNExtbmJ1RDg1blZ6WEhORi93NkVoRmg1Ni8ySlBQemtwNHo3N0pFOCsycld0RGFEQm5URTUvTVJYYVVDWVdHaGhJZUg0Z2dOSVR6TXpxU3B5MWk4YkRQZmYvRTREb2NkaTltTXd4R0N5V1RDNlhMejJOT2ZrNXFha2FOUGo4ZGJwR1ZyUmZISG5OVzgrOEZrd0wva2NXRGY5blR0M0lJd2g1MTdILzRRdTkzR2t5T3ZLbkJKSmNEd1cvdXdhTmxtNGhOU2NiazhIRGlVeUw3OThRQ01uN1NJY2QvTkJ1RDlOKzhtTkRTRVoxLytGc013OHUzUGFyVVFHcHAvOGY2eS9oNkppSlEwSmFoRXlwbU1EQ2Z2ZkRncGNOejk0cFowdnFoWkVDTVNLWjk4U1lrNGZ4MlA0ODRIVlhOS3pnbW1pcFZ3REx1WHJNL2V3MXlqSnViS2VjL2NLQzFyTit6Q1lqSFRJa2c3MDM3NXpVd0Fqc2FuQXBDV25zV2MrZXZZc25VL3E5YnNJRGtsamU1ZFd2TElpTUdFaGRscDE2WVI4eFp1NExNdmYyZmtrNS9SK29LR2pMaHJBSEcxcXhZNjF0V0RMc1pzTXZIdFQvTzQvNUdQNkhYSkJkeCtjMisrK0dZbU0yYXQ1b29CSFJoeGQ4SExMOE1jb2V6WmU1UWUzVnB4N3gzOXFYUmlWczQvOWIyMExTRTJHdzVIQ0dFRjFLMGNjZmRBdkY0ZjMvMDBqL21MTnZEZmwyOFBKSmptTC9iWHY2d2FFd1hBLzczNE5TbXA2WXk0ZXlCTkd0WGl0ZWVINFhEOG5haFpzMjRucjc4em52ODhlZzB0VzlRcjlIa1U1cndtY1F3YmVpbmRMajQveHd5alBmdU9Vcmx5Sk5kZjFiVkl6ejB5d3NHbjc5OVBsY29WK0dYeVlqNzhiQnBXcTRWbVRXdlRyR2tjNXpXSjQ3d210YWxXTllwcDQ1OERZUHlreFh6OCtXLzgrdU16aElYWjZUbmdQOXgxVzErdUdkSWwwTytIbjAwaktpbzgxK3lrc3Z3ZWlZaVVCaVdvUk1xWlQ3K2FUa0xTTVFBcVZnaGp4RjFscTE2SVNMbmc4WkQ5d3poQytnelVibjF5VGpISDFpYmswZ0ZrZnorT3NMc2VBR3Z3UGtvbUo2ZFJLU3FDc0xEUy8wLzA1MS85d2NRcFM2bGNLWktmSnk2aWNjTllPbmRveHNRcFMwaFB6Nlp6aDJZTTZOdWVSZzFxQnU0eG1VeGMwclVsblM0NmoyOSttTXV2dnkwakpNUldwUEZzTml2WFhkV04zajFiOCtrWHZ6Tnp6aHBtejF1SHorZGpZTitMZU9EdXl3dnRvM2F0YUw0YiszaWc5bEJCZW5adlZlZzFXN1lkNE8zUkU5bTUrekF0bXRYbDJQRk1xbFRPWGMvSk1BdzZ0bS9LNTEvUDVMNlJIOUcvVHp1RzM5b25SMDJuME5BUTNHNFBqNDBheTZNUERPSFNIaGNXT241Qkd0YXZrV2N0cUxweDFmajQzZnRPYTZaV2xjcisybUJkTzdlZ1lmMGFORzFTRzNzKzcxdDhRaW8vVFZoSTI5YU5DbnpPK3c0a2tKQjRMRmQ3V1g2UFJFUktneEpVSXVYSWx1MEhtRHBqUmVENC9qc0dFbFZCeTQ1RWlwdHIvaXpNVmFLeGRlb1c3RkJFU3AydGMzZTgyN2ZnV2pDYmtCNTlnaFpIUm1aMmdiTkhTc3I0U1l2NTd1ZDV0TDZnSWM4K2RRTlAvTjlZbm4vMU85cTFhVXlmbm0xb1VLOEdkcnVWN0d3WEd6ZnZEZHhuR0FZK3c4RG45ZEdxWlQzcTFhM0d6dDJIMmJuN01KMDdGRzJtYytWS2tUdzU4bXI2OTJuSDI2TW5zdTlBQWhzMjdXSDl4dDBGemp5YVBXOHRzK2V0L2RldkhmeDFsNzc4WmhZelpxOG1JaUtVaCs4ZlJNL3VGNUNabVkzSDR5VXJ5OFdXYlFjQ1NSYVR5VVMvUHUzbzBya0ZZNzZjd2JRWksxbTBiRFAzRHU4ZlNMS2MxNlEyNy8vM2JwNTg1Z3RlZjJjOHFjY3l1SHJ3eGNVUzd6K2Q2VExDbU9pS3hFUlh6UFBjNFNQSnpKeXpodkdURnhOcXQrVklHSnJOWnY3YXVwL1VZeGxZclJhT0hFMWg4NVo5WEg5Vnp1OGZaZjA5RWhFcERVcFFpWlFUaG1FdytwTy9kKzNyMEs0cGwzUUpmbzBRa2ZMR2w1U0llOFVTd2g3NXY4SXZGaW1uN0lPdkkvUHRsN0JlMENab1MvM2NMaThXYThFMWhFcUNZUmpFMVlyaHVhZHVJRHc4bExkZnZZUHZmcDdIYnpOV3NmTFBiYWZkWDdlTHp5OXlndXFrODV2WDViUC9QY0MzUDgzanU1L21NZktwTVR6MXlOWDA3SDVCbnRmWHExdWRMcDJhbjNac1FLRE8wa2xqdjU3SnJMbHI2ZCtuSGJmZGZDa1ZLNFN6YjM4OHcrNTVOOGQxL2Z1MHkzRWNHZUhnNGZzSDBhTmJTOTU0OXhjbVRWMUM5eTduWTdINDM4UFlHbFY0KzlVN0dQblVaM3o1N1N5NmR6ay8zNFJRV1RGbCtuSitucmlJZzRlU3NGak05T3grQWNOdjZaTmpsbEtuaTg1andlS05MRGl4cEE3OE96YjI3dGs2UjE5bnczc2tJbExTbEtBU0tTZG16bDNEbHUwSEFQOVNnQkYzRE5EVWJKRVM0Sncya1pBZWwyR3FVTGIvNHlSU2trd1Zvd2pwMFFmbjFJazRicjRqS0RHRWg5dEpUODh1OVhFdjczOFJuUzQ2ai9Ed1VBRHNkaHZEaGw3S3NLR1hrcGgwbk9OcG1iamRIandlSHg2dkY4UG5uemxsK0F3TWNoYlFObUdpYnAyY3RaQ2FueGVIMSt1ak1GYXJoVnR1NkVtWFRzMzVhY0pDdW5ScWtlZDFGU0xEYUhGZUhXNjVvZWNadmQ1SlU1Ym1tS2wyMTIxOXVmYktMdFNOcXhab3ExbWpDamRlZXdrZWp4ZUF1bkZWODAyV3RUcS9QbU0rZUpDc0xHZXV4RWRNZEVYZWZ2VU9qc2FubEhweXFuT0haalNxWDdQd0MwL1JyblZqRmkvZHpLQUJIYm1rYThzOGEwWTkrOVQxYk42eWoyUEhNd0Z3T093MGExSTdSN0gwcytrOUVoRXBTU1lqS3lQL3JTWkU1S3lRbWVYaWxydmZJamsxRFlBYnIrN09iVU43QnprcWtmTEh1M2NYem9rL0VmYjRjMURJN2s4aTVaN1BSK1liejJFZmZBMldPdlZMZmZoUHhrNW40cFNsVEovd3ZINGdJeUlpY3BZd09jTHovYWF0VDljaTVjQTNQODBKSktlaXExVGdocXU2QnpjZ2tYTEtOVzhtdGg2WEtUa2xBbUEyWSt2UkI5ZjhXVUVaUGlhNkltNjNoK1NVdEtDTUx5SWlJc1ZMbjdCRnpuSUhEaWJ5eTYrTEE4ZDMzdG8zeDdSeEVTa2V2b1A3OFNVa1lHdmJJZGloaUpRWnRqWWQ4TVVmeFhmb1FLbVBYYTlPZFFEMjdJMHY5YkZGUkVTaytDbEJKWEtXKzJqc3RFQTlnUmJuMWFHSENxT0xsQWozcW1YWU9uZlg3Q21SVTFrczJEcDN4NzFxYWFrUFhhK3V2NzdPN24xSFNuMXNFUkVSS1g3NmxDMXlGbHZ4NXphV3Jkb0srTGNJdnYvT2dhckRJVklTUEc0OG05WmhhM05Sc0NNUktYTnNyUy9DczNFOWVOeWxPbTVVeFhDaUtvU3paOC9SVWgxWFJFUkVTb1lTVkNKbktZL0h5d2VmVHcwYzk3MjB6V252UGlNaVJlUFp1aGx6YkIzdDNDZVNCMVBGS015eHRmRnMvYXZVeDY1YnR4cTc5eXBCSlNJaVVoNG9RU1Z5bHBvd2RRa0hEaVlDL3EyMmJ4L2FKOGdSaVpSZm5pMmJzTFpxSGJUeGpXTXBHRm1aUVJ1L3pIQzd3T3N0OFdIMHZFK2Z0V1ViUEZzMmxmcTRkZXRVWSsvK0JBeERtMUtMaUlpYzdaU2dFamtMSmFlbThmVVBzd1BITjEvWGs2aUs0VUdNU0tRY013eThPN2RqYWRnMEtNUDdEdTRsOC9WUk9MOGZFNVR4ZzhFNGZnemorTEZjN2E1NU0waC82aDdjUytmbmFQZjh0UjdYN0duZzgvM3JzWXZqZVdmL01KYjBSNGYvNjFqK3lYQTVBMTludnZVYzZVL2VmVnIzWjc0K3FrVGlBckEwYW9KMzUzWW81VVJSN1pyUlpHVTVTVWxOTDlWeFJVUkVwUGhaZ3gyQWlKeSt6OGY5UVdhV0M0QzRXakVNNnRjeHlCR0psRisrcEFRd1d6Qkh4d1JsZkhQTk9NejFHK0hadkI3MzB2bllPbllyOHIyWnI0OHF0ampDbm5ncDhMVjc0U3pjUytZVlczLy81Sm94R2ZmeUJZVGVjaS9XOC8rZXVlWTdlaGg4UHN5VnF1UzQzcjFvTnQ2dG0vQ3NYMDNvZGNNdzE2aDF4bkg5bStkZG1Ld3g3MkVrSmVSNzNsUWxCc2Z3Qi9NOFo3aWNaRDQzRWx1di9vVDA2QWNlai85WEdXR09yZ3BtRTc3a1JNeFZTdS92U3EzWWFNQy9vMjNsU3BHbE5xNklpSWdVUHlXb1JNNHlXN1lmNFBmWmZ3YU83NzE5QUZhckpZZ1JpWlJ2dnYzN3NOUnJVS0pqdU9iOGhwRjJQTi96SnJzRHpHYThlN2JqaXo5Y1lGKzI5aGNIRWpTK2hKTFozY3pJU0N1eHZuRzc4S3hiaWNrUmhyVnBpeHluZkVjUEFXQ3VuclBlbnVPMkIzQk9uNEI3L2g5a3Z2Y3k5djVYWXJ1NEorU3phVVJKUGUvQ0dFa0pCVDYzZ3FhMWV6ZXR3M0E1TVVVV3ZRNWE1dXVqQ2t4NkZUZEx2WWI0OXUwTlVvSXFpWll0NnBYYXVDSWlJbEw4bEtBU09Zc1loc0ZIbjA4TEhIZHMzNVIyclJzRk1TS1I4cytYY0JSejFlb2xPb1puNVpJaUpYdzhmeTRyOUJwTGd5WTVFaWJtbU9vRnpsYnk3dDZPS1NRRWMyeWRQTTludmo0cVYyd2hsdzBtNUxMQk9kb3lubmtRdytVazRyV1A4NC8vci9Wa2YvNStnY3NsM1d0WFltUm5ZZXZTQzJ3aHA1eHc0VHQ2Q0ZOa0JVeFJsWFBlWkxGZ0gzQTFscmo2T0g4WWkvdlBwZjZaVDFaYjNuR1U0UE11aW9qLzVsNCtXTmpTTy9laVdRQjR0MjdDZDJnL1Jyby93ZWFjL0VPdWErMVhYQWY0RTVTbFdjdkJYTFU2dnNUNFVod1Jxc1pVeEdhemN1QlFZcW1PS3lJaUlzVlBDU3FSczhqSzFkdlorTmRlQUt4V0MvZmMxai9JRVltVWY3N0VCS3h0TGlxUnZvMjBZemxteE9TVnVDaHBXUis4WG1nU3F5Z010eHZUcVFtbFhCY1l1S1pQQkNDazc1QjhMM012bVFzbUU3Yk9QWEswZXcvdUI1OFBTKzI2K2Q1cmJka0djMHcxVEdIaGVTYW5TdXA1K3hMajhTeGYrUGZ4QWYrLzA2NXB2d1RhUXZwZmVjYjllemF2dzd0M2wvL3J0U3R5bkhNdm5KWHIrcE1KcXRKbWpxbUdaODJLd2k4c3pqSE5aa0pDTFBsTmxoTVJFWkd6aUJKVUltY0p3ekFZKzgwZmdlUEwrMTVFYkkwcUJkd2hJc1hCbDV6Z3I2OVR6TExIanNhWG1rell5R2VMdmU5UzUvT0IyNFVCL3AzMjhraFVlZGF2d25kb1A5Wm1yYkRVcVo5L1Z3ZjNnV0dRK2RwLzhqenYyYnordEF0OVIveDNUSWsrYnlNbEVkZmM2Ym5hVDIwNzB3U1Y0WExpK3ZWSGdCdzF1VTdPYkF0R1VqTS81cGlxK0pKTGR5YVQyKzNCNmZRUUdSRldxdU9LaUloSThWT0NTdVFzc1hEWkpyYnY4dGRmc2R0dFhIOVY4Ulh1RlpIOEdWblovaGs1eGN4Y3RRYWV2OWJucW9XVTE1S3RvakxaYklUME8vT1pPbWZLeU03MGYrRjI0Vm0vR211YkRqa3Y4UGx3elpnTUpoTWhmUWZuN3VBVTVxclZ3WnQ3Tno1ZlNoSjQzUDc2UnViVHI3dFhrcy9iMHFqWjM0a2luNCtNNTBaaVpLWVhTL0xJdTJFMXZ1UkVMQTJhNUNnWVh5WTV3akd5c2twMXlGbnoxdUh4ZU9uWVBqaTdiSXFJaUVqeFVZSks1Q3pnOC9uNDR0dVpnZVBCL1R0U09VcTdGWW1VQ21jMjJPM0YzcTJsWVJPWTl6dmVuVnR5dE9lMVpLdW9US0dPZkJOVXJ0OSt3WEM3OHp4bnBCOHZzSlpSWVl6MDlNRFg3bVh6Y3lXb3ZOczI0WXMvQWhZTDJlTnkxcWo2NTlMQ3NFZGZ5RDJBMTB2R3N3K0J6VWJZRXkrRCtmUXJLNVhXOC9idTNvNlJtWjdQSGFmUDJxWWpZWFVhWUxLVS9jMHdUS0doNEhTeWR2MU92djUrRGdZbHQrN082L0dTbGUxaTUrN0RYTnJqUXVyRUZmOHNSeEVSRVNsZFNsQ0puQVZtelYvSHZ2MytyY25Ed3V4Y2Q2Vm1UNG1VRnNQdHdtUVBMZlorelhIK0hjZThPM0ltVFBLZGRlUHprZjc0bmRndTZvTDk2bHRPZXp6M2tua1kyWG5QYmpHeU12OVZMU01qN1pqL0M3TVo3Kzd0K1BidndYeEtyU2pENWZKLzRmV2UwZTUvM2gxYi9JWFQyM1UrbytRVWxON3o5cXhlSHZqYWNEb3hoWVRrdTV0Z1VSUzJuREcvOCtFdnZuL0dZNTRwazkyTzRYSXljODVhMW03WVhTcGpob2JhNk4yampNOHNFeEVSa1NKUmdrcWtqUE40dkh6MS9lekE4ZFZYWEV4a2hDT0lFWWtFajJFWVpHZTd5SEs2eU1wMGtwWHRJaXZiUldhbUU2ZkxqZHZ0eGVWeTQzSjdjTHM5dUU0Y3U5MGVYQjR2YnBlLzNlMzI0RFA4c3hNTm40SFg1OFBBd09jei9HMkdnZGZyLy8wNXd3c2xNSHZGRkJhQnRXMG5MUFVhNDkyNXJmRFg3amt4KzZtZ1F1UUZDSDlwZEs0MlgxSUNtYTgraGFWeE14eDNqanlqZm9GQTNTRmIyMDY0MTZ6QU5Yc2FvYmZlRnpodmJka21SeUxJdTJVRFdXUGV3OUtvV1pINmQvKzUxRDlPK25HY1UzNHEwajNXODF0anFkc3djRndhejl2SXpzS3pacmsvSVdVWVpIMzBCcGJZT094WDNYekdTU3BiNTB2eWJQZXNYbzZSbFpudmVaTTFDQi94TEZid2VubnNvU3Q1N0tHU1hXcnFkTG80Y0RDSmo4Zit4ck92Zk0yUFgvNkhzTEF6KzdzaElpSWlaWU1TVkNKbDNQUlpxemh5TkJtQUNwRmhYSFg1eFVHT1NPVE1HWVpCVnJhYnRQUU0wdEt5U0V2UEppMDlrK05wbWFTbFo1MzRsVW5hOFN6U01ySkl6OGoySjZFeW5XUTVYV1JudXpBTW8xUmo5clFBdkNXVHBBcTk3allBWExPbUJtWUd1ZWYvZ1pHZWx1dGF3KzJmaGVUYnZ6dkg3bkNuT3QxQzNMNkQrd0Q4ZFozK0JlUEVyQ2h6WEgxc1pqUHVaUXZ3N3QySnBVNkRQSzkzemZjdldRN3BkbW5oZldkbjRkbXdHZ0R2WHh2dy9yV2hTREdaSzBmblNGQkJ5VDl2OStJNUdHNFhsZ1pOOE83WWd2VzhscmhtVGdHZkQvczF0eFlwN24reUQ3NHh6M2J2dHI4d3NqTHpQUjhVWGsrSi9EM0ppOTBlUW9QNk5Yam15UnNZZlAxTHpGKzBucjY5MjViSzJDSWlJbEl5bEtBU0tjT2NUamRmL3pnM2NIemRsZDBJQ3l2K1dqZ2kvMVptcHBQRXBPT2tIRXNuSlRXTjVKVDBFMS83ZjZXbXBwT1Nta0hLc1hSY3JyenJJSlZWMlQ0d25DVlRLQjNBdTJjSFJ2cHgvK3dUd0wxc1FZSEw0THg3ZCtIZHV5dlBjNmVib0RxNUhNMjlZckcvQ1BjRjdVL3Iva0JNSnhOZE5XS3hORzZHZTlVU25CTytJK3pCcDNNdHlmTnUzWVIzKzJZc2NmV3dOR2xSYU4vdXBmUEI3Y0xXc1J2dVpRc0k2ZEd2d0VMcm1lKzhnTy9nUGl6MUd1VWRhd2s5YnlNckUvZThHVmdhbm9lcFlwVC9mSjhyTUxJeThheGNqTzNTZ2Y0RVRqQm1OcFVTLzVMRzB2MGVGUm5od09Hd2NlUm9TcW1PS3lJaUlzV3YvSDVLRWlrSHB2eStuS1JrLzQ1VGxhTWlHZFR2b2lCSEpPZWl6RXduOFluSFNEajVLK2tZQ1ltcEpDUWRKejR4bGNURVkyUm11VW90SG9mRFRsaG9DS0VPTzQ3UUVNSWNkaHlPRUVMdElkaHNGbXcyS3lFaFZteFdLeUVuanYyL0xDZmFyRmh0Rml4bU0yYXpDYlBaak1sc3dtd3lZVGI1djdhWVRaaE0vblAyYWVQQTZZUmlUbEQ1RHU3RDljZXZlRGF0QmNCVW9XS084LytzamVSZU9nL25MOS9nR1A0UWxxWTVFenVacjQ4NjdkcE8zcjA3OFd4YWc3bHlORGpDeWY3Mk0renBhZGd1N25sNkw4VHJ4YmRuSjFpc1dHTGp3R3JEZG5GUDNQTm00Sm83blpDZS9RT1hHaTRuemtuZkFSQnkrWFdGTDN2enVQMjFzV3doaFBRZGpDOGxDZmZ5QmRoNjlNMnpMcGhuL1ovNER1N0QycXdsNXBxMWM1d3I2ZWZ0K3UwWGpLeE1RcnIxeHIxMlJhRGRmc1YxMkM3cWdybHlOSWJyekJNNCtkV2F5cXM5NHJXUHdHbzdvM0grRFNPN1pEWVVLSEJNdzhEbmcyem4yWlg0RmhFUmtkeVVvQklwb3pLelhIdzNmbDdnK01acnVtTzNxNzZHRkQrdjEwZENZaXFIanFSdytHZ3loNDhrYytpSS8vZkRSNUpKeXlqZWJlUERIQ0ZVaUF3bklzSkJoVWdIRWVFT0trU0dFUkVlNnY4OXdrRmtwSVBJOERBaUlrSUpDdzNCRVdiSFlROGhORFFFMDc4b09IMG1NaGRHWUdSbVlLcFV1WGo3ZmZkRk1BeXNMUzdFczNFTnBvZ0tCVjd2M2JJUkFPZnZFM0hVYS9pdkNyY2J4MUxJL3VaVE1BeEMrbCtGcFhFenNqNTVDK2VrN3pIUzB3aTViRkNSKy9KdS93dkRtWTJsWWROQVVpVGswb0Y0TjZ6R05XTXlscm9Oc1RSbzRvOTl3cmY0RW81aTY5Z05TOTI4bC8rZHlyMW9Ec2J4Vkd6ZGVtTUtpeUNrOXhWa2pYNEYxL1NKMkFkZG4vTTFaYWJqblBndFdHMys1TmVwNTV6T0VuM2UzdDNiY1M5YmdLVk9mU3hOVytSSVVHRXlZYTVSQzN3K2pJeDB6REhWQ24zZCtUR0ZSV0RyNU44a3c3MWtQa1ptT2lHOS9rNEFlamF0dzNmNHdCbjMvNjlsWldCeWxHNk54SlRVZExLelhkU29WcWxVeHhVUkVaSGlwd1NWU0JrMVljcGlqaDNQQktCcVRCVDllN2NMY2tSeU5qTU1nK1RVZFBZZlNHRHYvbmoySDB4ay84RUVEaDFPNW1oQ0NsNnY3MS8xSHhabUo3cEtCU3BIUlZJcEtwSktVZUZVcWhoQnBhZ0lvaXBHVUtsU0JKV2l3b21xRUlIZFh2b3pPLzROYytVWWZJbnhtR05yRjM3eGFiQTJhNFd0OHlXWUtsVENzM0ZOZ1hXZ2ZJY1A0Tm04RG5PVkdId0g5cEw5NVFjNGhqOFlXS1oyT254SERwSDl4V2lNbENSc0YzWEIyc3BmdDhkeDF5TmtmZm8ycmxsVE1aeloyQysvdGtpRnZkMHJGdnBmVDhzMmdUYVRQUlQ3OWNQSit2QjFzci82Q01kOWorTloveWVlVlVzd3gxVDM5MTBJSSswNHJ0blRNSVU2Q0xta0x3Q1d1SHJZMm5YR3ZYZ09sanIxc1Y1NFlsYXB4MFAyRng5Z3BCM0hmc1cxbUtPcjV1akxaTGVYL1BNMm1iQVB1aUgvUHBQaXdUQXdSUlV0MGVsWnRRUlRkTldjaGQ3REl3aTV6TCs4MGJQdVQzK0M2cksvbHp2NlVsT0NtcUR5SmNUN1orU1ZvcE03M01iVnJscklsU0lpSWxMV0tVRWxVZ2FsWldUeDA2UUZnZU9icisyQnphYS9ybEk0d3pBNGZEU1ozWHVQc3U5QUF2djJ4L3QvUDVoQVpxYnpqUG9NRDdkVE5TYUttQ29WL2IraUt4SmRwU0pWby8zSDBWVXFsT3ZhYU9ib0dIenhwN2Q4cmloQ2g5MFArQk1SQU9icXNYbGVaemlkWkgvblgzNFdldFBkZURhc3hqVjdHdGsvZkVIb0RjT0x2anVjMTR0cndVeGNmL3dLYmhmV05oMndYM2xUNExUSkVZYmp6cEZrZmZTbWYxbWR5K25mZmE0QXZxT0g4V3hZalNuRS9uZXk2QVJMM1FiWWh3ekZPWDRjV2FOZnhjak93aFFXUWVqdEk0cTBNNTV6MG5mK0pYUDlyOElVRVJsb0R4bDBQZDU5dS95dkh4UFdGaGVRL2ZYSGVIZHZ4OXEyRTdZdWVSZGVMOG5uYmFuWGlOQnJiOE5jdTI2K3I4ZTNmNDkvM0dwNWovdFBubldyOFB5MW52QlhQaWoxdWs1bnlwZHdORmR5c0tUdE8rQlBVTld1VmJxSk1SRVJFU2wrK2grdlNCbjAwOFNGWkdUNGt3bXhOYXJRdTBmcklFY2taWkhYNjJQZi9nUzI3ejdFOWwySDJMSHpFRHQySHpydFJKVEpaS0phVEJRMWExU21SclhLMUtoZW1SclZLMUdqV2hWcTFxaE1aSGpwTHRrcGE4d3gxZkRzMmw1aS9YdTJid2JJczZpM2tabE85dGovNFR0OGdKQkxCMkN1VlllUTJEaDhoL2ZqV2JNY1Y1WG9IRE5vOHVQZHQ0dnNjUjlqcENhRDFZcDk0RFhZdXZYT2RWMGdTZlhCNjdqL1hJcXRhOEc3N0Rrbi93Q0c0WitaNUFqTGRkN1d0aFB1SlhQeEhkb1BnUFhDOXBpckZKN0FjSzlZaUdmZEtzdzFhaEh5anpoTklYWWN3eDhpNjZNM3lmNzJVOHpSVmZFbHhtTnQxWTdRcTI4cHRPK1NldDdXTmgwS0huZmJpWEhyMUM4MHhwT3htRUlkL3lvNTljKzZXaVhORjM4RWEvMjhpOU9YbEgzN0V3Z05EU0c2U3NGTE5rVkVSS1RzVTRKS3BJekp5SEF5YWRyU3dQRXROL1RDWWpFWGNJZWNDNXhPRjd2MkhtWEhya05zMzNtSUhic09zV3Z2VWR4dVQ1SDdxQndWU2UxYTBjVFZxdXIvUFRhR21qV3FVQzBtQ3F1MWRMYUdQeHVaYThmaG5mMTdpZlJ0T0oxNE42N0ZaQS9GVXE5aGpuUGV2YnZJL3RxZlZMSzE2MHhJN3l2OEowd203TmNQeC9mT0M3aVh6TWZXclUraDQxaGk0ekJYaU1KVXF5NGhBNjRxY0phTEtTSVN4MTBqOFI3Y2g3bGF6WHl2Y3k5YmdIZmJKa3dSa2RoNjlNdDEzbmR3TDlrL2ZJSHY4QUZNRVpFWW1SbTRGOC9CZDJnL0lRT3Z3UkpYTDg5K3ZYdDM0Wno0UFZpdC9obEw1dHovL3BraUsySzk4Q0pjczZiaVM0d0hxeFZiMjA1Z0tmalBjV2s5N3p6SDNiQWF6R1ovcmE0aThLV21ZS3A0bW5XVjNDYzJLekFGNTN1R2QvY09RcnIzS3RVeGQrMDVUTjI0cXFWZW0wNUVSRVNLbnhKVUltWE1sQm5MQXpOZzRtckYwS05MeXlCSEpLVXRMU09MbmJzT3MyUFhJYmJ0UE1pT1hZZlpkeUFCd3pDS2RIKzFtRW8wckYrRE9uRlZxUjBiUTF5dEdHclhqQ0U4L094WUpsVFdtS3ZFZ00rTEx6RUJjM1QrZFl2T2hIdnBYQXhuTnJiMlhYSXRlek5YcUFoZUR5RzlCaERTNTRvY1M4cVdMamdBQUNBQVNVUkJWTXRNampCQ2I3a1hNUHd6bHdyN3MyR3g0cmoveVR5VFBYa3hSVlhHV2tDdEpOLytQVGduZlErQWZjalFITE9uakpRa1hMT200bDZ4Q0F3RHkzbm5FM3JkN2ZnUzQzSCs5QVhlM2R2SmV2OWxMSTJiWWV2UURXdXpWbUQxZnh6eEhUbEk5dGozd2UzQ2Z1MHdmM0h4VXhqSGorRmV0UmozNHJrWXgxSXdSVmJBMnZ3QzNLdVdrUFg1ZTFqcU44WjJjVStzTFM3TTg3V1cydlArNTdpTFovc0x5VGM5UDhkeXhSeE1Kb3lzRFBENThLVW1ZeHhMOGUrS1dBanY3dTE0MXF3QW54ZlBwclgrcEZaK2lUcWY5N1RpUGgyK3hIandHYVZhZzhvd0RIYnRQa0tYenMxTGJVd1JFUkVwT1VwUWlaUWhMcGViWHlZdkRoeGZPNlNyZmlwY3pobUd3WUZEU2F6ZnRKdjFtM2F6OGE5OUhEbWFYS1I3VFNZVGNiVmlhRmkvQm8wYXhOS3dYazBhMXE5QlpNUzV2U1N2MkpsTVdCbzB3cnRqUzdFbXFJeVVKTnl6cG9IWmpPMlN5M0lQVzZrS1lVKzhqQ2swNS90cEhFdUJVSWUvaHBMWmpIZnZUbndwaVlFa3p6LzVFbzZRL3Vqd1lvdmJsNVJBMXRqUjRIRmo2OURWWHh6ZE1QRHUyWUY3MmZ3VHlSSWZwc2lLMkFkY0hWajZaZ21QSUd6a2M3aVh6TVUxNXplODJ6YmozYllaVTZnRFM0TW1XQzlvaDNQeUR4Z1o2WVQ4UDN0M0hoWlYxY2NCL0RzRHc3Q0Q3SnNLS3FLQzRJS0tLKzRyYXE2WlptV2xWcmJaMjJMMXBpMXFyNWxabVZaYWFwcm12cVRtaWp1S3NpZ3VLT0NDSUNxTGdNQXdETFBjOXc5aWRHVFlaQm1RNytkNWVwNjU1eTduZCtkaXpQdzQ1M2Y2RElha1UzZnQvYXBpTDBCMU1RcnFhMWVMcm0xcUJwTUJ3eUhwUFFnaXFTa2t2UWVqY1BjV3FDNUZRMzBqSGlKelN4ajdCc0RJeHc5R25zMGhzcldydGZlN3hQdVZrWXJDZzdzQm9NUjB4VWVKN1J5Z3VaOE8yZHdQdFNPaGlsYy9MSXZJV0FMbHFTTkZyMjBhUVRwNjBzTys3NmREWkc0QmtkVDAzN2p2bDdpLzZxSk9pSU5SYysrSzEwU3JCaG4zYzVDYkowZHpUOWRhNjVPSWlJaHFEaE5VUkhYSXdhUG5rWm1kQ3dDd3Q3TkcvK0IyQm82SXFwc2dDTGlSZU8vZmhGUWlMbHkraWV3SHNuTFBNekdSd0t1Sk03eWJGeVdoV2pSelE3T216cEJLeXk4MlRWVm4zTW9YeXNpemtBVDFyTFpyS25adWhGQWdoMG5mSVJBN091czlSbDh5UWY3cklyMUYyNDE4OUk4aUVabWF3YWhOd0JQSHFZNk5nVkFnZjlpZ0tBQUtGVER5YkFIcHFLSlY2d3IzN1VCaDZKNmkvc3d0SUFrZUNFbVAvaEJKSHh1MVoyUUVTYy8ra0FUMWdqSXFYRnVmU2hVYkEwbS9vWkFFRDRTUWVSOG1ROGRBeU0yQi9MZnZvVWxKMHA0dWRuS0JwR3N3akR2M2hFaHErckRkd1FtbUw3MEJ6ZTFiS0R5MEI2ckw1NkNNQ0lNeUlneEczbTFnTnZYZFdudS9INmZZdVFGUUZzS29kVnNZZWJjdTlUaVRrUk9nMkxJR1FrNDJJQmJEMkxjZEpOMTZhL2Vidi8rRjNxU1l1TEVuTEJldTBKc1lVcXhmQWZXdEc3cHh0MnhUb2JnclMzVWhDcExBc3V0d1ZiZnJONHVlU3pNdmwxcnRsNGlJaUdvR0UxUkVkWVJHbzhIRzdTZTAyMk5IZG1kZG9LZUFTcVZHd28wNzJtVFVwZGhFNU1rS3lqekgwc0lVTFpxNW9VVXpOM2czYzBOekwxYzA4WEJrTFRJRE12WnBBOFhPelJCeUhrQmtiVk10MTVTT2ZCYVFtc0JrMERNNjdTSkxLNGdLOGtzOXo2aTFmMUdOSVkwR2dBQVlTMkRrMFJRbVEwZnJQVjVrWlZOVXkra0o1Uy80cjA2Q1N1eldHS1pUM29UWXJURmdWUFF4UXRKM0tOUXB0MkRzMng3R0hZUEtMK3d0TVlFa3FCY2tRYjJndVhzYm1wUWtHRFZwQnFQRy85YWxFb2tnc3JLR0pMQWJDbk95WWR5Mkk0dzdCc0dvYWZNeUx5djJhRnFVcUxxZkRsWEVTYWh2WG9QcEM2OEJZbkd0dmQ5QVVaS3V1SDZVZE1ob0ZLVGRLN2VBdTNHYkFCalBYbFQ2dlpXeTZtQlJoL3BITFJtMWFBMUJKaXVLV3lTRzJLTXBwQ01ubEJuSGt4QWVaRU9Ua2d6alNTOVgrN1hMY3ZOV1VZTEt5NU1KS2lJaW9xZUJTSkRMS2xkSWdZaHF4UEhUbC9ERi85WURBQ3dzcE5qdzJ5eVltN05tVUgyalVDaHhOU0ZabTVDNmZEVVpDa1ZobWVjNE96WkNXOSttOFBmMWdyK3ZGenpjN0RtMXN3NVM3TndNa1pNclRQcVVQazJycmhFVUNvakVvaEwxbGlwRldRaEJJNVFjRFZWYkJLRldwNDNWQktGUVVhWFYrT3E2d2lQN0lhVGZnM1RFdUZydGQrbUtQZGgzTUFLN05uMWVxLzBTRVJIUmt4T1pXWlQ2d1k0anFJanFBRUVRc0dITGNlMzJ5Q0ZCVEU3VkU0SWdJT2wyT3NJajQzQW1NZzZYcjk2Q1NsVjJJZUltSG83dzkvVkMyemFlYU92YkZNNk9sVnlwaXd4QzBxa3I1T3RYd3lTNGY0V0xqUnRhdFNTVkpDWXdhSHFvbmllbkFEelZ5U21vMVZDR0hZWFp4Q20xM25WT2pndzIxcGExM2k4UkVSSFZEQ2FvaU9xQUM1Y1RFWGZ0TmdCQUlqSEdxT0hkREJ3UmxhV3dVSW1ZUzRrSWo3eUs4TWk0TW91YWkwUWlOUGR5aGIrZkY5cTJhUXIvTmw2d3RiR294V2lwdW9qZFBDQjJkSVF5TWh5U3p2dzNTZ1FBeXFod2lKMmNJWGJ6S1AvZ2FsYW9VTUhNakhYNGlJaUluaFpNVUJIVkFYOXRQYVo5UGFodkI5alpscklNT1JuTS9jd2NuSW1NUjNqa1ZVVEZYRU5CZ2Y1cGU4YkdSdkJwNFFGL1gwLzQrM3JCdDFWVFdGZzh4YU1uR2hpVDNnT2cyTDZwcUJoMFBSbEZSVlJqTkJvb0QrK0hkUFN6QnVuZTNFSUt1YnpzS2RSRVJFUlVmekJCUldSZzEyL2VSVVIwUElDaTBUYmpuK2xoNElnSUtKcTZGM2N0QmVFUlZ4RWVjUlVKTis2VWVxeDlJeXQwNmVTRG9NQlc2T0RmSEdabVRFZzlyWXlhTm9QSXpoN0tFNGNoQ2U1djZIQ0lERXA1SWhRaU8zc1lOZkV5U1ArVzVtYkl5WlZCRUFUVzdTTWlJbm9LTUVGRlpHQWJ0ejJzUGRXenF5L2MzUndNR0UzRHBsQVU0dXk1QklTZnZZb3pVWEhJeXM3VGU1eElKRUlyYnc5MENmUkJVS2RXYU9IbHlpOUhEWWgwMkNqSWwvOEk0L2FkcW0xRlA2TDZSbmlRamNMRCsyRTIvVzJEeGREUzJ4MWJkcDVFWWxJYXZKbzZHeXlPcS9HM2taYWVqYzRkVzhMVXRHcFREZ3NMVlRBeEtmbnhYSzNXWU0xZm9lalR5eCtlVFhUdk5VOVdnQTFiam1Ic3lPNnd0UzIvSnBkU3FVSkVkQUs2QlByVTJPcXdLcFVhVitLUzBkYlhzMGF1WDkzVWFnM1VhbzNlOS81SnlXUUYyTERsT0lKN3RrV0xacTdWZHQycXlwTVZRQ0l4Z3RSRVVxSGpIK1RJWUdJaWdWa1ZmN1lySXVOK0RoenNyY3M5N3VhdFZEU3lzYWpRenpzQW5JMk1oNXVySFR6YzY4ZG43THI4aklocUd1Y25FQm5RdmJRc0hEbDVVYnM5WVV3dkEwYlRNS2xVYXB5TmlzZlhpemRoOUF2ejhmblg2N0F2TktwRWNzcmNYSXBlM2Z6dzBUdGpzZVdQVC9EVHd0Y3grZG0rOEc3bXh1UlVBeU8yZDRDa2N6Y290djFsNkZDSURFYXhmUU1rWGJwRGJHZTRMM3dkMjdjQUFKeU5pamRZREFDd2J1TVJmUEgxZW1UY3o2blNkYmJzT0ltWDMvZ2VEM0prSmZibDVPWmo3NEZJZkR6bmp4Sy9uMWF1T1lDL05oOUQxUGxyRmVwbjVkcUQrT3lydFRoOTlrcVY0aTNMTjk5dnhjeFpLM0FwOWxhTjlWR2RGaXplZ2lHalowT3QxbFRiTmZOa0JkaSs2eFQrdDJoVHVZdW5QT3JJOFF2b0YvSUo3cVZtVlVzY0VWSHhPQjUyQ1lKUXRIRDd5R2UveEpKZmRsWDQvTkVUNTJIeFR6dXFKWmF5L1BMN1AzaHArbmNWdXU5WFoveUFiYnRPVitpNjhvSkN6RiswRVo5L3ZWNzdIdXpZZlJwL2JqaFM3bitsYWFqUGlLZzJjQVFWa1FGdDNuRVNHazNSaDZGMmJadkJwMFh0RjVsdGlBUkJRR3hjRWtLUHgrRFlpWXZJMXZObEFBQWF1enVnUzJBcmRPM1VDbjZ0bThMWTJLaVdJNlc2eWlTNFAvSi8vUkhLVThjZzZSWnM2SENJYXBVeTdDZzA5ek5nT25haVFlT3d0YkZBeC9ZdHNISExNUXdkR0FnclM3TmFqeUU3T3c5bm8rTFIyTU1Cc253RjRoSlNLblcrazZNTkd2MDdDcVMxVHhNc1g3VVBjeGRzd0Rkelg5YjU0MGNqVzB0ODl0RnptRFZuTldLdkpxRjdVQnNBUU15bG0vajduek1ZTmJ3cit2VnVWMjUvWnlQanNYbjdTVFQyY0lCSUpFSlllS3plNDh4TVRkQ2hYWXN5cjVWeFB3ZlpEL1QvL3V6UnRRME9INHZCb2lYYjhla0hwZGNvczdXeHFOQ0ltYXJLZmlERC9HODM0dlZYaCtrZGJaZWJsdzl6YzZuZUVXVXJWdStIUWxHSU42Y1ByMVNmems2MmVPbjUvbGoxNXlIRUphVEF0M1dUSjQ0ZkFPWi91d21oUjgrWHVqOTA5M3k5N2F2K1BBUjVRU0Y2ZGZlclVEOExGbTlCZS85bUdOaXZ3eFBGK2FSQ0JuZkc5bDJuc2ZDSHJWZzAvOVZxdSs2ZWZXZVJteXZIckpuanRQK21ObTA3Z2RTMDdITFBmWDVDbjByMTliUS9JNkxhd0FRVmtZSGt5dVRZZXloU3V6MWhOTC9rMXJURXBEU0VIaitQdzhkaWNDOU4vMSs5MnZnMFFlK2ViUkVVMkFydXJ2YTFIQ0hWRzhiR01IM3VCY2lYL3dpanBzMGdkbTlzNklpSWFvVW1KUm1GQjNmRGJOcmJnTEhoUDBiT21CcUNxVy85aUNVLy80MVoveGtIY1MwdlhyRDE3MU5RcWRSSXZwMkJOMll1cmZUNTAxOGVndkdqZXdJQWZGczN3U3N2RE1MeVZYdXhidU5SUEQraEQvcUZmRkxpbk5sei95elJ0bjNYYVd4L1pFVEp4Lzhaai81OWRCTldLWGZ1WS82M0d5RUlBcEp2WitpOVRqRTNWenVzWGZGK21iRnYzSG9jMi80K1ZlWXhTY2xwbVA3MmtsTDNqeDdSRFRPbWhaUjVqZXFRbVpXTDZ6ZnY0ZTMzZjhIc1djK2hVOGVXT3Z1VGt0UGg0dFJJcDAycFZHSFJrdTA0ZVBnY09nZTJoRktwZ2tTaSt6Ty9kUG51Y3Q4REFIajdnMTlLM1Rld1h3ZDhOSE5zaGU5bDlBamRWV1Fqb3hPUWREdGQ3N0VaOTNNUWZ5MEZnd2QwUk1yZCs5cjIvSHlGempZQXVEbzNnbGdzeG9IUWFKaVlHTmQ2OHNQRDNRRWpobmJCL2N4YzVPYkp0UW5ud2tLVjN1TTFHazJKZlVaR1lwMGtZNzVjZ2I4MkgwTTcvMllJNnR4SzI3NSs1WWVseG5IOTVsMjg4OEd2T3NkWDF0UDZqSWhxZytFL1dSQTFVQWNPUjBPaFVBSUFtbm02SUxCOTJYK3BwQ2VUbHA2Tkl5Y3U0TkN4ODdpUmVFL3ZNVTBiTzZGL2NEdjA2ZWtQVnhlN1dvNlE2aXV4blFPa3c4ZEN2dXBubUwvMUFVUTJqY28vaWFnZUV4NWtRYjVxR2FURHh4cDBhdCtqbWpaeHdvc1QrMlBsMmdOUUZLcnd5ZnZqSUpYV1RoMFdtYXdBTy9lRXc5WEZEclBlcTNpQzRWRXV6cnEvYzhhUDdvRXpFVmR4TmlvT3o0MEx4bjgvbkZEaUhLVktqVzhXYjBGZ0IyOE1LdVVMYXB0V3VxTjFzckx6TUd2T0toUW9sRmp3MVJSNDZLbDNtWmNueDV6NTYzQXZOUXREQmdSVytCNisrL3JKUjdzNE9OUk9IYjltbmk1WXN2QTFmRFI3SlQ3NVlnM2VlV01FUWdaM0JnRGNUc25BdmRRc25TLzdHZmR6OE1YWDZ4QjdOUmtoZ3p2ajdkZEg2Q1ErSHErVjlNTEVmazhjVzR0bXJvaExTRUhpclZRQXdKVzRaQURBOGJCTHNMRzJBQUFNNnY4d3RzY1Rldk8vM1ZScTh1UEE0V2dJZ29DOUJ5S3g5OEREUDRvZU8za1J4eDRwTVFFQUcxWi9CTWRhZWg2UENndVBSVkp5VWZ4MmpheGcxOGdLdS9lZUJRQThOeTRZUTBiUDFudmVYNXVQNGEvTngzVGFYcGpZRHk4KzhpdzJiVDJCbkZ3NTNwZzZERUJSMHNmY3ZQU0ZiTzdleThRbm4vOEJLeXR6dkR2akdaMTlEZmtaRWRVbUpxaUlERUFRQk96ODU0eDJlOVN3YnF4alZJMXk4K1E0ZHZJaVFvL0g0TUxsbTNxUGNYU3dRYjllQWVnWDNBNWVUWjM1L3RNVE1mYjFoNUNkQ2ZueUgyRTI0MzJJekMwTUhSSlJqUkR5WlpBdi93RW1YWHZDMk5mZjBPSG9tUFJzYjFoYW1HTEpyN3Z3MnJ0TE1XbDhIL1R1MmJiR3AyV3YrU3NVTWxrQlprd05nVjhiejJxNXBrZ2t3cHhQSnNMU3dneEdSbUwwNlZYeXZiNThKUW1DSUdENGtNN2FxWDVseWN6S3hRZWZyc1NkdTVuNDROMHhDR3p2WGVLWW5OeDh6Sm4zSis2bFp1bU02bnJjbGJoa2JObHhVaWR4RnRDMm1mWjFicDRjTWxsQm1mRzRPQnNtbWUvbWFvZnZGMHpIKzUvK2p2aUVGR0J3VWZ2bUhTY0JGSTFPS2FaV2E1Q1cvZ0F6cG9XVUdBM3ozWkx0aUk2NWpyVXIvcU50ZTdFS0NTcWdxUDdTNXUwbmRkcCtYYmxYKy9yUjVFZEZGUmFxc0dOWE9Eb0VOTWVZa2QyMTdaOSt1UWFCN2IweGFuaFhuZU9MRXkyMTdkQ1I4emdlZGtudnZ1ZkdGYzB1NkI3VVJ1ZG4vWnZ2dDZCcjUxYm8yYzFQcCsxUmQrOWxZdU8yNHhneHRBdWFlN2tpTFQwYnI4ejRBZE5mSHFKTlRqN3E1cTFVZkR4bk5lUUZoZmgrd1RSWVdwanE3RDl5UEtiQlBpT2kyc1FFRlpFQlJNZGNSOHFkREFDQWhZVVUvWUxyMW9mOStpcnVXZ3IrL2ljY2gwOWNRR0doc3NSK0swc3o5Tzdoai83QkFmQnQzWlJKS2FvV2t1NjlvY25OZ1h6RkVwaE5mWXRKS25ycUNQa3l5RmNzZ2JGM2EwaTY5elowT0hxTkRBbENZdzlIL0w1bVA3NWV0QWtyMXg1RS96NEJhT1BUQksxYU5ZWnROWCt4UzB4S3hmWmRwOUhNMHdVMk5oWjZwK0tWWi9QYWoySFh5S3BFKytOZlFsZXVQWWgxRzBzV2JDNXRpdDZqZFc2U2IyZmdreTlXNDg3ZFREUnA3QVNackFCYmQ0YVZPR2Z2d1NqY1RMd0g3K1p1TURJUzZ4elRvcG1yTmdrbEZvdHg5TVJGOU8vVFhtL2Y2elllS2ZFbHZxejRhcHU5blJWKy9HWTZMQ3lLUnRFY0Q3dUVQZnNpSUJhTDhjZjZVQncvZFJtamhuZEYvejd0c0diNWZ5Q1ZsbHhGTGFDdEYvYnNqNmh3VWZxS21QN3lFRXg5cVNoanR2Q0hyVGg0K0J6V3JuZ2Z6azYyVDN6TjBLUG5rWm1WaTNselhvQjNjemVkZlk2T05sV2F3bGFkWnM5NkRocU5vTjFPVGtuSHRMZVc2Q1ErbXpkejFVa0FmZlA5RmpUekt0bFdUQkFFZlBmVERsaFptdVBseVFNQUZOVVNLeXhVSWNEdjRYV0xIUSs3aElVL2JFVit2Z0t2dmpnSXpUeGRTaHpUa0o4UlVXMWlnb3JJQUhiK0U2NTlQYmh2WUsxTlIzZ2FLUlJLSEQxNUVUdi9DVWZjdGRzbDlrdWxKdWpScFRYNkJyZERZTHNXTEhST05VSTZhRGdLOSsrR2ZPbENtRTE3aDlQOTZLa2hQTWlDZlBrUE1QWnVEWk5CTlY4cnFDbzZ0R3VPOWdHdjQveUZtOWk4NHdTMjdEZ0ZoZUlvZ0tLcGRNNk90ckN3bE1MQzNCUVdGcWF3TUpkaWNQK09jS3RrdlVHVlNvMnZGMjJHUmlQZ3pkZUd3ODNGRHY5NWExU2w0N1Y0WklTR1RGYUErMW01Mm0xclN6UFkvbHM4dmRpcVgyYVdlYjF0TzA5aDE5NkhvN012WDBuQ3JEbXJJSmNYQWlpcUI3VnN4WjR5cjVGdy9RNFNydC9SYVJzWkVxUk5Gdmg0dThQTDB3Vjc5cDNWT3lYKzMwWElzSER1eXlYMi9mM1BHWnc0ZGJuTS9tdURsWlVaRklWS2JOaFN0RktiamJVNXZsOHdIVGR2M2NQV25hZnczWkx0V0xGNkg0WU83SVJuUW9MZzVLaWJnT2pSMVJkU0V3a09oSjZEamJXNXR2MjlXU3NRYzBuL3FPMnloTzZlRDVGSUJDTWpFUVJCUUVSMEFnQkFMQmJwTGRwZVVZTUhkSVNyaTEySnhFZGRVM3p2eFZhczNnOGpJekhlblRIeWlhKzVlOTlaUkorL2hvRjkyeU1zUEJZWm1UazRmQ3dHazUvcmk4WWVENmUzWm1mbjRaZVZlM0h3OERrNDJGdkR5Y0VXdi8yeEg1ZXYzTUswS1lQUnBMRlRpVGdiNGpNaXFrMU1VQkhWc3JUMGJKeDZaR25ua1VPN0dEQ2ErdXZPdmZ2WXRmY3M5aDZLUkc2ZXZNVCtEZ0hOTWJoL0lMcDNiZzFUVXlZQXFZYUpSREFaUEJ3aUt5dmtML2tHWmxQZVlPRjBxdmMwS2NtUXIxb0drMjY5NnMxcWxTS1JDTzBEbXFGOVFET29WR3JjU0x5SDJDdEp1Qktmakt6c1BOelB5TUd0L0RUazVjbVJKeXVBbTR0OXBSTlVmMjQ4Z212WDcyRGtzQ0FFK0hrQkFJWU82bFNsdUUrZWp0VVpBYUt2ZUhnVEQ4Y3lyMkg5U0xJRUFGbzBkMFVyYncrTUdCYUV6K2V2dzhpUUlMejkyZ2lkWTM3K2JRKzI3QWpEdnUxZmxpZ0FEa0R2eUxEZVBkcGl6VitoNk4yemJZbDl0MVBTWVdWbHBuY0Z3UENJT0FCRjArZXE4cVcrS200azNzT3hreGZ4ei81SVpHYmxva1V6Vjh5ZU5SSHVidlpvN09HQVh0MzljQ1V1R1p1Mm5jQ21iU2V3WmNkSjlPem1oL0dqZThESHUyaWxaYWxVZ3NBTzNyaHc2U1o2ZEgwNDdXeFEvNDRJOEM4NU9pY2lLaDVYNHBJclZLZnEvSVVieU03T0ExQlVOOHpTMHF6RVZMT0tlblhHajBoTVN0Vzc3L0Y2UjhVTU9ib05BRUtQeGlEODdGWE1tQmFpczFCTnlwMzdpSWlLMXpuMjdyM01FbTNGVktxaUZiSVBIRDZIMEdNeFVLczE4R3ppak9lZkxWcVZML3VCRER0Mm44YldIV0hJbHl2UXA1Yy8zbjU5QkN6TVRiRmo5Mm44c1Q0VXI4ejRFY09IZE1aTHovZUh0ZFhEZjFzTi9Sa1IxVFFtcUlocTJhNzlaeUg4K3lmR3dQYmVjTmRUcUpUMDAyZzBPQk1aajUxN3d4RVJYZkpEaVlXRkZJUDdCbUw0a0M1bzdNNzNsV3FmcEh0dmlHenRpbXIxREF5cHM5T2hpTXFqRER1S3dvTzdJQjArcnM3Vm5Lb29ZMk1qdEd6aGpwWXQzUEVNdXBaL1FnVTFzcldFWnhObkJIVnFwWGU2WEVVOFdtOEdBTnI1TjhPY2p5Y0NBTDc0ZXIzZWMwb3JzbHdzSnlkZloxdHFJc0hDZWErVWVjNzl6RnhZV1pucFRVNlZabEQvRG1qbjc0VmpKM1hyQnAySmpNT1p5SGdNZUd6MXdHS04vaDBSTnZlYkRXamF4QWtxbFJyREJuV3E4Y1ZKL3R4d0JGZmlrbkExSVVXYldIQnp0Y1BNR2M5Z3lNQkFpTVVpdlBmeGIyaGthNG5QUHBxQTFqNk5NZWZqaWJpZGtvRU5XNC9qNE9Gek9IcmlBdnphZU9MNUNYM1FxWU0zWmt3TFFTTmJTNnhZdlUvYlQyazFpUEx5NUxnU2wxeWhPbFY3RDBiQzJOZ0lLcFVhWHkzNEMxYVdabGp3MWN1d3RhbjhGTlhueGdYalFZNnNSUHV5Rlh2UXBsVmo5TzVadC81ZDM3MlhpUjkvM29sT0hWdVdxTDBVZXZROFFvK2UxMms3ZkN3R2g0L0Y2TDNXMElHQjZORzFEYXl0ekxGeTdVRnMzM1VLSDd3N0JubXlBdnowNnk2RWhjZWlzRkNGTnEyYTROVVhCK3BNSnh3enNqdjZCUWZncCtXN3NYTlBPSTRjdjRBUFo0NUYxMytuMnpYa1owUlVHNWlnSXFwRlNxVUsveHlJMEc2UEdNTFJVeFdSblNQRDNvT1IyTFgzTEZMVHMwcnM5MjdtaHBIRHVxSnZ6N2FjTGtrR1orenJEN0dMR3dvMnJJRTY0U3Frb3laQVpQUGtOU3FJYXBQd0lCdUs3UnVndVo4QnMybnYxSm5WK3VxU0hsMTlFZGplR3p0Mm44YTJ2MDg5MFRVZVQxQTVPOW1XVzh0bXltdUxuNml2c2lUZlRvZWJTK1ZHa0RrNjJNRFJ3UWFoUjJOZ1pDUkdZYUVLUC8rMkI3djNSY0ROeFE3VFhoNmk5N3hoZ3pzaElqb0JKMDVkeHZHd1N4Q0x4UmcxdkJ0bXpWNVZIYmVpMS8rK25BSnpjeW5PUk1hanNZY2ordmJ5UjQ5dXZ2RDM5ZFRXb2N5WEt4Qno4WVoyaEZReEQzY0h2UC8yYUx3NHNSODJiVHVCUGZzaWtKYWVEUURhWnlVdktOUVpEU1lJQWpRYTRZbEdpS1dtWmVQWXlVdm9FdWlEc1BCWVRKc3lHSXVXYk1mTVdTdXdhSDVSb3JFeXRUUDdsNUlvWExaaUQ1bzJjUzd4TTJoSWViSUNmUEw1SDhpVEZjRFJ3UVp2Zi9BTEpvN3ZvMDBLalJ2VlE2ZHcvN2pKWDJQTXlPNllNTGFYVGxzeHFWUUNSNmtOb3M5Znc5YWRZWGgrUWgrMGFsbjBmSE55ODlHcFExRVNySDFBYzczeDJOcGE0cjhmVGtEZjRBRDgvTnNlN2FxWERma1pFZFVXSnFpSWF0SHgwNWVSL2FEb0x5Vk9qcmJvMm9uRkQ4dHk4MVlxTm00N2ppTW5MMENsVXV2c016R1JvRS9QdGhneEpBZytMZHhaOEp6cUZMRzlBOHludjQzQzQ2SEkvMjR1VFBvT2dxUm5QMEJzbUdrdFJPWFNhS0E4RVlyQ3cvc2g2ZElkcG1NbkFzYjhtS2lQdlYxUllmTVowMEpLVE1NcnoveHZONVVZQ1ZKUjVVM3RLYTJZZXJHTWpCeEVQMUxZVzYzVzRPYXRWQVQ0ZWVtMGwrZFdVaHJXL0hVWXgwNWVoS2xVQWhNVFl6UnA3SVRoUXp0anl2TURZR1ZwcHZjOGF5dHpmUGYxcTlwUjVNVy90NHZyK2RTVUVVTzdZRURmOXJpZGtnRWZiM2VJSC92L2NIcjZBd0NBaDd2K1JGMUJnUkp2VEIyR1NjLzIwZGFjdXArWmcyVXIvc0hSRXhkMHlnajh1bkl2Tm04LytVVFRzTlp2T2dvelV4TjA3ZElLWWVHeGFOV3lNZVorTmhtL3J0d0xpYkV4bEVvVkpKTEsxZEZNejNpQTlJeWNFdTBQSHNnUWV6VlpwODI3dVd1bFJ0SlZsOXc4T1diTlhvWFV0S0xrbjVtcENjUmlNVDZmdnc1Zi92ZjVvall6YVlrRkJVeE5UZlF1TWxBc0xUMGI4NzdkaE5ZK0hwZzhvYSsyZmNHWFUvQWdKeCtwYWRtSVMwZ3BNelo3TzJ1c1dmNGY3YzlxUTMxR1JMV0pQK0ZFdGVqdlI0cWpEeC9jcGNTSEpDb1NkeTBGNnpZZFFkaVoyQkw3M0Z6c01XSm9Gd3pxMjBHbkpnQlJuV05zREpPK2cyQWMwQkdLUGR1aFBIMENrcjZESU9rWUJCaXhXRC9WRVdvMWxGSGhVQjdlRDVHZFBjeW12ODFSVXpWSUxDNzZvaXNJUXFYL3NGTFpLWDZQQ3d1UFJWaDR5ZCtyMFRIWEVSMXp2VUl4N05oOUdqLzl1aHRtWmlab1pHdXBYWGlrYVdOSC9QVHJMdXpjSFY3T0ZZb3NXendEUHQ3dUFHcStwbzZ4c1JHeXNuTHh6b2Uvb2x1WDF2ajBnMmQxdnVUSFh5dEtValRXVStQcjR1VkV6SnF6R29QNmQ5RFc3OXF6UHdJL3I5aWpIVDFWV2tMdWNYK3NEeTNSRmpLNEUrenRySEh0K2gzOGN5QVM0MFoxaCtrakk4RUQyamJEMHUvZWdFZ2tRcDZzQU9abTBrcmQrNjY5Wi9VbUxVK2R1WUpUWjY3b3RLMVo4UitkdWsrMTVhZGZkeUV1SVFXelp6MkhMNzVlRDFOVEU4eWI4eUxlL3VBWFJKMTdzcFVTWmJJQ2ZQckZHdVRrNUdQUytON1k5dmNwSk45T1I5THRkTHovOW1oRW5rdkFrbDkyVmVoYXhUK2ZEZmtaRWRVbUpxaUlhc24xbTNkeDZjb3RBRVVmbG9ZT0NEUndSSFdMSUFpNGNQa20xbTg1aHNoenVuOU5GWWxFNk5hNU5VWU02WUtPN1Zwd3RCVFZLMko3QjVpOU1CWHFXemRRZU93UUNnL3NnYVI3TUNRZHVuRHFIeG1NOENBYnl1Z3pVSVlkaGRqSkJkTFJ6OEtvaVplaHczcnFtZnliR0Nrc1ZFRXFsVlRxM0twTzhlc2JISUNKNDN0cnQrY3QzSWc3ZCsvait3WFRTaDJWOGVxTUgzUzJiVzBzMGJPYkwyWk1DOEVILzEycExRN2R0SWtUM25wdE9INys3Uis0dWpUQytGRTlTMXlyVUtuQ2I2djN3MWhpVk81MHh1cldwTEVUcGp3L0FMLzlzUitmZnJrR1gzMDJHVktUb3ZlL09BbHdJRFFhRThiMDByNFhVZWV1WWM2OFAyRXFsU0JrY0dmdHRaSnZwOFBhMmh6dnZ6TUcyM2VkZ2xLcEx0bWhIbXYwSktpQ09yV0N2WjAxdHU0TWc2bFVndkdqZStIY1k4bkM0czg4YWVuWlpZNFlLbFpZcUlLSmllN3ovRzNwTzlyWHI4NzRBVDI3K2VMRlNmMEJBS2ZDWTdGeTdjRUszVU5OOEc3dWpyYStudWpWM1UvYlptbGhpaDhXVEllVmxSbTI3Z3pEMWZoazdOaDlXdWU4K0lUYkpkcUtYYmljaUJ1Sjl3QUFTNWZ2QmxCVUE2MnhoeVBzR2xtaGUxQ2JFb3NPZlBEZmxlZ2MyQkxqbnVtaDk1b04rUmtSMVNZbXFJaHF5ZCtQTFAwYzNOM3ZpWW9wUG8yS2wrdGR0L21JTm9GWHpOallDQVA3dHNlRTBjSDhpeEhWZTBaTm04SHNoV25RM0xrTlplUnA1Qy82Q21MM3hqRDI3d2dqYngrSUhaekt2d2hSRldneTBxQk9pSVBxUWhRMEtja3c5dk9IMmNRcEVMdDVsSDh5VlF2TGYwZmI1T2JKSVpWS2tDY3JxUEFLWUZXWjRyZHQvYWVRbWtpMDA5SE9Sc2JqWnVJOWpCamFCZWtaRDNEeGNpSmVlMlZvcWVmSlpBV3dzREJGY0E4LzlPN1pGaXFWR25mdlphSmZjQUNBb3FsUXo0UjB4ZjNNWEt6ZmRCUUNnR0dQckd4WVdLakNGLzliandLRkVsKzhQOTRnbjRHZUd4Y01RUkR3KzVvRCtIeitPbno5K1V1NGN6Y1RZZUd4Z0xYZFVRQUFJQUJKUkVGVWNIRnVoRHQzTTdGODFUN01tQmFDNDJHWE1HL2hSdGhZVzJEaDNKZlJ0TW5EL3orUEd0NE5VeVlQZ05SRWd1K1g3VURuamkwcjFIOVp6eSt3UTB0NHQzQXY5WDNKbHl1UWN1YytlbmJ6TGJlZnorZXZnNHR6STd6OStzTVZHNzJhT3VzY1kybHBwbTJMTDJlYVcwMGJOYnlyM3BwZFZsWVBSNmFkall6SDJVamR4WEVpb2hOS25SN3EyN29KUm9ZRW9WbFRGM2cyZFlKblV4ZWRmMmZtNWxJNE90aVVPTS9lemxydkNwUkF3MzVHUkxXSkNTcWlXcENYVjRDRGo5U2NlR1pZOWEwbVZGOEpnb0FUcHk5ajNlYWp1SGJqanM0K3FWU0NZUU03WWZ3elBmVitnQ0NxejhSdUhwQ09HQWZwMEdlZ2lyc0MxZFhMS0R5NEJ4Q0xZT1RWQW1JbkY0Z2RuU0YyZEFMTUxDQXlOWVZJS2dXTStDdWJ5cUZXUVZBb0lCUVVBSElaTk9scDBLU25RcE4yRCtxYjF3Q05BS1BtM3BBRUJzRjQwaFRBdUhJamVLanFIT3l0QVJUVk1MSzNzOEtZU2ZQdytxdEQ4VXhJK1o4THFqTEZ6OGI2NFpmcSs1bTVXTFJrRzh6TnBaajhYRi84dWZFSWR1NE8xNXVnS2o1djVkcURPSGJ5SXBaOTl3WXNMRXh4S2ZZV2xFb1ZmRnJxSmpkZm10UWZsMk52WWZGUE82QlFLREY2UkRla3BXZmpxd1YvSWZacU10NTZiVGk2QjdVcDkxNXJ5c1R4dlNFdktFUmcreFpRcXpYNDlvZXRVS3MxZU91MUVUaDI0Z0syL1gwS1RSczdJYkNETjlyNmV1TDl0MGZEeGJtUnpqV0tSMzlkdTNFWHVibHlOUGR5cTNKY3dUMzh5aXlzZmk3bU9nUkJnSGVMOHZ2S2ZwQ0gzRHo1RThkU2tTbVhLcFZhTzcyenFzb3JLTjhob0RrRzlPdUFnWDNiYTl2NmhYeUNTYy8yd2N1VEIyamJQdmowZCsyS2tOWlc1dG9wbWRXbHZqMGpvdnFLbjNhSmFzSEJvOUZRS0FvQkFDMjhYTkc2WldNRFIyUTRLcFVhaDA5Y3dGOWJqcGI0c0cxdVpvS1JRN3RpN01nZUhHRkdUejlqQ1l4OS9XSHM2dzhJQWpTWkdkQWszWUltSXcycWMyZWh5Y3lBSUpjRENnV0VRZ1dncnRnMEVtckFqSXdnTXBFQ1VpbEVabVlRMnpsQTdPQUU0MmJlTU9uZHY2aTJGS2RJRzFSeG5hTmJ5ZWx3Y1c0RWxVb05FUjQrRTNsQllhbm5Wc2NxZnRrUFpQaDR6bXBrM00vQlp4OU5xTkIwSkFESXpNckZuYnVaTURNckdvRlZYTXVxNDJPalRZeU14UGpxczhtWU5XYzFsaTdmamJEd1dNUW5wRUNwVXVQRGQ4ZGlVUDhPVmI2SHFucmxoWUZRS2xXWS8rMG14Rnk2aWVBZWJSSFV5UWYrdnA2NEduOGIzeS9iaVpkZkdJQ0ZjMTh1czZUQXlkT1hBUUFCYmFzK05iYThaTS8rUTlFQVNyN2YrdHpQeklWdjY2WVY3bHVqMFFDQXpzOWhXYzdGWE1lQ3hWdnd5ZnZqNGU5WDg5T0NGODU3cFVySENZS0FtN2RTY2VIU1RjUmN2SW5PZ1MweDVBbktiTlNuWjBSVW56RkJSVlFMOW9WR2ExK1BITnExUWRaUUVnUUJoNDZkeCtyMW9iaVhtcW16ejhyU0RHTkdkTWN6SVYxaFpWR3hZcU5FVHhXUkNHSjdSNGp0U3hicEphS25SNnVXSGhDSlJMaDRPUkhOL3AyK1V6enFJK2JpRFh6ei9WYjR0V21LMEtNeDhHM2RGTUU5L0RCcGZHK01HZGxOWnhTVVBncUZFZ1dLMGhOY2NRa3ArUEovNjNFdk5RdXZ2RGdRdlh2NkEzajRwYmVzd3UzSnR6UGc2dHdJWXJFWThvSkM3QStOUm5NdlY3aTdsWngrWDZBb1JMdTJ6UkI3TlFubkw5d0FBUGkxOFlTN205MFRGWWV2YnJGWGsvRERzcDI0ZHVNdS9OcDQ0cU9aWXdFVVRmdGFPTzhWZlBEcDcvajlqd09Jakw2R0dkT0dvYm1YYTRscktBcVYyUFhQR1RnNjJHaUx2ZGVVaE90M2NPck1GYmk3MnFObGk1SjlGYitkS3BVYWhZVXFaR2Jsd2NXNS9CcGYrdzlGbzBCUmlBT2gwUkNMeFhyL01LaE5qRHp5eUV4TlRhQlVxdkRCZjFmaS9iZEhZOEFqSTV2cWl2aHJLVGg5OWlxdVhFM0M1YXRKeU05WEFBQWNIV3hxSk42NjlveUk2ak1tcUlocTJJM0VlOW9wYkthbUp1alRzNjJCSTZwOTBUSFg4ZXZxdlNXbTh0blpXbUg4Nko0SUdkZ0pacFZjOVlTSWlLaStzYkkwZzcrZkYwNkVYWUxydjFQSHZEeWRFWG8wQmw4djJvVEFEdDZZTi9zRjdONTNGdk1XYnNRdnYvK0RnTFplY0hLMGhabVpDWXpFWW9qRlloZ1ppU0VXaTZCV2E0cSs5Q3BWVUtuVVVDcFZVQ3JWNk5DdUJicDJiZ1VBeU03T3c3cE5SN0ZqZHpoRUl1Q2ROMFppeE5BdTJwaUtWeDA3ZmZZcWdqcjU2S3d3ckZackVIMytHcTdFSldtbjVxMzk2ekJrc2dLTUdGWjBqWHk1QXRkdjNNV0ZTemR4TmlvQmw2L2NnaUFJY0hlenh6TWhYWEUyS2g0UlVmRjQ1OFBsc0xHMmdMK2ZKNW8zYzRXYml6MDhtenJwVFFCVnQ1emNmSnlOak1mZWc1RTRmK0VHUkNJUlFnWjN4b3hwSVRyRnFoM3NyYkYwOFJ2NDhlZS9jZkR3T1V4N2F3bmFCelJIN3g1dDBUNmdPZHhjN1NBU2lmRG5oaVBJZmlERHk1TUhRQ1FTb1YvSUp6cjlQYjVkV2hzQWpCN1JEVE9taGVqZFYxQlFpQVhmYllZZ0NCZzlzcHZlNUY3eEtMalpjLytFdktBUUdvMEdyU293VXYvazZjczRkZVlLVEUxTjhPTEVmakEzTC9vNXVKZWFCV3NyYzVpYVNuRGlWTkVvTVF2emgvV2JXdnMweG8vZnZvWlpzMWRod2VJdHlINGd3N2hSK2d1TEc4cWwyRnRZc3o0VUxzNk5FTnlqTGRyN040ZS9ueWNjSFd6dzErWmp1SldVcHZlOEd6ZnY0YS9OeDBxMEQrcmZvZFRSaG5YeEdSSFZaMHhRRWRXdy9ZY2ZqcDdxMWRXM1FTVmlidDVLeGZJLzl1SnNsRzVoUzBjSEd6dzNKaGhEK25lRWlRbHJvQkFSVWNNeGNYd3dQdnBzRlg1ZmN3QnRmWXUrTkJjbmJXWi85QnlNak1RWU9Td0liWDA5c1cxbkdHSXUzY1RKMDdFb0xGUnBSMHVVUlNRU1lXQy9Ec2pObGVQWGxmL2c4TEVMVUJRcTRkbkVHUi9PSEFNZmI5MjZVVjA2dGNSZlc0N2hzNi9XbG5wTnFWU0NjYU42UWhBRVJKMi9CbmRYZXd6dTN4SDUrUXBNZW1VaGNuS0w2bCtabTBrUjNNTVBBL3QxUU9lT0xTRVNpVEI2UkRmY1NrckRvU1BuY2Zyc0ZadzhIYXY5VWozcnZYRTFtcUJLdnAyQjJYUFhJamtsUXp0NnEzTmdTMHllMEJkdFdqWFJlNDY1bVJTejNodUhrTUdkOE9lR0k0ZzhkMDI3YWx2L1B1M3cwY3l4T0hIcUV1d2FXV0hVaUc0QWdDblBEOUI3cllwbzdWTjZvbUxwaWoyNGVTc1ZUWnM0NmF3aytLaVJ3NEp3TmpJZVp5TGpJQmFMRWR5anJUYVpHREs0RXpwMzlOWjczbGVmVGRZN291M3orZXVRY0YzM0Q0cEJuVnJwYkx1NzJ1TzdyNmZpdlk5WFlQVzZRK2pkczIyZHFoazZvRzk3ZE92U3VrVDlNQUQ0N1kvOXBaNFhsM0FiY1FtM1M3UjNhTmVpMUFSVlhYMUdSUFVWRTFSRU5VaWxVdVBRMFhQYTdZRjlPeG93bXRwelB6TUhxOVlmd3I1RFVSQUVRZHR1WVNIRnBIRjlNV3BZRUJOVFJFVFVJQVcyOThaWG4wMUcvTFVVN1VnbVJ3Y2IvTGh3T3FTUC9HNXM1dW1DOTk4WlUrSjhsVW9OdFVZRFFTTkFKQlpCTEJKQkpCTEJ5RWhjNG90czlnTVpHald5eEhOamd6RjBVS0RPNktoaWZtMDg4ZlAzTXhCOS9ocnk1UW84OG1zYllwRUlqV3d0MFMyb3RUWUJNVy8yQzBoTHo0YXhzUkdNalkzd3poc2prWnFXamRZK0htalRxb25lV2oxTm16amhsUmNINHBVWEJ5SW5OeC9YYjl6Rm5YdVo2TmM3NEluZXc0cHE3T0dBdHI2ZWNIZXpSL3VBNXVqWnpSZE9qdVZQclFLSzNwZi9mVGtGcVduWk9CNTJDWmV2M01LYjA0WkRMQmJqNjg5Znd0M1VMTzNvcytjbjlLbVIrRWNONzRwVDRiSDQ3TU1KcGRaQWNuRnVoTitYdmFOM241T2piWm4zcTIrMFQ4amd6cmg4TlFrYWpRWVNpVEc2ZG02RnpvRWxWeXAwZExEQmQxOVBSV3BhVnAxS1RnRkZJeFd0TFBXWGpLanVBdU4xK1JrUjFVY2lRUzRUeWorTWlKNUVlTVJWZkRwM0RZQ2lYMERyVjN4ZzhOb0xOVWt1VjJEajloUFl0T09rdGlnOFVGUlljdVNRSUR6L2JCOVlXNWtiTUVJaUlxS0dJejlmQVZOVGlkN0VGTlVQdWJseVdGbXhQbWRkeG1kRVZEa2lNNHRTdnhCekJCVlJEZHIvU0hIMEFiM2JQYlhKS2JWYWc3MEhJN0g2cjBQSXlzN1QyZGU3aHo5ZW1Ud0FiaTRsQzZrU0VSRlJ6U211V1VQMUZ4TWZkUitmRVZIMVlZS0txSWJrNU9ialZNUVY3ZmJBUG9aZldya21SRVFuWU5uSzNVaEtUdGRwYjl2R0U5T25ERUhyQ2hTQkpDSWlJaUlpb29hTkNTcWlHbkxrK0FXb1ZHb0FRQnVmSnZCd2R6QndSTlVyS3pzUHkzN2ZnOFBIWTNUYUc3czdZT3FMZzlHdGMrdW5kc1FZRVJFUkVSRVJWUzhtcUlocXlLT3I5dzNxOS9TTW5oSUVBZjhjak1UeTFYdVJKeXZRdHR0YVcrREZpZjB4ZEVCZ3FVVWlpWWlJaUlpSWlQUmhnb3FvQnR4S1RrUGN0YUpsYWlVU1kvVHU3bS9naUtwSFVuSTZGaTNiamt1eGlkbzJrVWlFNFlNNzQ1WG5COEhTMHRSd3dSRVJFUkVSRVZHOXhRUVZVUTE0ZFBSVTl5NXQ2bjNpcHJCUWlmVmJqdUd2cmNlMDB4WUJ3TXZUR2UrOU1RcHRmSm9ZTURvaUlpSWlJaUtxNzVpZ0lxcG1HbzBHaDQ2ZTEyNFA2bHUvcC9lZHUzQURpMy9lZ1pRN0dkbzJxVlNDRnliMHc5Z1IzVG1kajRpSWlJaUlpS3FNQ1NxaWFoWjEvaHJ1WitZQUFPeHNyZEN4WFFzRFIvUmtIdVRrNDVkVi8rREFJNlBCQUtCVGg1WjRaL29JdUxyWUdTZ3lJaUlpSWlJaWV0b3dRVVZVelE2ZnVLQjkzYjkzT3hnWmlRMFl6Wk1KajdpS2hUOXVSWGFPVE52V3lOWVNiMDROUVhEM3RseWRqNGlJaUlpSWlLb1ZFMVJFMVVpbFVpUHN6R1h0ZHIvZ0FBTkdVM2tLUlNGK1diVVhmKzg5bzlNK2ZIQVh2RHFaUmRDSmlJaUlpSWlvWmpCQlJWU05JczlmZzB5bUFBQzR1OXFqdVplcmdTT3F1R3MzN21EZW9vMUl1cDJ1YlhOenNjZEg3NDZGWCt1bUJveU1pSWlJaUlpSW5uWk1VQkZWbzJOaEY3V3ZnN3Y3MVl1cGNJSWdZTlAyRTFpNTdxRE9DbjJEKzNYRWpLbkRZVzVtWXNEb2lJaUlpSWlJcUNGZ2dvcW9taWlWS3AzcGZjRTkvQTBZVGNXa1p6ekEvNzdmalBNWGIyamJMQzFNOGQ2TVVRanUzdGFBa1JFUkVSRVJFVkZEd2dRVlVUV0ppcm11TzczUDA4WEFFWlh0YU5nRkxGNjZBM215QW0xYmdKOFhQcDQ1SG80T05nYU1qSWlJaUlpSWlCb2FKcWlJcXNteGt3OVg3d3Z1VVhkWHVwUExGZmh4K1M0Y09CeXRiVE15RXVPVjV3ZGkzRE05SUJiWHYxVUhpWWlJaUlpSXFINWpnb3FvR2lpVktvU2RqZFZ1MTlYcGNTbDM3MlAyL0xWSVRFclR0bm00TytEVC96eUxsczNkRFJnWkVSRVJFUkVSTldSTVVCRlZnNmhIVis5emM2aVQwL3Npb3VNeDk5c05PbFA2UWdaM3h1dFRoc0xVbElYUWlZaUlpSWlJeUhDWW9DS3FCblY1OVQ1QkVMQmgyM0g4dnZZQUJFRUFBRWlsRXJ6LzVtajA3UlZnNE9pSWlJaUlpSWlJbUtBaXFqS2xVb1dUWng1TzcrdGRoNmIzeWVVS0xGeXlUU2VCNXV6WUNGOSsranhhZUxrYU1ESWlJaUlpSWlLaWg1aWdJcXFpeUhQWGtKLy9jSHBmc3pveXZlL3V2VXg4OXZWYTNFeE0xYmExOTIrR3p6NllDQnRyY3dOR1JrUkVSRVJFUktTTENTcWlLanArNnVIb3BONTFaSHBmNUxrRXpGMjRBYmt5dWJadDdJZ2VtUGJTWUJnWmNaVStJaUlpSWlJaXFsdVlvQ0txQW8xR2c5TVJWN1hidlF3OHZVOFFCR3plZVJMTFYrL1QxcHN5TVpIZ3ZSblBZRUR2OWdhTmpZaUlpSWlJaUtnMFRGQVJWVUZzWERKeTg0cEdLVGs1MmhwMDlUNk5Sb09sdiszQmpqMm50VzJPRGpiNDhwUG4wYks1dThIaUlpSWlJaUlpSWlvUEUxUkVWWEQ2N0JYdDY2NmRXeGxzZWw5aG9STC8rMzZMVGpGMGYxOHZ6UGxvSW14dExBd1NFeEVSRVJFUkVWRkZNVUZGVkFYaGtRK245M1VOYkdXUUdHUXlCVDZidndZeGwyNXEyL3IwRE1CSDc0eUJSTUovNGtSRVJFUkVSRlQzOGRzcjBSTzZsNXFKeEtRMEFJQ3BxUWtDL0x4cVBZYjdtVG1ZOWNWcTNFaThwMjBiTTd3N1huOWxhSjBvMWs1RVJFUkVSRVJVRVV4UUVUMmhSNHVqZHd4b0FSTVRTYTMybjV5U2dZL21yRUpxZXBhMmJmcVVJUmczc2dlVFUwUkVSRVJFUkZTdk1FRkY5SVRDSStPMHI3dDJxdDNwZmJGeFNmajBxelhJeWMwSEFCZ1ppZkhoMjJQUnYzZTdXbzJEaUlpSWlJaUlxRG93UVVYMEJQTGxoVGgvOFlaMnUwc25uMXJyKzJ4VVBENWZzQTRLaFJKQTBmVENMMlpOUW1CNzcxcUxnWWlJaUlpSWlLZzZNVUZGOUFTaVloS2dVcWtCQUQ0dFBHQm5hMVVyL1laSHhtSE8xMzlxKzdhMXRzRDhPUy9CcDRWN3JmUlBSRVJFUkVSRVZCT1lvQ0o2QXVGbkgxbTlyM1B0VE84NzgxaHl5dFhGRGdzK253SjNWL3RhNlorSWlJaUlpSWlvcGpCQlJWUkpnaUFnUFBLUkJGVXQxSitLaUk3SDdNZVNVNHZuVFlXamcwMk45MDFFUkVSRVJFUlUwOFNHRG9Db3ZvbTdsb0xzQnpJQWdJTzlOWnA3dWRab2Z4SFJDZmhzL3NQa2xJdXpIYjZiK3lxVFUwUkVSRVJFUlBUVVlJS0txSkxPUmoxY3ZTOG9zQlZFSWxHTjlSVjVMZ0dmelY4THBWSUZBSEJ4YW9UdjVyMENKMGZiR3V1VGlJaUlpSWlJcUxZeFFVVlVTVkhucjJsZmQrN1lzc2I2aVk2NWpzL20vNmxOVGprNTJtTFJ2RmZoN05pb3h2b2tJaUlpSWlJaU1nUW1xSWdxSVQ5ZmdkaTRaQUNBU0NSQ2dHK3pHdW5uM0lVYitIVHVHaFFXS2dFQWpnNDJXRHp2VmJnNE1UbEZSRVJFUkVSRVR4OG1xSWdxSWViU1RXZzBHZ0JBSzI4UFdGcWFWbnNmMTI3Y3dXZnoxejVNVHRuYllQRzhxWEJ4dHF2MnZvaUlpSWlJaUlqcUFpYW9pQ29oS3ViaDlMNk83VnBVKy9YdnBXWGg0eS8rZ0Z5dUFBRFkyMWxqMGJ4WDRlckM1QlFSRVJFUkVSRTl2WmlnSXFxRXFKZ0U3ZXNPQWMycjlkcTVlWEo4L01WcVpHYm5BZ0RNemFWWU1HY0szRjN0cTdVZklpSWlJaUlpb3JxR0NTcWlDa3EvL3dCSnlla0FBS25VQkcxOG1sVGJ0UlVLSmY0N2R3MlNiaGRkMzlqWUNGOTlNaGxlbnM3VjFnY1JFUkVSRVJGUlhjVUVGVkVGUlorL3JuM3Q3K3NKaWNTNFdxNnIwV2p3OVhlYmNPbktMVzNickhmSG9sM2JtaW5BVGtSRVJFUkVSRlRYTUVGRlZFR1BUdThMcktiNlU0SWdZT2x2ZTNBaS9MSzI3YldYaDZKUHo0QnF1VDRSRVJFUkVSRlJmY0FFRlZFRkNJS0E2SmlISTZnNkJGUlBnbXJUanBQWXNlZTBkbnYwaU80WU82Sjd0VnliaUlpSWlJaUlxTDVnZ29xb0FoSnZwU0VyT3c4QVlHdGpBYSttVmE4TkZSNFpoeFYvN05OdUIzZHZpemRlSGdxUlNGVGxheE1SRVJFUkVSSFZKMHhRRVZXQTd1cDlMYXFjUkVxNWs0SDUzMjJBSUFnQUFMODJucGoxN2xnbXA0aUlpSWlJaUtoQllvS0txQUxPWDdxaGZWM1Y2WDF5dVFLenYvNFRNcGtDQU9Cb2I0TXZaazJDaVlta1N0Y2xJaUlpSWlJaXFxK1lvQ0lxaHlBSXVIVDU0UXA3L3I2ZVZicld0MHUySXpFcERRQWdrUmpqaTA4bXdkYkdvcXBoRWhFUkVSRVJFZFZiVEZBUmxlTldjanB5WlhJQWdKMnRGZHhjN0o3NFdwdDJuTVRSc0F2YTdYZGVHd21mRmg1VmpwR0lpSWlJaUlpb1BtT0NpcWdjRjJOdmFsKzM5ZlY4NGpwUlVlZXY2UlJGSHo2NEM0YjA3MWpsK0lpSWlJaUlpSWpxT3lhb2lNcHg4WEtpOXJWZjY2WlBkSTE3YVZuNGF1RmYycUxvYlh5YTRNMnBJZFVSSGhFUkVSRVJFVkc5eHdRVlVUa3VYcWxhL1NtMVdvTjUzMjVFYnQ3RGFZS2Z6NW9JWTJPajZncVJpSWlJaUlpSXFGNWpnb3FvREducDJVaEx6d1lBbUp1Wm9KbW5TNld2c1c3ekVjVEdKUUVBeEdJeDVzeWFDSHM3NjJxTms0aUlpSWlJaUtnK1k0S0txQXdYWXgrT252SnQzUlJpY2VYK3ljVEdKV0h0eGlQYTdSZWY2L2ZFMHdTSmlJaUlpSWlJbmxaTVVCR1Y0Y0tqQmRMYmVGWHEzUHg4QmVZdDJnU05SdlB2K1o2WU9EYTRXdU1qSWlJaUlpSWllaG93UVVWVWhrdXhpZHJYZnEyYlZPcmNKU3QyNFY1cUpnREF3a0tLVDk0Ylgra1JXRVJFUkVSRVJFUU5BYjh0RTVVaUp6Y2ZpVWxwQUFCall5TzA4bTVjNFhPUGhsM0FnY1BSMnUzMzNoZ0ZKMGZiYW8rUmlJaUlpSWlJNkduQUJCVlJLV0xqa3JXdld6WjNoMVFxcWRCNTZmY2ZZUEhTSGRydGdYM2FvM2NQLzJxUGo0aUlpSWlJaU9ocHdRUVZVU211eGo5TVVMVnBWYkhwZllJZzRQdGxPNUFuS3dBQXVMclk0YTNwSTJza1BpSWlJaUlpSXFLbkJSTlVSS1c0bW5CYis3cDFTNDhLblhNczdDTENJK01BQUNLUkNKKzhOeDdtWmlZMUVoOFJFUkVSRVJIUjAwSWt5R1dDb1lPbzk5UnFhRExTb2JtZkNrMTZLalFaYVJEdVowQlF5Q0VvRklDaUFFS2hBbENyRFIwcFVmMWdaQVNSaVJTUW1rSWtsVUlrTllQSTNnRmlCeWVJSFowaHRuZUcyTUVSTURJeWRLUkVSRVJVdzY3RzMwWmFlalk2ZDJ3SlU5T3EvK0h2WG1vV01yUHkwS1pWMmZWRjc2Vm00VUZPUG55ODNhdmNaME4xODFZcUdyczd3TmpZQ0RKWkFjTENZekd3WHdkRGgwVkVCaVF5c3hDVnRzKzROZ041YW1nMFVOOUpodnBtQXRRMzRxRzVkYk1vQVVWRTFVT3RoaURQQitUNTBHYlFrMjdvSENJeWtVTHMyUXhHWHQ1Ri83azFCcmhLSWhFUlVaMmxLRlJDSml0QW5xd0FlWGx5WkQrUTRjRURHVEt6Y3BHZWtZUE1yRnpNK1hnaWpJeDBmNSt2MjNnRXA4NWN3UisvdmdjUGQ0Y3F4N0ZwK3duczNCMk8wTjN6eXp6dWovV2hPQkFhWGU1eEZmR2s5LzZvekt4Y3FOV2FjdnV5dGphSDFFUzNkdXExRzNlUm1wWlY1ZnR3Y1c2RTVsNnVGVHBXRUFTOC84bHY2QnpvZzQ5bWpzWCswR2dzWGI0YnhzWkc2QnNjVU9WWWlPanB3d1JWUlFrQzFDbEpVSjJQZ0NvbUNvSmNadWlJaUJvMG9WQUJkZndWcU9PdkFBQkVaaFl3RHVnSVNmdk9FTHMxQmtTbEp1YUppSWlvbGl6NVpSZjJIWXFDUXFHRUlKUStjVU1rRXNIU3doVDNVclBnN21hdmJjL096c1BacUhnMDluQ0FMRitCdUlTVVN2WHY1R2lEUnJhV0ZUcDI3NEZJN05oOUdoL09IRnZoSkV4Wm52VGUvOWtmVWVJWTd4YnUrUEovNjNIbmJtYTUvYzc1ZUNKNmRmZlRhZHV4K3pUMkhvaXMvRTA4Sm1SSVo4eWM4UXdVQ2lVaXp5WG9QYVo3VUJzQVFPelZaR1Eva0tGN1VHc0F3RE1oUVRnUUdvM3ZsKzJFWDV1bVhPR2FpRXBnZ3FvY1FrRUJsQkVub1lvS2h5WWp6ZERoRUZFcEJMa015dkRqVUlZZmg5akJDY1lkZ3lEcDFBTWlVMU5EaDBaRVJQUlVXN24ySU5adFBGS2lQWFQzZkhUcjBocFdsbVl3TjVmQzBzSVVscFptT0hUa1BNTENZL0hUb3RkaGJXVU9LeXN6V0ZtYVFhVG5qMHRiL3o0RmxVcU41TnNaZUdQbTBrckhOdjNsSVJnL3VtZUZqbzA2ZncwM2I2VldLbkZTRS9lK2FNbjJFdGQ3WVdJL3pKZzJISEs1QW5PLzJZQmUzZjFLSktFaW91T3gvMUEwckszTVM0MTMxUzh6SzN4dmo1dnkybUx0NjZ6c1BNeWUrNmZlNDRwSG5JVWVPdzh6VXhONE4zZEhabFl1QUdEU3MzM3c2OHE5U0x5VkJtUGpoNlVhYkcwc0lPWkllS0lHandtcVVnajVNaWhQSFlVeS9CaUVnZ0pEaDBORWxhREpTRVBoL3IraFBIWUFrcTdCa0hUckRaR1poYUhESWlJaWVxcTlNTEVmQU9CY3pIVmN2SndJQU9qWXZnWDhmSnNDQWlDVkZrMDdLOTdYMnVkaERhaWJpZmZReU5ZU3RvK01kcExKQ3JCelR6aGNYZXd3NjcyeFR4U1RpN05kcWZ2ZW1Ma1VyNzB5RlA1K1hsQ3AxSWlJaWtlSGdPYXdzalNyZEQvVmZlOHZUT3lIRi8rOVpyK1FUd0FBUVoxOElBZ0M1bjZ6QWMwOFhkQ25sNzlPREp1M24wUVREMGNFdFBVcU5jNG1IbzU2MjVjdTM0MXRmNStxOEhSR0IzdHIvTGIwSFoyMlRkdE80RVRZSlFCRlV4cERqNXlIdktBUUUxLytwc1Q1SDMrK1dtZDcxUzh6UzQyTmlCb09KcWdlSXlnVVVCNDdBR1g0Y2RhVklxcm5oSUlDRkI3WkQyWFlVVWlDZWtFU1BCQWlxZFRRWVJFUkVUMlZpaE1xYXJWR200aFJLSlNZUEhVUlJnenRndWNuOUNuMTNPOSsybzRiaWFsWTkvc0hzTFVwK3FQU21yOUNJWk1WWU1iVUVQaTE4YXh5Zk9zM0gwVm1acTUyV3hDQXhUL3R3SXFmM2taRWRBTHlaQVdJaUU3UUpvU0tQYjROQVAvNzRpVjA2dGhTdTEzZDkxNGFqYVpvcXFCWXJEdmE3RkxzTGNRbDNNWjdiNDNTT3hLdHVoa2JHNkZwWTBkb05JTE9TQ2pIZjBlZkhRaU5ScDZzQU1FOTJxSmY3NGYxcG1iUC9iTkVHd0E0T3RqVWVNeEVWUGN4UVZWTUVLQ0tqWUZpenpZSU9kbUdqb2FJcXBGUXFFRGg4WU5Rbm8rQU5HUU1qRnY3czBZVkVSRlJMWkJLSmZCdTRZYXRPOE13OXBudWVsZmhpN2w0QTdGWGs5Ry9UenR0Z2lZeEtSWGJkNTFHTTA4WDJOaFk2RTBTbFdmejJvOWgxOGhLdTMzaDRrMlltRWpnNEdBTkFIaHorbkM4L2NFdjJMa25ITkhucjhIU3dsUTdFZ29BUW8vR0lDN2hOdDZZT3F6RXRaczBkcXF4ZXkrTDZ0OVZ3Ui9rNU91MGI5MFpCbHRiU3d6czI3N2NhK1RKU3M0T1VTclZwZTZ6TUplV1NIcmx5eFY0WStaU0RCL1NCV05HZGdjQXBLWm13ZFc1RVZRcU5kWnZPZ1lBOEhCMzBOYWtLcWF2allnSVlJSUtBS0RKdWcvRnJrM2FZc3RFOUhRU2NySlJzUDUzR0xWc0Rlbnc4UkEzc2kvL0pDSWlvcWVBU3FYRzljUjd1Qng3QzFmams1R1ZuWWU4dkllcnlzbnlDL0RlbTZNd2VFREhhdTk3OVBCdUNEOTdGWHNQUm1IVThLNGw5cTljZXdqR3hrYVk4dndBYmF4Zkw5b01qVWJBbTY4Tmg1dUxIZjd6MXFoSzkydGhvVnVIOHZyTmV4Z3lNQkI1TWprQXdMZDFFNHdhM2hXV0ZtWTRFeG1QTVNPN2FaTXRRTkhLZDNFSnQzWGFLcXV5OTE0ZWhVSUpBRGdlZGdtdnZ6b1VJcEVJdVhseW5Ed2RpMVl0UGJCOTEybnRzYVhWM2hyNTdKZWxYbC9mdmcyclB5b3h3c25jVEFwWEZ6dHMzSG9jdzRkMGdZbUpNVzdmdVk5K3ZRT3djMDg0MHRMNUIzOGlxcndHbjZCU1hia0F4ZFoxRUFya2hnNkZpR3FKT3Y0SzVFdS9nWFRNcEtMUlZFUkVSRThoUVJBUWZmNDZOdTg0aVF1WGJtcVRHNjR1ZG5CeXRJR2pndzA4bXpqQndzSU01dVltOFBmenJKRTRPclJyRGlkSFcrellmUnJQaEFUcDdEdDE1Z291eFNaaTNLZ2VjSEZ1QkFENGMrTVJYTHQrQnlPSEJTSEFyNmllMHRCQm5hb1VRM3JHQTJSbTVhSkZNMWVjdjNoRDIvN205T0ZZOE4xbUFNQ0lZVUdsbmY3RUtudnY1U2tvS0FSUWREOFhMaWNpd004TEJRV0YwR2cwaUwyYWhOaXJTZHBqUzB0UXpmbDRvczcyMWZoa2JOeDZRdTgrQUxDMjFsOTAvWVhuK3VITi8veU1QZnNqMEx0blc5elB6SUd0alFWV3J6dUVvRTQrQ0krSVE4TDFGT3phZTBibnZNZmI3TzJzMGExTDZ3cmNQUkU5N1JwdWdrcXRnbUwvMzFDZU9tcm9TSWpJQUlRQ09RclcvUVpKdDk2UURob0JHRFhjL3gwU0VkSFQ1MnhrUEZhdVBZQ0U2M2ZnNG15SDhhTjZvclZQWTdUeWFReWJVaElPTlVVa0VtRkEzL2E0ZnVNTzVQOG1XSW9sWEw4REIzdHJUSjdRVjl2V3lOWVNuazJjRWRTcEZiYnVESHVpUGg4ZjlWU2N1UEh4OXRCSlVLbFVhc1JmdTRQZ0htM2g3bHI5STZzcmUrL2xrZjA3QlU4a0VtSGJ6bE1JOFBPQ280T050cmk1VEZhQVVSUG53czIxOU9Md2o2NytwMVNxc09yUFE5cnRudDE4SzF6RHFyVlBZd1MyOThhR0xjZTBQMU5tWmxLbzFSck1tRFljNFJGeE9Cc1pqN09SOFRyblBkNFc0T2ZGQkJVUkFXaWdDU3BCbG9lQ3RjdWh2cDFvNkZDSXlNQ1VwNDVDazVRSTB4ZW1RMlRPbGY2SWlLaCtFd1FCRzdZZXgyK3I5Nk9GbHlzK216VUJQYnY2d2NoSWJOQzRYbml1cjA0eDdXSXZUdXlINThZR3c4VGs0ZGVTSGwxOUVkamVHenQybjhhMnYwODlVWCtQSjZpc3JjelFCNjB3QUFBZ0FFbEVRVlRScDVjL25KMXNkZHFOalkzdzAzZXZJK2V4bWs3VnFUTDNYcDZzQnpJQVFMY3VyUkVXSG91VU8vZmg3dll3c1JZUm5RQzFXb09lM2Z4S3U0U09YMzdmaTVRN0dXanI2NG1MbHhNeDQ3MWxDTzdoajJmSDZCOTk5YmhKei9iR3pGa3I4UE52LzhEZXpob2hnenZCMnNwTW15Q2I5R3dmdkR6NTRmVEZmaUdmbEdnaklpclc0QkpVUW5ZbTVLdVhRWk9SWnVoUWlLaU9VTjlPaEh6NVlwaTk5QVpFdHFYL3haR0lpS2l1Ky9tM2Y3QjFaeGdHOXV1QS83dzFTbTlpcERhVlZkeGMzejRMQzFQOHZYRTJBR0RHdEJETW1CWlNxZjdtZjdzSm9VZlBsMmh2SDlBYzdRT2E2ejNIek5RRSt3OUZsV2hQdnAwT0FOaXgrL1JqeDBzeHFIK0hjbU9weXIyWEpqMzlBUURnMlRHOUVIMytHbGFzM29mUFA1bWszWDhnTkJvaWtRaERCZ1NXRzkraEkrZXhZL2RwUEQraEQvTHpGYmg0T1JIdC9KdGorYXE5U0UzTHdwdlRReUFXbDUzWTlQZnowaWEzaGd3TWhGZ3NSdStlTEo5QVJFK21RU1dvTktsM0lWKzlERUx1QTBPSFFrUjFqQ1lqRGZuTHY0ZlppMjlBN094aTZIQ0lpSWdxTGViU0RXemRHWVpSdzd0aHhyUmhGWjZxVlpNZVhSV3ZXRVJVUEs3RUpldmRaeUtwMnRjVHNiam9uZ1ZCcU5UOUwvbGxWNFgzT2RoYlZ5aEJWUlAzZmpzbEEyS3hHRDdlN2hnOXNqdldiVHlDY3pIWDBUNmdPVzRtM3NQWnFIaDA2OUs2ekNsK0FCQWRjeDBMZjlpS0FEOHZ2RGl4SDM3KzdSOEF3TFFwZzJGbWFvTFY2dzRoTXlzWG4zN3dMQ1RseE5VM09BQVhMeWZDNmJGQzZrUkVsZFZnRWxTYTFMdVFyL2lleGRDSnFGUkNUamJrS3hiRGJPcE1KcW1JaUtoZUVRUUJQeXo3Rys1dTlwajYwcUE2a1p3Q2lxYXhQUzR2VDQ0cmNjbDY5MVZWY1pLbnNGQUZxVlJTNGZPS2F6Zzlhc0hpTFRnUUdxMTNYMFZVNWQ3VE14NGc5bXB5aWZiWXVDUTBiZUlFWTJNalRCalRDL3NQUldIQjRpMVlzZVJ0TEYrOUR5S1JDSys4TUxETWE1K0x1WTdaWDYyRms2TU5aczk2cnNRb3FjblA5WVdSa1JpL3J6bUFUNzljZzYvK083bk05L0xvOFFzQWdOMzdJakJ4ZkcrZFVYdnJOaDdCdW8xSGRJNS92QzNBend2Zi9XOXFtVEVUVWNQUUlCSlV4ZFA2bUp3aW92SUlCWExJLzFnRzgybnZjcm9mRVJIVkczRUpLYmlWbEliUFprMm9WR0ttT3YyeFBoUUFjT0hTVFlQMER3Q1dsbVlBZ053OE9hUlNDZkprQmJDME1LM3hmcXY3M3ZjZWlNVGVBNUU2YlhteUFseUt2WVdRd1owQkFPYm1Vcnc3NHhuODk4czFlUFA5bjNFN0pRUFBqdW1KcGsyY1NyMXVkblllUHZuaUQxaFptbUhCbHkvRDF0WlM3M0VUeC9lR29sQ0o3R3habWRORVk2OG1JK2JTVGZoNGV5QXU0VFlPaEVicnJMallPYkNsVGdIMDc1ZnVMTkZtYjJkZDlwdEJSQTNHVTUrZ0VtUjVuTlpIUkpVaTVHUkR2bm9aektiTlpPRjBJaUtxRjhJanJzTFkyQWlkTzdReVdBeHIvazNTR0pLRGZWR3k0MzVtRHV6dHJEQm0wank4L3VwUVBCUFN0VWI3cmU1N0R4blNHY09IZE5GdTJ6V3lST2pSODFDcDFPalJ0WTIydld2blZoZzZxQlArMlI4QlJ3Y2J2RHk1N05GVHRyYVdHRDJpTzRZTjZsVHVOTUFwejVkZnlIemwyZ09RU2lXWU8zc3lYbjkzS1RadFA0RWhBd08xSS9pOG03dnIzTWYzUzNlV2FDTWlLbWJZNVR4cW1scUZnclhMV1JDZGlDcE5rNUdHZ3JXL0FtcVZvVU1oSWlJcTE5VzRaUGg0ZThEYzNNUmdNWVR1bm8vUTNmTXg2ZGsrQm91aHNZY2pBT0JXY2pweWN2T2hVcWtoUXMxUGQ2ek9lKy9YdXgwQzIzdWpSYlAvczNmZjhWRlVYUi9BZnpPelBiMEhRdSs5ZDBSNmt5WmdwNGdvTnNTRzJOdXJvdktJRGNVR0NqWlFwRWhWT2tqdnZZVGVTVWdoZGR1MDk0OUpObG15bTJ5UzNaMXNPTi9QeCtmWmFmZWVoYkRaT1hQdnVWVWMvNFdHbUxEdzc2Mm9FaCtKVmkzcU9NNDlmdklTdG13N0NrQ1pGamozOTNXUVpiblk5aWVNNjE5aWNzb1RtN1ljd1lGRFp6RnlhRmRFUm9SZzZGMGRjZmxLS3Jidk9sSHV0Z2todDZkS1BZTEt0bm9aeENzWDFBNkRFQktneE1zWFlQdDNPZlNEaHFzZENpR0VFRktzekN3ejRtTENWZWxicjlNZ3FOQTB1cHJWWTlHMVU1TmlydkNkUmcycWdXRVlIRGwyQVhWcXhnRUFxc1Q3YnNxK0w5Nzc2eS9kVjJUZlgwdTI0dHIxZER6NzVGREg2S1RWNi9iamkyLytCc2V5K0w4M1J1SDNQemRoL2wrYmNlNThFbDUrZnFUYjZYdXVORzFjQXhhcjNlUHpNN055TWZPSEZRZ1BEOGI5OTl3SkFCZzBvQU4rL1dNakVrOWZkZndaSk4rNGlVTkh6amxkNjJwZmRGUVlFcXBHZWR3L0lhUnlxclFKS3VIRUlmRGJONmtkQmlFa3dQRTdOb0tyVXhlYXhyUmtNaUdFa0lvcks5dU11clhWV2VCajFQMDluVVlPOWU3UkVyMTd0SFJzMzh6SWdTUkpDQTB4UVpKa25EcHpyY1NWNGNvcUpOaUlGczFxWTh1Mm82Z1NGd0VBcUYwcnp1MzVTY2szc1czbmNaZkhMbDVTWm1Fc1dyck41ZkdSdzdyNjViMmZPWGNkdjg3ZmdJU3FVUmcwb0QweXMzSXg0OXRsMkxUbENHS2l3L0RlbTZQUm9GNEMyclNxaC9lbnpjZXV2WWtZOStUbkdQdFFid3dlMEFFNlhVRi84Ly9hN0xhZmhDcFJ4UjR2N005Ri95SDlaalplbTN5Zm84WlhlRmdRZnZybWVhZlJXZXMySHNTNmpRZWRyblcxYjlqZ1RuajJ5YUVlOVUwSXFid3FaWUpLdXBrRzI2SjVhb2RCQ0tra2JJdCtCenN4QVd3RVBka2poQkJTTVhFY0J6dGZNYWVsYjkxeERGL01YT3EwcjAycmVqN3I3Nkg3dXVPVnQrYmd4MS9Xb0huVFdvaUpEbk43N29XTHlmaG0xc3BpMjNOM2ZPU3dyaVhHVXQ3M0xzc3lQdjUwQWV5OGdDblBqY1N4RXhmeHp0VGZrWjFqUWFmMkRUSGx1WUtSVWlhakhoKys4ekIrKzNNamZwMi9BZC8vOUE5cTE0eEQ2NVoxSGUzTi9ubTF4MzBYWi9pUUxyaVprWXMrUFZzNTdiOTE2dUNRZ1IweFlsaVhFdHNMeVN0dVR3aTV2VlcrQkpVc3c3WjhBYTNZUndqeEd0bHFnVzM1WHpDT2VRS29JTXQyRTBJSUlZVUZtZlRJeWJXcUhZWkxMWnJXeHVBQkhTRGwxVVlLRHd2Q3lLRWxKeTNLcWwzcituai9yVEU0ZGVZcWh0NVZmREh1VGgwYVlmMktEMzBXUzNuZk84TXdlSDNLL1RoNi9DS2FONjBGbmhmUW9sbHRkT3ZTRkgxN3RYWjUvcGdIZXFGTHg4WklTcjdwU0U1RlJZYWdlclZvelAzdXhUSy9sOGNuZllYWXZHUmZUSFFZWG5uaG5tTFA3OUd0QlZxMXFJTWFlWFhCQ0NHa0pJeHN5UzIraWw2QUVZNGZnblhlajJxSFFRaXBoQXlqSG9XbWNjdVNUeVNFRUVMODdOVzM1K0JtUmk2K24vR00ycUVRUWdnaGJqSEdJTGRQL0N2VktuNnl6UWJiaWtWcWgwRUlxYVJzS3haRHR0dlVEb01RUWdncG9ucjFXRnkrbWxMaUNtNkVFRUpJUlZXcEVsVDg1aldRc3pMVURvTVFVa25KbVRmQmIxcWpkaGlFRUVKSUVUV3J4OEJtNDVGOGc3NExFMElJQ1V5VkprRWxtM1BCNy94UDdUQUlJWlVjdi9NL3lKWmN0Y01naEJCQ25OU3FFUXVnWU9VNVFnZ2hKTkJVbWdRVnYzMFRUYjBoaFBpY2JMZUIzNzVKN1RBSUlZUVFKeldxS3dtcVMxZFNWSTZFRUVJSUtadEtrYUNTclZid096ZXJIUVloNURiQjc5Z00yVm94VjBvaWhCQnlld29OTVNFOE5BaVhydEFJS2tJSUlZR3BVaVNvK0QxYjZXYVJFT0kzc3RVS2ZzODJ0Y01naEpEYlFtNnVGVC8rdkFabnpsMHYwL1huTHlZakpUWFQ1YkdNekZ5a3BHWldtc0xpVmF0RzRkcjFkTFhESUlRUVFzb2s4Qk5Vc2d4aDMwNjFveUNFM0dhRS9UdUFTbkpEUXdnaEZWbE9yaFZMbG0vSHg1OHVnQ0NJcGI3K3NZbGZZdGJjMVM2UHZmN3V6M2hnM0RUWTdRSmtXVVpTOHMzeWhxdXFCRXBRRVVJSUNXQUJuNkFTcjE2Q2xFcERtUWtoL2lXbDNJQjA3YkxhWVJCQ1NLVVhGeHVPY2FQNzRIcnlUU1NldnVyVnR2TkhUakVNZzEvbWI4RDRwNzdBUDJ2M2VyVVBmNm9hSDRtVTFFend2S0IyS0lRUVFraXBhZFFPb0x5RWczdlVEb0VRY3B2aUQrNkJQcUdHMm1FUVFrakFtL25EQ2l4ZXRyM0U4NTZkOHAzYlkvMTZ0OEVyTDl3REFKQWtDU3hiOG5OWVNaSUFBQ3pMWU5pZ1R0aC84QXltZjdrWVo4NWV4OFRIQjNuVVJrVVNIeGNCV1phUmxwNkYrTGhJdGNNaGhCQkNTaVd3RTFTU0JPSFFQcldqSUlUY3BvUkRlNkVmT0J3SXNCc1lVZ0hKTXFTMEZFaVhMMEZLU1lhVW1nSXBQUVd5eFFyWXJKQjVPeUNXZm1vVEtTT09BNlBWQVhvREdLTUJiR1FNMk9nWXNERnhZS3ZYQUJzVkF6Q00ybEZXQ3FscFdZaU9DblZzajMyb2Q1bmJxbGVuQ3F4V082YTgrUlBhdEtxTFIwYjNMZkVhUG0vS0lNZXhDQThMd2ljZlBJb1AvdmNIRGh3K0M3UEZqdUFnUTVualVZTW9LZ2sza3ltdzRpYUVFRUtBQUU5UWlkY3VRN2JrcWgwR0llUTJKWnR6SVYyL0FwWkdVWkd5RUhnSWljY2huRHdHOGV4cGdHWEIxYTRITmpZZW1yWWR3VWJIZ2pFRkFYbzlHTDBCNERpMUk3NTlpQ0prbXhXdzJaUi81NmszSU4xSWduRHVOTVQxL3dDU0RLNXVQV2dhTllXbVlSTkFvMVU3NG9EMDJWZExzUC9RV2Z3NmE3SmozOFBsU0ZEbEN6THBzZWp2YlJnK3BBdkN3NEtLUGRkdUY2RFJjR0R5RW80Nm5RYnZ2djRRc3JJdEFaZWNBb0JyU2VrSUNUWWlKTmlvZGlpRUVFSklxUVYyZ3VyOGFiVkRJSVRjNW9SenA2R2pCQlVwQmVuYUZmQjdka0E0ZGdoc1FrMW9XcmFCcnY4d3NORXhhb2RHOG5HY2todzBCWUdKaUFTYlVOM3BzSlNhQXZITVNmQjdkOE8yZENFMFRWdEEyNzR6MktyVlZBbzRNTFZzWGhzclYrL0J2b05udk5ydXZjTzdZYy8rMDFpOGJEdkdqeWtZUmVXcVVIcG1aaTVrV1haYlJIM0N1UDVlamMwWFpGbEcrczFzN041N0NvdVdic2ZJb1owZENUZENDQ0Vra0FSMmd1cmNLYlZEOEN0Tmk3YlFEeC9sMk03OXZ4ZjkycjkrMkFNUUw1NkZtSGdNc3NYczE3NDl3bWxnZk9KRk1HRVJBQUR4NkFIWWxpOG9VMVBHeDU0SEV4T250SFB5S0d4TGZ2ZGFtT1VWOU1ZMHgrdmNxYStvR0lubmpNKzg2bmh0K2Y0emdMZXJHSTEzaWVkUEFkM0svOFNmVkg3aXhYT3diMW9MS1NVRjJxNDlZQnA0TjVqUU1MWERJbVhBUml0VC9yU2R1a0hPekFDL2Z4Y3M4K2FDalkyRnJuc2ZjRFhycUIyaVY4bXlqTXRYVW5INDJIa2NQM2tKNmVuWnlNNnhLUDlsVzVCcnR1TEZaNFpqUU4rMnBXcjNqczVOb2RkcHNXYjlBWVNGbWh6N1gzeDFGZzRkUFYvcU9OZXYrQkFBMEtaVlhTUlVqY0xLMVhzdzlzRmVqdU4vTE56czlscDN4N3lSb09vMzdDMklmcHFpMjZsOVE0eCtvS2RmK2lLRUVFSzhMWEFUVktJSTZXTHB2N3dFTkswV1RFaG95ZWY1QUZlbkFiVGQra0RiclE4Z1NiQXVtQXRoYjhuRlRQMUoxMnNBdURvTmxBMUpnblhYZjJWcWg2dlhDRnlqWm81dDIrR0t0Wm9QRXhHbGRnaWx4dFdxNTNqTnNBeGtGV1B4TnVuQ09hVTJFRTIvSW01SWFhbXdyVndDT1QwTjJsNERvRzNYaWVxV1ZTSk1XRGgwUGZ0RDE3MHYrTDA3WVZ1eUFFeGtGUFNEaG9PTmlsWTd2SEk1ZHo0SmZ5emFqSDM3enlBalN5bXBFQk1kaHZpNENFUkVCS05hUWpTQ2c0MElNdW5Sb2xtdFVyZXYxMnZScmsxOUhENTZIbmQwYnVMWTM3OVBXN1JzVVRUSnQyZmZLWnhJdkZ4aW5TcUdZVEN3Ynp2OHRXUXJMbDlOZGV6UFQyRGw0M2tCQTBlOEExbVc4ZnVQVXhBZkYxSHE5K0NKUHIxYUlTbnBway9hQnBRRW90M080MFpLSmc0Zk80OXpGNUxSdUdIMWtpOGtoQkJDS3BpQVRWQkpxU21RN1RhMXc3aHRhTnAzTGRoZ0dFZ1ZiUFFhR3gwSFhlOUJqbTEreHlaSU41TEsxSmF1MTEyTzErS0ZzeERQSnBZN1B0VXhEQ0Q3SmkzRWhCU01BSkd6TXl0TVcvNGkyMjJRMGxMQXhzYXJIUXFwYUFRQjlzM3J3Ty9lRGwydkFkQjI2MFdKcWNxTVphSHQwQVhhZHAzQWI5a0F5dzh6b08zUUJicnVmUUJOWUgzZE9uOHhHWE4vVzRldE80NGhMTlNFM2oxYW9WbVRtbWpTcUFaaW9yMDc2bS9pNDRNUkVSNk1XWFAvZGV6cjM2ZU55M056Y2l3NGtYalpvenBWd3daMXdvaWhYYURYdTY4UGxwS2FCVG52ZCtPQlEyY3hzRis3VWtidm1aZWZHK21UZG05bHNkZ3dhY3AzK0gzQlJuencxbGkvOUVrSUlZUjRVMkI5WXlwRVNrdFdPNFRiaDFZSFRZdUNZZnZpMlVSSTZhbkZYT0JuR2kwTVk1NXdGS21Wc3pOaC8yZEptWnJpR2pRRjE2RGdLYTU5OVZLdmhLZ21OcUVtREdPZmhIMzFVZ2dIZG5rM1VhWFJJdWlkVHgyYk9TODlWakhhOGpNcExaa1NWTVNKbEpZSzZ4OC9nNDJLZ1dueVd6U1Y3M2JDc3RCMjd3Tk42L2F3TFo0UDgvY3pZSGh3TE5qSXdCaE50WE5QSXQ3N2VCNkNUUVk4UFdFUUJ2VnZENE5CNTdQKzRtTERBUUFXcXgwY1Y1REFsV1Vaa2lRNzdTc05rMGtQUUNtQzdzNzVpd1VQc25ic1B1bXpCSlcvR0kxNjlPM1pHclBtcm9ZZ2lOQm9hR1F2SVlTUXdCSzRDYW9VU2xENWk2WmxPMlVGcVR6OHJpMHFSbE9VZnVSb3AxWFVtSkF3Qkgzd2xjZlhDM3Uzdy9ySFR3REhRVC9rWHFkanhpZEtWK2RMdnBsV3NlcENzU3dNOTQwRkd4VUR3ME9QUWVyV0IrYVowd0NCVnp1eVNrVkt1UUUwVmpzS1VsRUl4dzdCdG13UmRQMkhRTnVsdTlyaEVKVXdvV0V3akhzUy9MWk5zUHd3QS9vaDkwRFR0SVhhWVJWci9hWkQrUGl6djlDNFlYVk1mV2VzWDFhQ1MwdlB3amV6Vm1IVGxzTk9pYkR2Zi9vSGZ5M1pXbVJhWG1ta3BtWGg3UTkrZFhzODhmUlZBRUQ5dWxXeFovOHBtTTAyUjJJclVFV0VCME9XWldSbW14RVZFYUoyT0lRUVFraXBCRzZDS3ZXRzJpSGNIaGdHdWg0RG5IWVpSazBBUmszd1MvZHlkbGF4eGVDMTNmdEJXM2o2WVRubytnd0dXOFc3S3pDWlh2a0FiRXp4STJ1a2xDU1lwNzNwdE0vNDVFdGd3c0k5YXQrVi9QYTAzZnFBVGFqcDJDOGMyZTgyT1JVOGZYYUovUUdCTmJMSlh5aGhUdkx4MnpiQnZtTXJqSTgvVjJUbE4zSjcwbmJ0QWE1V1hWam1mQXM1SXgzYXJqM1VEc21sbE5STWZQclZFclJ1V1FmdnZ6a2FlcjN2UmszbFc3bDZENzZkdGRJeGVzclRoTmpQODlZWDJUZDRRSHRFUlJiVTZUeDI0aExlL2ZCM1pPYlZ6bkpsOTk1RUJBY1pNRzVVSDd6eDNpOVlzMkUvN2g3Y3VmUnZwQUxoQmFVWXV5ajRweWc3SVlRUTRrMEJtNkNTMHlyUUZMTVNlSHJqcjBhNzR0bEVXTDc5eE8xeFRmTTJZT09ybHJzZlg5QjI2UW45a1BzYzI5TDFLeEJQSFZjMk5GcG8ybmFDc0g5WGlTdkdpWmZQZzZ0WjE3bjIxS25qa0s1ZkFRQXcwYkhnYXRhRnNHOUhpVEhKWnZkZmhFdURqWXJ4cUJoNmNja3ZOcTRLOUFQdWRteUxKNDdBdnZFZnI4UkhuTW5wYVdxSFFOUW15N0N0WGc3eGRDSk1rNlk0VmhNbEJBRFloT293VFpvQ3l3OWZRc3JPZ3I3L0VLVTJZQVh5dzV4L3dUREF5OC9mNDVma0ZBQmN2cEtDMEZBVFhucHVKSllzM3c2ZTl5eXA4b3VMQkZXbjlvMGNDYXJGeTdiais1LytnVjZ2eFVmdmpzUExiLzFVNVB5cjE5Snc1dHgxOU92ZEdoM2FOVUJVWkFnV0w5dU9vWGQxQkJ2QXRlS1NrdExCY1N5aW85UlpWSWNRUWdncGo4Qk5VTmtzYW9kd1d5aGNlQnlpQUNuRGQ2dlF1Q0xuWkx2Y3IrM2FDL3E3SDNSc1MwblhZUGx1T3VUY0hMQ3g4VENNZXdhTXdRaTJTZ0tzczcrRWJMTzY3WU1KaTREcCtUY2RxN0JKcVRkZ25Uc1RzdDBHVFp0T01IVHBBV2gxa0sxbTJOZXVLUE43dVhYVlEwMjdMbVZ1cTBTY0JvYUhKZ0JhNVNaRFNrMkdkZDRzeitwUGlRTEVxNWVjbTB1b0FYQUIrM0hoYy9SNVJHeXJsME84ZUFIR2lTK0JNUVdwSFE2cGdKaXdDQmduVG9GbDFsZXdyMTRCM1lBaGFvZmtrSmFlaFEyYkQySGNxRDUrVFd3TUg5SUZqNHpwQzcxT2l5KysrUnNkMmpidzZMcmlwdjB0VzdVTE0zOVlnZmk0Q0h6NHpzT29XU1BXelhrN0ljc3lCdlh2QUpabE1lU3VqcGo3MnpyOHUzWWY3dXJmdmt6dnB5SzRucHlCdU5pSWdFNnlFVUlJdVgwRjdCMm5iQXVnRmZ3a3lUdnRNSXp6RTFkdnRGdE13a0xUcElWVGJTZjc1ald3cjFwYy9qN0xnMldoSC9ZZ3RGMTdPblpKcWNtd2ZQOHA1TndjQUlDY2xRbUlTbEZVcm5aOUdCNS9BZFlmUG5QK21kSHFvRzNURVpwMlhXQmI5QnZFczZlZ2FkVWVFQVhZNXMxMnJCQXBYYjhDV1pMQUFORDF2eHR5Vm1hWmEzQlovM0IrZ2h0Y1RJS3F1RHBXaFVmT3VadHVweDk4citQdlRyWmFZUDNwSzhnV3MwZHh5bG1ac014dy92SWY5TVkwajBaMDNiWUM2Zk9JZUIyL2JSUEUwNG1VbkNJbFlreEJNRTZZQk12TVQ4Q0VoRlNZNlg1NzlwMEdBUFM4MDc4MXN2SUxwSjg1ZHgzWjJSYlVyVjMrRWR2OWVyWEdpWk9YOE1UNGdRZ1BEM1o1VG1wYUZwYXYybzNtVFd1aGFXUGxkK1hkZ3p0ajRaS3RtUDN6R25UcDJOanR0UlhkOWFRMFZJbW5FWnlFRUVJQ1U4QW1xRkRNaUppS0p1Zmx4NzNTanFadEp4Z2VMRWhJZUt0ZGx6Z05kSVdtejhrV00vaU4veFp6Z1g5b08zZDNUazVkdXd6TGp6TWdaMmM2OXNsV0N5eXp2NFRwMmRmQmhFV0FxMWtYaHZIUHdqTDdTOGQwUCtOVFU4RFZxQTFBU2VaWVpuOEI3Y1d6Z01CRHZIU3VvUDNyVjJEOTVWc1lIMzFPU1k2TkdBMHA5UWJFczRsK2VzZWxwMm5SRnRvZS9aVU5TWUwxMSs4ZzNVZ3EvaUl2TWIzMFhvbm5HSjk5MDNWaXRHTE5kaWtWMlJvNG4wZkV1NFJqaDJIZnNWV1oxa2ZKS2VJQnhoUUU0K1BQd2Z6Vi84Q0VSMWFJd3VuN0Q1MUJiRXc0RXFxcTh5Qmk2NDVqQUlDV3pXdVh1eTJEUVlkWFhyeTMySE5tZkxzTWRsN0FrNDhXVE8wUENUYmk0VkY5TVBPSEZmam8wNy93MGY4OUhKQ2prSzVkVDhlZFhadXBIUVloaEJCU0pvSDNtemRQL2dnWDRodTZudjJkNmh2eG0xWjdQQUxIbC9qdG14eTFvSVREKzJEKzZpUEltVVduSGNxWk4yR1o4N1dqSUxpVTdseXp6TDU4Z1NOSndqVnFCazJyOXVDM3JBTy9ZM09SdHNURVk3Q3RYS2kwbTVYaEdLbFZFYkZ4VmFDL2Y3eGoyL2JYenhBVGovbXYvL2lxTHYrN05VYVg1OFZWekZwbm5xRFBvOXVUbEpZSzI3S0ZNRDd5Rk5XY0lxWENoRVhBK01qVHNDMWZXT1Qza3hwdXBHU2lSdlVZTUNyVXhiTFplU3hmdFFzeDBXRm9XRC9CNS8wdFhia1QyM1lleDhoaFhkR29nZlBDS01PSGRFYnpwcld3OThCcFRKK3hHSkszUnNEN1NWYTJHVm5aWmxSTGlGWTdGRUlJSWFSTUFuY0VsVWlyay9nS0d4bnRWSHRLemtnSHYyVWQ5UGMvQXE1V1hiL0VjT3VxZGdYQnlMRCtPUWVhMHllVVJGVXhVeFNsS3hlVmFYVU1BK0hBYnFkajR2blQ0UGR1ZDZ3QXFCOThMNFJqaDl3V1ZPYzNyd0dqMDRIZnNkbHRYU3kxTVNHaE1JeC9Gb3hlV1NMYnZuSVIrRDNiZk55ckRBaUM5NXJUQk9oSGt1akZQd01TR0FRQjFqOStnYTcvRUZxdGo1UUptMUFkdXI2RFlaMy9DMHhQUEt2cTUxOVd0aGwxb3FxbzB2ZHZmMnhFUm1ZdXhvL3BDNFpoMEh2dzYwN0hiOTEydHc4QVJnenRnb21QRDNiYjE3YWR4ekh6aHhWbzBxZ0dKb3pyWCtRNHd6QjQrOVVIOGZRTDMyRDF1djFJdjVtRFYxKzRKMkNtKzEyK2tnSUFxRTRKS2tJSUlRRXFRTzhHaVMvcDduN0lVVndiQUd4TC80QnN0NEVOanl4MjFUaS9rU1FZSGhnUFBEQys1SFB6alNwK09pUVRIb25najc0cHNSbGQvN3ZkSGpQLzcwMi9UYVc3RmFQWHcvalljMkNqWWdBQTlyWEwvYk5pbnlBZzU5VW52ZE9XUm92Z2o3LzFUbHVFK0poOTh6cXdVZEhRZHVtdWRpZ2tnR203OW9CNCtpVHMvNjJIcmxmUmhJbS9XQ3gyR1BUKy8wb29TUksyYkQrS3lJZ1FEQitxMUdWOFpIVGZNcmZYdUtIN1pQSDFwRFQ4MzBmelVDVStFaCs4UFFZYURlZnl2TWlJRUh6eXdhT1kvUG9zWExpWURER0FSbEZkdnFLTXhxdGVqUkpVaEJCQ0FoTWxxSWdUYlpjZTBEUXBxSWNobmpnQzRjaCtGU082UFREQklUQTk1MmJVV0RHQzNwaW12TkRwd1FUbFBlR1ZaV2piZFlHMmhGVUNyWXQrZzNqeVNLbjc5QmxSZ1BsL3BmOHpJTVRmcExSVThMdTN3elQ1TGJWRElaV0FmdmdETUgvMkFUU3Qyb0tOVkNleFlEQm9ZYmE0SGtIc1N5ekw0cU4zeCtGNjhrMllqTXJvMzlFUDlDemhxcktwRWgrRkJ2V3E0YUg3ZWlBc3RQaDZjZFdyUldQbVowOGpNek1YVVpIK1c5V3d2QzVkU1lGR3d5RStMbEx0VUFnaGhKQXlvUVFWY1dDclZvZCs2QU9PYmRsbWcyM0o3NDV0eS9lZnFoRldpYVQwVk5XbVdIbHRSQm5EbG1tVlBKZlhNSXhIYlRFNlhZbm4rSlVzcXpZQ2paRFNzSzFjQWwydkFXQkN3OVFPaFZRQ1RGZzRkTDM2dzdaaUNZeGpKNmdTZzhtb1IwNnVSWlcrcThSSG9rcThieE1xNjFkOFdQSkp0NGlKRGtOTWRHRDlHNzl5TlJWVjR5UEJjUUZiWXBZUVFzaHRqaEpVS2dpZVB0dnY3ZGczL2dQN3lrVnVqek42QXd4am4zU3FnV0gvZTE2RktONWFFdXZzTDFSTGJIanI3eklRbVY3NXdDLzlTRmN2dy9yYjkzN3BpNUNTaUJmUFFVNVBnN1piTDdWRElaV0l0bHR2OER1MlFMeDREbHpOT243dlB5b3kxRkcvaUFTdXRQUXN4TVFFVmxLTkVFSUlLWXdTVkFRQW9PM1NFMngwbkdOYk9MelBEd1cyU1Q0NU94TTVMejNtOGZtYWRsMmdIekVLakU2WkVpSGJiTERObXdYaDJFRmZoVmlFditxUlZZVFZJd25KWjkrMEZ0cGVBNEFBWEg2ZVZHQXNDMjJ2L3JCdlhnZmoyT0pySnZwQ3RZUm83TnFiQ0ZHVWFQUk5BRE5iYklpTHBSVkZDU0dFQkM1S1VLbmgxb0tiaFc5MFpMbllsZWs4eGpES2Y0WGJMWVp3NmhoMGcwWXE0YVdud3Jid2wvTEg0RWVNVGcrMlRuMmY5eU9lUE9yelBvcWwxVUUvWXBSajlVRkErZnV5enZrYTB2VXJLZ1pHU09VblhiME1LU1VGMm5hZDFBNkZWRUxhdHAxZ1g3TUMwclVyWUt0VzgydmZOYXJGUUJCRUpDV25JNkVxRmRnT1ZGWXJENU94Z2szZko0UVFRa3FCRWxRcXlIblorZW1vNFpGbm9HbmFDZ0FnWHI0QXk0eXA1ZTdEK09oejRCbzNWelprR2NMQlBjV2VMMTI5Qk9sR0VwaXdDRmpuZkEydVhpTVl4ajVWN2poS3k5TlJSUHkyalk3WHNzVU1KandDeHNlZTkxVllEcmZHeDI5ZVV4Q0hPZGVuZlhNMWFrTi8veU5nNDZvNjlvbW5qc002Ynhia25HeWY5dTJLSjM5WDJrNTNRbi9QV0FDQWZmVlMyTmN1OTNWWWhQZ012M2NudEYxNzBPZ3A0aHNjQjIzWEh1RDM3b0IrNkwxKzdUcC8xYmZMVjFJcFFSWEFqRVlkckRaMWFuSVNRZ2doM2tBSnFncUEzN3pHa2FEaWF0UUdWNzh4eE5Nbnl0d2VWNnR1UVhJS2dIQjRMNlJybDB1OFRqaTBGOUxWaTVDdVh3RWJFMWZpK1dvcVhMd2RBQmlqU1owNGxpL3dmU2NhTFhUOWgwSFh2Vi9CamJFc3c3NTJ1Wkx3OGNhSU94L2hhamR3dkJhT0gxWXhFa0xLU2VBaEhEc0UwOEM3MVk2RVZHTGFOaDFoL3ZSOTZPKzZHOUJvL2RadjlXb3hBSURMVjFOQjR3TURWMmlJQ2RrNU5DMmVFRUpJNEtJRVZRVWduanNGNmNwRnNOVnFBZ0IwdlFmQlVvNEVsVzdnaUlJTlNZTDkzNlVlWFdkZnZ3SVFsQ2R2c3QwTytXWmFtV1B3bUZZSEpqakU2ODJhcDcvamxYYVlrRkFZbjVqc2xiWkt3empoQlhBTm03by9nV0dnNnpjVXVuNURQVzZ6TkRXdXZJV3RYUThBSUdmZWhIVHRrdC83SjhSYmhNVGpZQk5xMHNwOXhLZVlzSEN3Q2RVaEpKNkFwbWtMdi9VYkdtSkNhSWdKVjY1Vy9JVlJpSHV4TVdFNGN1d2laRmtHVTdqTUF5R0VFQklnS0VGVlFkZzNyNFpobERMMWo2dlhDRnp0K2hEUG55NTFPNXBtcmNIVmJlalk1dmR1aDg4aStPWUFBQ0FBU1VSQlZKVGk0UXAzUXNHd2NQSGtFZVJPZmFYVS9aY1cxNmlaVDZibVNVbFh2ZElPUXdXNnk0d0ppd0FicVV3VkVZNGVyTkFqdlFncGlYRHlHRFF0MjZnZGh2THZxSXczbm5KMkZpQ0pZTUxjRkZFV0JhVjlQNDdjOFVnNTNuTWcwclJvcS95OCtURkJCUUJWcTBUaWVuSzZYL3NrM3RXbVpUMnMzM1FJVjYrbG9WcEN4WnVxZWZWYUdxcFdpU3gxOHN4bTUzRTlLUjIxYWxUczBmMmVPblQwUE9Kakl4QVhHMTdtTm1oQkEwSklaVVVKcWdwQ09MUVhVcytCWUt0V0J3RG83eGtEODJmdktUY01IbUpDUWgzMWZnRGxac1MrWXFIWFkvVXFTbG80WWZSNmFQc01BVmV2b2ROKzJXYUZuSlhoY1R0c1ZHelI0dnMrWUhybEE3ZkhHRzFCb1ZaTml6YmdHalF1ZGZ2bWFXK1dLUzVDdkVxV0laNDlEVjMvWWVyRklBaXdyVndJOGZ4cG1DYStBbWhMWHdqWjhzMy9JS1VrSVhqNmJEZkhQNEY0OFN5Q1B2Z0tqTUVJOEhiUCt4RUZTRW5YSUY2NXFFd1Z2M0lSdXFIM2c2dFZyOVJ4RmlablpjRDh5ZHZROVJzS2JiYytMczh4VDN1ejJQZFZIT0g0WVloblRrQi8xNGdLazVqajZqZUVmZTFLdnlmbXFzUkhJZkUwTGJZUnlOcTNWUmFMMmZqZllZeDVzSmRmKzVabEdUd3ZGdG12MHltM0dqWWJqNG1UdjhIZ0FSM3cyTVA5UzlYMnB6TVdZOGZ1ay9qd25ZZlJ2R2t0QUVCR1JnNnNOdDZqNjQxR0hjSkNnMHJWcDYra3BHYmlsYmZtb0hiTk9NejQ1QWxvdGFXL0Zjdk15c1dJaDZaaThidzNuTjdYZ3NWYmNPaklPVXg5NTJGdmhrd0lJWDVGQ2FxS1FwSmdXeklQeG9uS3FDVTJyaXAwdmUrQ2ZjMHlqNXZRM3pmT2FicWNiZUV2a00wNVhnL1ZxMjVObkxCczBWVU9id2NNQTIyN0x0QU51THZJNkFaaDMwN1lsdi9wVVNGMEppUVUrcEZqd01iRU8vWkp5ZGRnVy9DejEwTUc0TlJQOFhHRmdRbWhxVkVrTUVscEtRRExnWTJPVVM4SWpVYVpLbnZsSW16TEZrQS9jclQzKzhqL1BHWllTTmN1dy9MRFo5QzA3UXo5WFNNQmpuTTZsZCsyRVZMU1ZVaHBOeUNuM29DVWtlNzAyYzJFUlVCS1NTNTNna280Y2tCWkNDTWt0Rnp0dUNKblpjRDIxMXlBNTZIdDJnc1FSVmpuZkYzcWRneWpKNEJOcU9tMXVOam9XSUJsSUtXbmdvM3kzODljbGJody9MZnRDQ1JKQWtzTEFRU2txTWhROU9yZUV2TVgvb2NCZmRzaUp0cC92M2MzYlRtQ0QvNzNSNUg5NjFkOENBQlk4ZTl1WkdkYjBLbDlRMlJtRmIrb1RIQ1EwV2wwME9nSGVtSFB2dE40OVoyNW1QcjJXTFJxVVFlZmZMa0lPL2NrZWhSYnY5NXQ4TW9MOTVUaTNaU08yV0pEYnE3VmFWOVFrQUVtbzc3SXVUSFJZWGhrZEYvOE1PY2Z6UGx0TFI1L1pLRExOdmNmUE9PMDNicGwzUkpIbmlXZXZnS0RvV2lmaEJBU1NDaEJWWUdJNTA5RDJMOFRtalpLaVZKZDc3c2dIRDNnVVlGemJZLyswRFF1bUE0ZzdOME80ZGhCbjhYcU5lSXRUOXNZRmtENUUxUmxlWkt1SGdiR1NhK0RxMUhiYWErVWZCMjJ4YjlCUE92WkZ6Qk42NDdRRDM4SWpDbnZhWm9vd3I3eEg5alhyaWpWU0R4Q2lEUHA4aVZ3dGV1cUhRYjBJOGRBUEpzSThjSVp5RmFMTXNySmkyUlorZXhsV0FheVRnOG1PQVQ4NWpXUXpwK0JZZXlUWU1JakhlZUtpVWVVaFE4MEdpVlJMVWxnUXNKZ3VIOGMySVFhVGdscFQwZEN1aHFSS1J6WkIyZzA0QnA3ZDdxYmJMWEE4dU5Ya0xPellCanpKTmlvR0VqWExucytKYjV3VzNhN1YyTURBSzUyUFVpWEx2bzFRUlVmSHdsUmxKQ2Fsb1hZbUxKUFBTTHFldnlSQWRpMjh3USsrWElSM245ek5QVDYwbysyTEk5Wlh6OExrMUdQVFZzT1k5YmMxUUNVQk02OEJac0FBTSs5L0VPSmJYenorZE5vV0wrYVk3dEd0Umk4LzlZWXZQVEdqNWoyK1VMOE9tc3lIcmluTy9yMGJGMWlXNjZTWnQ2MmVPbDJ6UGx0cmRPK1IwYjN4ZjBqdTJIaDM5dUtuQy9MTWtKQ2pCQkZDZlAvMmx6aytJUDNkc2VVTjM5eTJyZG02UWZvTit3TnAzMGpIbEpXL1k2TERjZThuMTVHNHVtcmFOYWtKdFp0TFBqK0h4WVdoUFp0NnBmNXZSRkNpTDlSZ3FxQ3NhMzRDMXpqRnNxcWRKd0d4dkdUWUo0eEZYSldwdHRyTkcwN1F6K280TW1RbEpJTTIxTGYvMEwyQ3NGNWVEYWoxVUsrN1pJcE1xVHpweDBKS3RscWdYM3RjdkJiMXhkTjRMbVFQMnBLMDZ6Z2k1cDArUUtzQytaQ3V1NmY2UnF5M1liYzF5YzY3Y3RQRXNvMzA0clVNeXZ1V05DSE04SG82QWtncVRpa2xHU3dzWjZORml3UFR4Y3lrSE56a1B2bUpMZkhHWjBlUWYvM09mamQyOERWcVErMlNqVzM1enJKLzd4aFdiRFJzVEJPZWdPMmViTWdIRHNJeTNmVFlacnl2bU1rbGU3dWg2QWI5aURZaUNpQVpaSHowbU5nREVad2pab1hhYllzU1I5QUdia21uazJFcG5rYk1IcERtZHB3UmJhWVlaMzlCYVNyRjZIcmZ6YzBMZHNCQU5pcTFkMCszQ2pQTk1LeVlHUGpJYVhlOEV0ZitiUWE1ZStXMDNBbG5Fa3FzcGpvTUV4K2RqZysvdlF2VEhsekRxYStNeFlod2Q1TlpoY25OaVljd1VFR2hJWVVySzQ4OTdkMXlNd3k0NWtuaGhRYnk0bkV5L2g3eFE1d0xrYndOV3RTRTYrK2VDK3FWWTJDUnNPaGVkTmFTRXZQUWxKeUJwbzJydUcyVFg4a3FQSzlOdmsrQU1CSG55b3JQTnZzQW1iL3ZOcnQrYTZTVjRDU29BS0F6ejZlQUk1bEhFbTlPZCs5QUFESXliRmkwa3ZmNHF2cFR5RTQyQUFOeHlFak14ZlhrOUp4UFNrZGF6Y2NjTFRWdUdGMVNsQVJRZ0pLNENhb09NNmptL2RBSTJkbHdqWnZOZ3pqSndFTUF5WThFc2J4ejhJOGM1cFNEK1FXWE9QbU1Oei9pS05PaFp5YkErdnNMeUFIU0hGdjJlWThKQnA2QTJDMWxMdGQrNnBGNVc0REFHQXdRdGZyTHUrMFZRejdwbitoNmR3ZHd2NWRzUCs3eEtQcGZQbE1VOTR2R0RYRjIyRmJ2UlQ4ZjJ0dno2bVNhdUVDOTZPVWxFeEtUWUdtYlVmZk5INUxuU2ZHWUFUWHBHVzVtbVEwV2toSjEyQmI4anMwVFZ2QjhNZ3pubDBvOE1ydmtyeWZaMGF2aDJIY1JOaFdMb1NtU1V1bmFYNzVDeUI0aW8ySmQxdXpMai81Y3l0KyswWkFscUh0ZUNmc20vNkZmQ1BaNWZWeXR2SUFwN2lwelByN2xKb3NVbm9xckQvT2dKUjhEZG91UGFEck83aFU3OE5mMkpnNENBZDIrN1hQbXhrNVlCZ0dZWVVTQ3lRdzllN2VFa0VtQTk3N2VCNGVmZW9MM0hkUE53enUzd0VHZzM5SFV3SEE4Wk9Yc1dUNURnem8wd2JkNzJpR3lBaWxGSVhaYk1QbHF5bE9JNlVZaGxFU1ZJV1NwTDBIdis2WW90ZWptM01DL09OUC84THBzOWZ3N1JjVFVTVStFbXJyMDdNVmdJSUVWWENRd1RIRkVRQitucmNldjh4Ymo1ZWVHNEdCZmRzNTlydGJkVEVpUE5ocHFtT05hc3FJeXZ3cGtnbFZJeDAxcURadE9ZSjZkYXZpK3krVnozdEprdkRRK0UvUW9GNkNOOThpSVlUNFhNRGVWVEU2ZmNBa1lVcExPSEVZOXZVcm9ldWpmSEZtcTlXRWNkeEVXSC8rQnJMZDVqaFAwN3dOREE4OVZsQU1XeEJnbmZPMVVpOGxRTWdXNTJRVVl6UkJ6cnhaN25idEcvNHBkeHVBRWc5ajlIMWhUVGs3QytZUFh5MVZZaXFmSXprbHl6Qi8rcTdmbjdvVDBJaXZTazVLVDFIcUFubVpjUFFBYlBObncvRFk4K0JxSzArNG1aQXc1WFBkQzdpNkRTRWNPd2pwNmlXd0NlNUhHQlFFSkJTcE5RV0dnWDd3dlY2SnB6UmttdzNDN3ExZ1FrTEJOV2dDKzRaVkpVNTM1bmR2Y1h0TWY5L0RnQ2pDOHZYSGtMTXlvTzNjQS9yaG81VHJkbXdHVjZ1dTV5UE4vSUNOaVlXVW51cTMvc3htTzladVBJQk9IUnBDUXlPb0tvVk83UnRpNW1kUDQrZmYxdUhiV2Fzdzc4OU42TjJqRlpvMnFZR21qV3I2clQ3VjNOL1hJalRFaURFUDlzYjRwNzdBeXkvY2d5NGRHK09mdFh1eFlQRVcvUDdqRk1mUG5KajM0Tm5UMWVtZWYrWnVQUG5zMTNqM28zbVkrZWxURmZwbjkveUZKTXhic0FsZE96VnhTazRsSmQvRTVOZG5ZOEs0L3VqUnJmaXB6SmV1S04vdmMzS1VoN3RYcjZVak0wdTVGOXE3L3hRNmQyaUVIYnRQb25iTk9KdzlmeDBwcVprWVBMQ0RqOTRSSVlUNFJzQW1xS0EzQUpVMFFRVUE5dFZMd1ZXdkRhNWhVd0FBMTdBcGpCTmZodVhIR1pDek1xSHJNUUM2UVNNTFZ2aVJKRmpuejRaNDRVd3hyVlk4Y3E1elFvWUpDbmJhNW1yV2dYajVnbXFqZ1dTTEdiWkZ2M3FsclpKR01jZzUyV0NDZ21GODV0V3lkY0F3TUR6NnJFZW4yaGIrNnZabWp3bUxLRExTd2UyeTlBUUF3Qmk4Ti8ySVZEeXl4VnFRQ1BZaXJscE55SFk3K0MzckhBa3FiOUoyN1FYeGJDTDRyZXVodi84UngzN3A2a1ZZZjV0VjVId3BJMTFKZEJkVE04cjB5Z2VRTTIrQzM3cWh5REU1Tnh2MmxjNmpWM1dEUnBZcGR2Ni9OWkF0WnFXK0ZjUEErTlNVSXVkWWY1OEZNZkVvR0ZNUXBOUWJZS05pd0RWdEJmM1ErMTAzeW5IUXRPa0lScXR6ck1nb3BhWEE5dmQ4TUZvdFRHOU5CNk92SU1sbVl4Qmtpd1gvKzNJUmtwTEsvOURHSFZtV0lmQUNVdE96a1pOcnh1UkpJM3pXRi9HLzJqWGo4TzRibzNEK1FqTCtXTFFaR3pZZHd1Smwyd0VvVXdIallpTVFIR3hBa0VtUDRHQWpnb01NR05DbkxhcFdpU3B6bjhQdWY4OXArLy9lR0kzekY1SVJGeHVPZnIzYjRJYzUvNkJEMndaWXVtSW5SZ3p0NHBSVXN2TktpUWZOcllseU54S3FSR0hTazBNdzdmT0YrUEdYTlhoaXZPdUM0MnF6MndWTW5iNEE0V0ZCbVB6c2NLZGpYMysvSEVuSk56MWFaZkNSSno5MzJwNzAwcmVPMStGaFFmaGs2cU40NHRtdjhjTEVZVmkzOFNDYU5hbUZPclY4UHoyZEVFSzhLV0FUVkl4ZUQ3bmswd0tYTE1QNjh6Y3dqSjhFcmw0akFBQ2JVQk9tWjkrQWVPNlVvNUE2QUlDM3cvcnJkMHJCMmtBakNKRE51WTZidjFzVElZWUpMeWhMdko4NUNldnZQeWhQK0QxUXVCNlRyd2lKeDF4T3UzUkgwN1JWeVNleG5NY3I0N204M05OVjlZcTdDV1BaY3NWd08wckxzZUhubjFaQnArV2cxV3FnNFRod0dnNGFEUXNOeTRIVHNOQm9PR2c0WlIrbjRhQmg4MTduN2ROb09PVTFsMzl1M25rY3B4elRzTkN3ZWNjMFhJbXIrUkF2c2xrQkh5UXVtUEJJY1BXYlFEaDZ3REZOTForbjlhaGNDWm82RTR4ZUQwM1RWbUJDUXNFZjNBTmRvYVNOYkxjWFd4ZXFwSnBSY2xZbTdCdUxqbEtWemJsRjlwY2xRU1huNW9EZnZLYjRjK3cyaU1jT2dtdldHdExsQ3dDVUJ6bkM0WDNRRDdtdjRPSE5MZlIzalN3WWRRekF2dXhQUUJTZzdYMFhHTDBlNG9ramtHMFdhRnFwTytxQU1SZ0FtdzNydGh4MGpDcnhKWlpsTVhuU2NEUnVXTjNuZlJIL3ExMHJEcTlOdmcreUxPUHkxVlFjT1hZQngwNWNSUHJOSEdSazVPRHlsVlRrNUppUmsydEYxZmlvY2lXb3Z2bjhhUmlOZXZ5MzlTam0vTFlXUm9NT056T3lNV2JDZE16ODdHbjh1MjRmM3BuNkd6S3ljakY0UUFlTW1UQWRUejU2RjdwMmFnSlJVQjVHYXJXdUUxU0NJRG9TV29QdWVSZURCM1RBVTQvZGhTUEhMNkpEMndZQWxOVUNSVkhDc0VHZFhMYWhoaG5mTGNQRlN6Znc2WWVQT2lXaVZ2eXpHenQybjhUQWZ1M1F1cVZuQzNITStlNEZoSVdhTU9LaHFWZzg3dzFrWnBueHlKT2ZZOElqQTFDclJpd2tTUUxETUtoZEt4NXRXcW0vdUFjaGhKUldBQ2VvL0Zmd1VTMnkzUWJManpOZ0hQOE11UHBOQUNnM05JV1RVN0xGRE91UE13SnU1RlJoY25xcUkwSEZSaFQ2VXNTeVNtRmNobEdTTzZYNGttNFlON0hrazhySi9PR3JmcDJDUVNxdXBBd0xGdTdmNnRjK0dZWnhKS3MwTE91VUJPUHlFbHdzeDRCaldMQXNDNFpod0hFc1dKYkoyMGJlZHQ0K2hnSExzV0NaL0czbCt2enpsZVBLYXk2dlBlVjhCaHpMT0xhNXZQWVlobEZlTy9wa3dDTHZtcnorR1RBQUEwZXlqUUdqNUJVWXhuSDgxdTM4OTU1M3FiTGZzYzA0WHVlZngrRFc5Z3UxV2VqUFVqbUZjYlRudUlaaFVNOXU4MnFSN3NJMHJUdEFQSFdzU0wwaHA0Y1F0eEQyN3l5MlZoV1RQL3FBNDZCcDNSSDhqczJRcmw1eUhPZHExeTlTN0x2d1FnZW0xejRxZHZVNHRub3RwK3R0eS80RS85L2FZdXRNbFliOW44V1FTNmhGS096YkNkbHVnNlpWZTlqekVsU2FacTNCYjk4RU1mR295Mkx0U3ZBRnlTbmgyRUVJeHc2Q0NZK0V0a2QveDN1UlVwSVFySGFDU3ErSGJMZGh6ZEpQZk5xUExNdElTcjZKOTZmOWdlOStYSVU3T2pkRmNEQ05DSzJzR0laQmpXb3hxRkV0Qm9QNnQvZEpId2xWb3hFY1pFQmtSTUdJZUl2RmptdlgweEVhWXNJREkrL0VqNytzd2FqN2V5SW95SUJyMTlOaHNTZ1ArL2k4aDVEdXB1cDlNZk52N05sL0duL01mUVZXcTkxeC91UkpCYU9TRGgwNWozMEh6bUJnMzNiUTZkUy96Zm5mRnd1eGV0MStoSVFZTWZlM2Rjakp0U0luMTRMc2JBdk1GaHRxVkkvRk00OHJKVDBrU1FMcm9rQzhKd2IwYVF1TFZmbHo1RGdXazU0YzRyWDNRQWdoL3FUK0ozY1pNVkhSd0tWemFvZmhlN3dkMWovbndqVDVYV1ZsdjFzUGI5c0FNY0QvSEtUVVpMRFZhZ0lBMk5ncWp2MU1VSWhUOFhmSWdUMW03dFlSRWE1V2c1S3pNMHM5Y3NMUmppUWg1K1hIeXh5Zkl3WlhLK3U5TVExTVJObWZxRloyMSszK0g4MGt5eko0WGdEUDMyNnJYdnJmMHVaUzBkcE1YcUpwMWhxTTNnQk4wMWF3TGZ2VHNiKzRPbFE1KzNkNlhLdEsxNk0vZEwwSEZaaytmU3M1bzJBYW1aaDRGR3lYbmg1RUQwQVFJT3pkNGRtNUhoRFBuQVMvYXdzMExkcENPTHpQOVVteURIN3JlakRCSWRBMGFnNzc4cjhBQUZ5OXhtQ0NnbUhmdWg1R2R3bXEvQ1p5YzJCYnFFemYxZzkvcU9MVmtlTTBmbGtJaG1FWVZJbVB4SlRuUitLSlo3L0MrczBISzlUSUUxTDV4TVdHQXdCQ1E0bythQllFNVdmZTNSUy9NK2V1SXp3c3FOZ1J4QVA3dGNPR3pZZXdmdk5CcDFwUGF0RnFOV0JaRmtFbUEwUkpSa0xWS0dSbW1aRjg0eHhDUTB5WSt2WllHQXc2SERweURwOSt0UVJ2VExuZnFYQjhhWmpOU3AzYWEwbnAzbndMaEJEaVZ3R2JvUEpGd2RxS2hna0poZmFPM3REZTBjZnRsQ3hkbjhIS0UvSk5xOEh2MmFhc3doUmdwR3RYZ0x5bjFXelZRcXU1aElRNlh0OWFxNm9rNXYrNXI2RlNIcWFYeXo4NmdGUSsxVnMyd1JOOUc4SnVGeUFJb3VNL1VaS1UxNklJUVpBZ0NpSUVVZGtuaWdXdkJUSHZtQ0JDa0VTSWdnUkJrQ0NJWXQ0MStXM0l5blZDNVZ2QnRDSVRaQ2pKQWg4a3FSaWpDWm9XYlF0MnNONU5kaktoNFI2ZEp5VmZjN3dXamg2RTFzTUVGYjkvQjJSempySWhDckRPbncxZDkvNWdxNVp0cXBoOTFXSXdXaDMwUSs5M202QVNqdXlIbEh3TnVyNURuRVpFZ1dXaGFkY0YvT1kxa0M1ZkFGdTlsdXRPWkJuVytUOUN6czRFR3hudDJmVHJQTGMrUUdDcjFZVHArYmM4dnQ1am9vdUM5VDVVdTJZY0dqZW9qcVBITDFLQ2l2Z016d3Y0NmRlMXFKWVFqZmtMLzhQZ0FSMXVPYTc4Ym5NMThra1VKVnk0ZE1PeFVwNDdyVnZVUVZ4c09KYXYybFVoRWxSUFBub1hKazRZN0hoUFI0NWR3SnZ2L1lLZ0lBTStmbThjcWxhSnhNMk1IRXo5WkFGeXpWYVlqTVdQWUN4Y2gyckVRMU9kam1YbHJlNTM2WExnTEpaRUNDRzNDdHdFVlV5YzJpSDRERnU5RnJTZGUwRGJwaU9nMFRvZGs3TXlBRmwycXRYRVJzVkFQM0kwZFAySFFUaTRHOEtCWFJBdkJzNm9LakZ2ZWdZQXNQRUpZQXhHeUZhTDAzUy8wcTVNS04wb3ZvWktSWkIvOHlWblphZ2NDU212NXQzYW8zVmoxOU90ZkVHV1pVaVNuSmZvVWhKWnZGQW9tU1ZJRUVVSmtpUkJ5anRYa3ZLMkhhOXh5ejRaa2l4QnpOc25TeklrQ1U3Ym90UDF5dm1PYTEzMm9meS9LTWxLZTNMK3RnVEl5dnVRODZvSnlyTHlQN0lNeUpCZGJPZU5vSlNCdkVQS3ZzTEg4L2NoLzV6ODE4cHhSNXVGajhsNVorVEg0OWhmc0U5Z1RrRzIrYVpRT2dESTVoekhLQ0J3QmIrV2JVdCtoNXh4czhRRkZrcnVRSVo5elRKSXFjbHVUOG12NDhTRVJVQThjd0p5ZGlhWWtCSlcrWklrOEJ2K0FSdFhGVkx5TmNoV0M4VGpoMkU1ZGtpcG4xaW5RYWxENVJvMWc2WnRaekRoYnBhTUYwWFlWeTBHdERxWFNUUnRsNTdndDZ5RGJlbDhHQ2UrNnJJV2xYM1ZJb2duanlnYnBhemxkbXQ5UGpZeXVsVFhlMHEyMmZ3K3FxdHVuU3JZc2Z1a1gvc2tsYyt0UmRJTCsvM1BUY2cxV3pINzYrZncyRE5mWXRtcVhVN0hlY0Y5Z2lyeDlCWHd2RkJzbmJTTi94MUc5WVJvOUx5ekpmNVl1QmxuemwwdjQ3dndIcU5CNTNpOWFPazIvRERuWHdTWkRQanczWWZSc0g0MTJPMEMzdjdnVjZTbForRzF5ZmVoZXJYaVAxTStlbmNjdHU4NmdlWC83TUpYMDU5Q2JxNEZiMzN3R3dBZzdhYnlNUGYwMmF1K2UwT0VFT0pqZ1p1Z2lxcGNDU29tTkJ5YTFoMmdiZHZaOVpObjNnNzc1clhnTjZ3Q0dBYTZBY09nN2RMTDZRa3JFeHlTTitLcU42VDBWQWdIOTBBOGVVU1pBdWhoY1hFMWlCZk81RDB0MWdBTUE2NVJNd2dIOTRDSkxLaUJFZ2dKSjFkc1MrYTdYZUhOK3N1M0x2ZVhpc1o3LzRTRll3Y0JBSEpPVnBGanRpWHpBRC9kTEFWaThXOS9meDRwOWFRWWo1ZmlKdVdUKzhuN2dNMEdlRHRCSmN2Z2QyK0JmZVZpeHlna1JsZHdNeU9lT2xGaXdmSVN1N0JhWUpzM0c4THhROFdlSnlRZUExZ1d1djVEWVZ2d00vaGRXNkRyTTdqWWEvaGRXeUNsM29CKzVHallGdjBHSmlnRWhvY2VnK1g3VDJHWjlRV000eWVCcTkrNFZQRnF1L1VCWTNCZlk5SytZUldrMUdUb2VnMTBHbVdiajQyS2dhWk5Kd2g3dDRQZnZoSGFycjJjWTk2OEJ2YU4vNEl4bWlDWFlTVmdiOVRZOG9SczlVMWgvdUpVcXhxRkd5a1pzTnQ1NkhUYWtpOGdwQkFwYjdYbDcyZE1nazZuY1JSSkwyeit3czJZTUc0QW9xTkNNV3hRSjZ4YXM4ZnBPTThMNERqVzVmZUEvUWZQQWdDYU42M2xOb2JscTNiQmJMSGhsUmZ1UWVMcEt3VVBObFIySXlVRFg4eGNpbDE3RTFHaldndytlSHNzRXFwR1FSQkV2RDl0UG82ZnZJejdSM1lyY1hUWUw3TW1LOG10NmNwMGNFa1NFUjRlakgrWEtFbkJhOWZURVJVWmdtdlgwNUdXbm9Xb3lLS2ZrWVFRVXRFRmJvSXFPZ2FNVGlraUdxalkySGh3alZ0QTA3d3R1SnAxWEQ3SmxlMDJDTHYrZzMzRFA1Q3pDeElIdHFWL2d0K3lIcnArUTZGcDNiSElWQUEyTWhxNlhnT0JYZ01CM2c3eHdsbUlaMDlDUEg4RzByWExaZnBpN2pPOEhlS3BFK0FhS3pWRE5HMDdRemk0QjJ4c3daTnErWWI2VDhIS1FqeDF6S2Z0YzlWckYyemtmVGtzSyt1Y3I5MGVLK25tMWxzWVV4Q2d6YnRCOTBQOUZXOWdkUHBpQzBxVHdNY1lEY3Bxb3hGdVJ2V1VrYkJ2QjJ4Ly9hSXNCTkc0QllRVGg1WGFleDZRVXBKYzFxdlRkdStuckdJSFFMcDJHZFpmdm9PVW1neXVmbU5JS2NtUU00cldKcEZ2cGtHNmVoRmN2VWJRdHU0SSsvSy93Ry9iQUYyUC9rVkc4VHF1c1poaFgvMDNtTEFJYU52ZkFkc2k1UWsrVzcwV0RJODlCOHYzbjhHMmNpRk16NVZ1dXJXcldvdU85M3psSXV6clZpcDk5aDdrOWp6OWdMc2hIdDRIMi9LL3dGYXZCYTVHSFFDQXNIYzdiTXNYZ0RFWVlYejhSWmkvck1CVHRpMjVZSXorWFF4R3AxZitybTEyZ1JKVXBOU3NOaDRNdzZCdTdYZ3dET05VSkQzZjZ5L2RoNjZkbEVWL1JnenRndjY5MjJMTWhPbU80elk3RDcyYm56MmJuVWUxaEdqVXFGYncrMWFXbkJOUUZ5N2R3QjJkbTZCMnJYaE1uL3FvTjk1V3FTeFl2TVZwMjJibnNYanBkdnorNTBaWXJIYjB2TE1GWHB3MEhDYWpIand2NElQLy9ZbnR1MDZnVDg5V21EQnVRSW50SjFTSndveHZsOEdlVjN2eTg2K1h3bXl4NGNlWno4RmswdVBVbWF2bzByRUoxbTQ4Z04zN1RsV0lLWTZFRUZKYUFadWdBc2VCclZrYjR1bkFHWTdPQkFXRHE5c1FYUDNHNEJvMExmYW1WczdLQUw5akUvaHRHeUdiYzEyZUk2V253dnJIVDJEK1dhS01uR3JmRlV5d2k1c2JyVTdwczlDVGJEbnpKcVRyVnlCZXZ3cCs4MnJJT2FXcjhlUnQvUDZkQlFtcVJzMmhhZGNGbWlZdEhNZkZRaXRRZWNKZlQ3bDlqYXRWRjF5OVJwQnpzaUhuNWtDMldRRzdEYklvZ28yT2cyN0EzWTV6YjEybVBpQXdqRElLVEJBQWpSYTYvc01jaHdMbC9iQzE2dmkxVmd6eFB6WXlCbExxRGJBSlphdXI1TGJkaEJyZ2F0ZUgvdTRISVdWbEtBa3FkMVBiYnVGdUZUK3VXaTBBQUwvelA5aituZzhJUExTZDdvUit4R2lZUDNrYnJzWVQ4RHMyQTREeXNFT3JnNmJESGNwSW84MXJvSE9UQ0xJdC9RTnlUamIwOTQ0dE1wS1RxMVVQeGtlZUFWc2xvZFJUNk55UmMzTmcvZlU3UUJTZ0h6R3EyRlVWbWZCSTZBYmVEZHZTUDJIOTZTc1luM3dKYkh3QzJLclZ3WVNHd2Zqb2MyQVRhbmdsTGwrUlVtNzRiUHFnTzlxOHYwZXIxWTZRNE1xL1VqTHhyc3lzWElRRUc0c2RCZDM5am9MRkM4SkNneEFXNmp3cTFXN2pvZGU3VGxBOU9yWWZ4by9wNjlnMkduUTRldndpY25LdENETHBzV1g3TVdSbTVSWTd3aXFmSUlodVZ3b3NqKzkvK3NmeDJtYm44ZlR6MytEQ3BXU0Vod2ZqcGVkR29rYzM1ZjFuWlp2eHp0VGZjZmpvZVpoTWVqd3hmcURMUDdldE80NkJLMVJuNzhDaHMxaTJhaGRHUDlBVHY4N2ZnTGRmZlJDdnZUc1gzOHhlaVJlZnVSdTc5NTdDNDQ4TVFOS05tOWo0MzJGS1VCRkNBbExnSnFnQWNIVWFWUHdFRmN0Q1AreEJjUFVhS2l2VUZmZGxYWklnbmpvR2Z2ZFdDRWNQZUR3aVJzNjhDZnZLaGJEL3V3U2FKaTJoYWQwUm1zYk5DMGFpdU1DRVJZQUxpMURxcktpY25BSUE0ZkJleUlQdlVXcHJNUXdNRDR4M0hKUFNVaUJkdTF5cTltNnRFeEt3REVib0Jnd3YrVHdBd3VualBnN0dlNlFyRndHdERteGNGUVIvL0oyU29HSlpwNExINHBrSy9tODdEMWU3OUhWMlNHQmhvMk44TXMyWXJWSU54b25LaXBsQ29qTGFzdkJLcHNVcGFSVS9PUzBGa0VUb2h6MEFiYmMrN3Mrem1NSHYyQVRHYUZMcUhnTFFkZThQZnR0RzhCdFdRZE82WTVGRWlYVDFJb1M5MjhFbTFJUzJRemVYN1hJTm1uajBQandoMjIydy92UVZwTFFVYU8vb0RhNU9BMWovK0tuZ2VGNHl1L0ErL1YwaklKNUpoSERzSUN6Zi9BK0cwWStEYTlBVXBwZitENHlwK0JVTkt3SXBKZG52aThIazM3RGI3WUczMkFwUjMrWExLYWlXVUh4U3RmZmcxNHM5YnJIeU1CaUsrZTVhNkR0MHR5NU5zV2JEQWFlYVZ6SFJZZWphdWZqUG5nT0h6bUxhNXd2eCtrdjNvVVd6MnNXZVcxcnJWM3dJUUhtZmVwMFc3N3oySU5ac09JQUg3K21Pb0NBbHFYNzg1R1c4UDIwK2JxUmtvRXZIeHRpMU54SFBUdmtlVTk4ZWk1bzFuUC9OLy9qekdzZnJsTlJNZkRoOUFlclhyWXBoZ3pyaDEva2JFQjRlaExkZmZRanZUUDBOcTlmdHg4Mk1ITFJyVXg5V3F4MWZmTE1VVjY2bWx2aDNRZ2doRlUxZ0o2aHExMWM3aEpKSkVtUzdGV3hjVmRmSFpSbmlwZk1RRHUyQmNHQjMrVWFOaUNLRUkvc2hITmtQUnE4SDE3Q1pNb1d3WVRNd29VV0wzY3JtWE5nVy9GejIvcnhKRkdGYnNSQ0dVUk9LSE9JM3JWWWhvSXBCU3JwVzhra0E1SnhzMk5jczkzRTBwV09aT1EwQUlMdFlXZEw4eGZ0Z1RFRUkrcjh2Q2taUkZTTGJiTEN2WCttWE9NdExVeWNBUG9kSXViQXhjUkRPbmZacEgyTGlVUUFBVjhNN04weTZnY1BCTlcwRnJsYmRZcyt6cjFrRzJXSldFdUY1RHpXWTBERG9ldmFIZmUwSzJPYk5odkhwbDUyU3gyeDhOVEFSVVREY1A4NXJJNlNLWTF2OE84U0xaOEUxYkFyOTBQc2haMmRDMkx1OXlIbUY5K2w2M1FYRDZNZGgrZUZ6aU9kUFE3WXA1UUFDSVRrRktIVVgvZjNaWXJFb2YwYkZKUWdJY2VmUTBmUG8xTDZSeTJOZE9qYkduTzllY0h0dGRGNnRwT1FiTnhFVzZuNmErMG1MdndBQUlBQkpSRUZVYjJFdlRocU9GczFxNDlyMWRNaVFFUkpzUXQ5ZXJXQXlGdFJ1eTEveHR2REhsTUdnQTg4TG1QTG1UM2pwMlJIbzI2dTFSLzJWUnRkT1RWQzlXalJxVkkvRll3LzNCNkNNcVByNTkvWDRhOGxXYURRc3Bqdy9FZ1A2dE1YdXZhZnc3a2UvNDVtWHZzVzdyNDFDMjliMUhPM00rZTRGeDVUR1NTOTloMXl6RmRPblBncTIwR3F2alJwVXcvY3pKdUdaeWQraVk3c0dDQThMUXM4N1crRGJIMWZoNTNucjhjYVUrNzMrL2dnaHhKY0NPMEZWdFRvWVl4QmtpK3NwY0JVRnYzWUZ0QjI2Z1FuSysySXNDaERQbm9KdzdDQ0VZd2RkMWdRcEw5bG1nM0I0SDRURCsyQkRYcjJydW8zQTFhNEh0a1lkc05HeHNLOWNWS0dtVVFrSGRzRWVIUU5kMzZHT215Ris1My9nZDI0dWRWdXVhck40US9EMDJUNXAxeDA1S3dQZzdVb2RHRmMxeXJJeUlKdzhBdnVhNVQ3NU9Tb1A4WHp4Ti9TeU9SZFM4ald3OFFrRisrdzJpR2RPd3Y3UEVrZ3A3bGNjcXlnWVV4RFlLdFhVRG9QNEdGdTlCc1QxLy9xc2ZUazdFK0w1MDhyUGs3ZW1uckZzaWNrcDhXd2krSzNyd1VaR1EzdW44eWdyWGU5QkVBN3ZnM2poREt4L3psRkd0ZVovQm5FY2pFOU5LZFVVTkRrNzAybUUwNjNIaXFPN3N5L2szR3dZeHo0RnNDeVlzQWluejJMenREY2hwU1M1L0h3MlB2NENoS01Ib0duZXh1TllLd0x4L0Jub2VyZ2YrZVlMV1RrV0FFQndFRTN2STZXVGVQb0trbTlrb0VPN2hvNTlTVGN5d09aOWx6T1o5S2hoS2locmNlNUNFbGlXUVZSRUtJS0M5T0FGRVp1MkhNYkpVMWN3WkdBSGovclVhalVZMk05NUNwdmRMa0NXWmNkSXEwMWJsTlU2ZzB3RlU0SWJONnlPR2RPZnhLdHZ6OEcwenhjaUl6TVg5dzYvbzJ4dlBNK28rM3Znd1h1N083YmZlM08wNDdVb1NsaTc4UURtL0xvV3FXbFpxRmUzS2w2ZmZKOWp0RlNIZGczd3lRZVA0clYzNStMMS8vc1preWNOUjcvZWJmRGVtNk1SRTEzd2NMbHA0eG9ZTWJRTGF0YUlSV2FXODMzUGR6K3V3dldrZEx6K2tsSi9NQ2pJZ01FRE9tRGgzMXZScDJjcmRDejA5MElJSVJWZFFDZW93TExRdEd3TGZ1ZC9ha2RTTE5sdWcvM2ZKV0RqRXlBbUhvTjQ5cVRqYWE2L1NEZVNJTjFJQXI5akV3RGx4cnBDRlVyUFkxKzdBdnp1YldDckpFQk9UU2wyV2ZUQzVPd3MySmIrNmVQb0FOdGZCU1BPNUZ3L1RJMlVKT1M4OXJUeU9uOEtIS09zY0NNTGZMa0xvNWVYY09LdzhvSXYyNVFROC9SM2xQZkU1WDBVOFhZdlJlWWZtcGJ0bkVhV2tNcUpqWW9CSkJGU2FncllhTzhYeE9mL1d3ZElFalROMi9ydDUwbEtTMUZxT2dIUTN6TVd6SzJyZEdxME1JeCtBcGF2UG9Ld2J3ZXNrZ2pEL2VNZG94MUxXeDlKdGxwY2pucnlCRnUxT295UFBsZW1hNkhWS2JXMUFvaVVlZ09RWkwvWG9Nck9Oa09uMDdxdEFVU0lPNXUzSGtGVVpBaWFOYW1KZnNQZWhDZ3EzMDNhdEhTZEpQOW56VjRzWGxiMDg4Qm8wR0g0a001bGptUDZqTVhZc1BtUVk3b3FuMWRNdkYwYjU5R0lDVldpOE5sSEUvRGlhN013OS9kMTZOR3R1Vk15cUxUeVY5YTkxWVZMeVhqdG5aOXhJeVVEUVVFR1BEMWhFTzRlM0xuSUNyeE5HOWZBOUttUDR1VzNmc0lmaS81RHp6dGJPSXJKNTN2czRmNHU2MmJOK1cwdDFtNDRnSDY5V3FOSm80SUhIS01mNkluMW13N2lvK2tMTVBPenA1RlFOYXJNNzQ4UVF2d3BzQk5VQURTdDJsZjRCQlZRVUlTMm9uQlhlTDBpa0ROdlFzeThXYnByTEdid1c5YVdmR0k1OGJ1MmxIeVNyMGlTSXlGVk1SWk9CcXcvemloL0k1SUVTSUdWbU1xbmJkVmU3UkNJUHpBTXVMcjFJWjQ1NmZVRWxaUjZBL3kyRFFBQTdSMjlJTnRzeUgxam90TTVya2FFdWx2RkwxOXhvejJsOUZSWWYvZ01jazQyZEgwR3U2MFh4VmFwQnYyWUoyQ2RPeFBDZ2Qwd0oxMkRZY3lUVGl1c2VvcU5pWGU3ZUVYK0NDZzFtYWNwcXcxSzZhbE8yL25jN1FjQS9UMWp3TlgxM2dnRjhYUWl1THIxL1RKOXNyRHNIQXNWUnlkbE1uNU1QM1JvMnhEQlFRWk1lKzhSNUpxdE1Ka01hTjZrcHN2ejcralNGS0lrd1c3aklZZ1NOQnlMK0xoSTlPblpDdkZ4RVU3bmhvYVluS2J0RmFkRjAxbzRmZVlxUkVrQ1pDQWt4SWorZmRxNkhFRVVFeDJHeno2YWdPUWJOOHVWbkNwT3JScHh1S056RXhqME90dzc0ZzZFaHJpZnZ0aWdYZ0krL2ZBeGhJVUdRYXN0ZW52bXJxajdIWjJiNHZEUkM1ajA1RkNuL1NIQlJydzYrVjRjT0hRT1ZlSWpYRjVMQ0NFVlVjQW5xTGlFR21Dalk1VW5qb1FRNGlkc1RDellxdDVkMVkxVVhKcEdUY0h2M1ExdEo5ZEZ3Y3VLMzdvZXN0MEdUYnN1eW5SUlFZQ21UU2V2OW5Fcis5SS9JS1dsUU5PNmc5UEttYTVvR3JlQTRlR0p5bWdyaG5GWno3QXl1RFZCNWk1aDVtcS90MGRFQzRmM1Fkdk90ejhEcm1Sbld4QVM0bjUxUkVMYzBXZzR0R3BSQndEUTJzMm9xY0phTnF1TmxoNFdLRjh5djJoUzJKM0JBenRnc0lkVEJBRWxTZVdyNUZTK2lZOFA5dmpjdXJVOVd5UWpMRFRJVVpBOUxEUUluMzljdEg0ckFMUnJYUi90V2xPZFRFSklZQW40QkJVWUJwcTJuV0JmdlV6dFNBZ2h0eEZObTg1K0grRkExS05wMkFTMnBYOUJ6c3IwYXBKR1AyZ2s1S3dNNkljOWtOZVJwdGpWK2J6UzU0aFJZRUxEb0I4K3lxT2ZZVTJURmpBOSt6b1lVeEFZZytzUk5teE1QSmdvMTZQTGd0NzVGR0RkTCtsdWZPWlZRQkpkZEt3cHNvQ0NTeHhiN3FtUi9xNHY2STZjbVFIcDZtVm9SbzB2K1dRdnk4NjJJQ1RZc3dMVmhCQkNDQ0crd01pVzNJb3lXNmpNWktzVjV1bHZRN1phMVE2RkVISWJZQXdHbUY1NkQ0eUJSaHZjVG14TC93SVRXd1c2bnYzVURvVjRnV3d4SzBYWDlSWG4zN0Y5NDJySUtVblFENzNYNzMxUG1EUUQ4WEVSZVAvTk1YN3ZteEJDQ0NHM0Q4WVk1UFlKYWFXbzdzc1lETkIyNmw3eWlZUVE0Z1hhenQwcE9YVWIwcmJ2REg3Ykp0VVhKeURld1JoTkZTbzVCVkVFdjIwVHRPM0tYaVM2UEpRUlZGU0RpaEJDQ0NIcXFSUUpLZ0RRZHVsUmRCVWlRZ2p4TWthbmg3WkxEN1hESUNwZ3ExWURHeE1EZnU5T3RVTWhsUkMvYnlmWTJEaXdWYXVwMG45V3Roa2hRVFRGanhCQ0NDSHFxVFFKS3NZVUJHMm5POVVPZ3hCU3lXazczUW5HR0tSMkdFUWx1aDU5d1cvNGwwWlJFZStTSlBBYlZrUFhvNjhxM1Z1dGR0aHNQTUxDNmJPTkVFSUlJZXFwTkFrcUFOQjI3d2NtTkZ6dE1BZ2hsUlFURmdGdEQ2by9kRHZqYXRZQkV4a0Zmc3NHdFVNaGxRaS9aVDJZeUNod05UeGIyY3piTXJOeUFRRGhvWlNnSW9RUVFvaDZLbFdDaXRIcm9SODhVdTB3Q0NHVmxIN3dDSnBLVEtBZk5CejJEZjlDenNwVU94UlNDY2laR2JCdldBMzk0T0dxeFpDUlpRWUFoSVhSRkQ5Q0NDR0VxS2RTSmFnQVFOTzRCYmdHamRVT2d4QlN5WEFObWtEVHFJWGFZWkFLZ0kyS2hyWkRGOWdXejFjN0ZGSUoySmI4QVczSHJtQWpvMVdMSVRNamJ3UlZHSTJnSW9RUVFvaDZLbDJDQ2d3RC9aRDd3QmhvSlJwQ2lIY3dCaU1NUSs4REdMY3JvcExiaks1N0gwaHBxZUMzYjFZN0ZCTEErRzJiSUtXbFFuZG5iMVhqeU1paUJCVWhoQkJDMUZmNUVsUUEySWdvNkVlT1Vqc01Ra2dsb1I4NUNreDRwTnBoa0lwRW80SGh3Ykd3cjFrTzZlcGx0YU1oQVVpNmVobjJ0U3RnZUhBc29OR29Ha3RtcHBLZ0Nnc05WalVPUWdnaGhOemVLbVdDQ2xDbSt0RlM4SVNROHRKMjdnbE5ZNXJhUjRwaUk2T2hIM0lQTEhPK2haeDVVKzF3U0FDUk0yL0NNdWNiNklmY28rclV2bndabVRuUWFEZ0VCVkdOUFVJSUlZU29wOUltcUFCQTMzOG91R3ExMUE2REVCS2d1T3Exb0I4d1JPMHdTQVdtYWRvQ3VzNTN3UExERE1qbVhMWERJUUZBTnVmQzhzT1gwSFh1QmszVGlwSDh6c3pNUlZpSUNReE5ZeWFFRUVLSWlpcDFnZ3FjQm9ZeGo0T05qbFU3RWtKSWdHR2pZMkVZOHdUQXFUdjFobFI4MnE0OXdOVnZDTXVzcnloSlJZb2xtM05obWZVVk5QVWJROXUxaDlyaE9HUms1U0lzbk9wUEVVSUlJVVJkbFR0QkJZQUpDb1p4M05OZ1FzTFVEb1VRRWlDWTBIRGxjOE5FTjJ6RU0vcitRNkNwV1J1V21aL1FkRC9pa3B4NUU1YVpuMEJUc3paMC9RZXJIWTZUN0d3clFvSnBjUmxDQ0NHRXFLdlNKNmdBZ0FtUGhISGNSRnJaanhCU0lzWmdoUEhoLzJmdlBnT2F2Tm93QU44QlFnaDd5bEtjT0hDTGUrRGVlMit0dHRwYVc3L2EycUcxcnJycmFxdTIxdFk2aWxYckFFVlJrZUlDRkJSRkVWQlUzSW9nR3hsWjN3OGtKU1pNQTBHNXIxKzg2N3hQSWlxNU9lZDVQMlpUZENvWmdRQ0dmUVpDMktJMVh2NjhtbzNUU1lYODhVTzgvSGsxaE81dFlOaG5ZSVY3SXFna1J3S1JTS2pyTW9pSWlLaVNxeFFCRlFEbzJUdEFQTzB6enFRaW9nSUp6QzBobmpZYmV2WU91aTZGM2xMQ0RsMGc2anNZbWIvOUNFbmdhVjJYUXhXQUpQQTBNcmR1Z0tqdllBamJkOVoxT1JybFNLUXdGREtnSWlJaUl0MnFWTTFWOU93ZFlmemhiR1J1M3d4NXduTmRsME5FRllpZWJSV0lwOHlFd01KSzE2WFFXODZnWVJQb09UZ2hhODlPeUdLaUlSbzZCZ0lMUzEyWFJlVk1rWktNN0VON0lIK1JBUEgwLzFXSXAvVVZKRWNpZzZGaHBmcVJrSWlJaUNxZ1NqT0RLby9BMGhyaTZiT2hYNjJHcmtzaG9ncEN2MW9OaUtmUFpqaEZXcU5uWXd2akQyZEJyNG85WHE1YkNza1pQMEF1MTNWWlZCN2tja2pPK09IbHVxWFFxMktmKzMxUWdjTXBBTWpKa1RDZ0lpSWlJcDJybEQrTkNJeE5JUDVnRnJLUEg0RWtPRURYNVJDUkRnbmJkWVdvejBBK3JZKzB6OEFBaHQxNnc2Q3BPN0tQSG9JaytCeUUzWHBENk40VzBOZlhkWFdrYlRJWkpKY3ZRUEx2Q1Fpc2JTQitDNEtwUEhLWkhIcDZGYXN2RmhFUkVWVStsZmNUbWI0QlJQMkhRcjlXYldRZjhJUWlLMVBYRlJGUk9SSVlpU0VhUGdFR0RScnJ1aFI2eCtuWjJFSThhUnBrOSs4aTU4d3A1Snc4Q21HSHpoQzJhTU9sZis4QVJVb3lKR0VYSVFrOERiMHFEaEFOR3cxOWw1cTZMcXRFak1TR3lNbVI2cm9NSWlJaXF1UXFiMEQxaWtHREp0Q2I2WXpzSS9zZ3V4V2w2M0tJcUJ6bzEzV0QwYUJSZkZJZmxTdjk2clVnbmpRZDhpZVBJTGtVakpkcnY0ZWVjelVZTkhHSHZtczk2TmxXMFhXSlZFenloT2VReGR5RTlOcGx5QjgvaEVHakpoQ1Btd0k5cDZxNkxxMVVqSXdNa1pQTmdJcUlpSWgwUzZESXpGRG91b2dLUWFHQU5Pb2FzbzhlaENJbFNkZlZFRkVaRUZoWVFUUmdHQXpxTjZsd2ozbW5Ta2dxZ2ZSbUZLVFJOeUM3RXdQb0NhQmZzdzcwcWpoQXo4NGVlblpWQUxFSkJFWkdFSWhFWElaYW5tUlNLTEt6b2NqS0FqSXpJSTkvRG5sOEhPVFBuMEVXZXh1UUs2QmYyeFVHOVJ2Q29GNER3T0R0ZmdMZXJDKzN3TVJFaEJXTDN0TjFLVVJFUlBTT0U0aE5DdndneHA5Mjh3Z0VNSEJyQ3YwNjlTRTVmUktTQzJlaHlNbldkVlZFcEFVQ1F4R0ViVDBnN05JTEFrT1Jyc3NoeW1VZ2hFSERKakJvMkFSUUtDQlBUSUQ4d1gzSUU1NURlaVVFOHNRRUtESXpnZXpzM1ArUFpESmRWMXg1Nk92bi9sc2hFa0VnRmtQUDJoWjZ0bFZnVU1zVmhsMTY1UGFXZW9kQ2JySFlFTm5aRWwyWFFVUkVSSlVjQTZyWENBeEZNT3cxRU1KTzNTQUpPZzFKOEpuYzM2QVMwVnRIWUdRRVlic3VFTGJ2RElIWVJOZmxFQlZNSUlDZWpSMzBiT3gwWFFsVlFtYW14b2k5LzFUWFpSQVJFVkVseDRDcUFBS3hDUXk3OTRld1EzZElRZ01oRFF1R1BQNjVyc3Npb21MUXM2c0NneGJ0SUd6VkFRSWpJMTJYUTBSVW9WVjF0a0hnaFVnb0ZBb0kzcUdaWVVSRVJQUjJZVUJWQklHUkVRdzdkWWRoeDI2UVAza0l5ZFZRU01NdlFmRXlROWVsRVZFK0FtTVRHRFJ0Q1dHelZ0QnpxdlpPTGI4aElpcEwxWnp0a0pNalFjS0xWTmpaV3VpNkhDSWlJcXFrR0ZBVmwwQUFQV2NYaUp4ZElPbzdGUEtuanlDOUd3Tlo3QzNJNzkxbHZ5cWljaVlRaWFCWHZUYjBhN3JDb0pZcjlCeXJBbnA2dWk2TGlPaXRVOVhaQmdEdzVHa2lBeW9pSWlMU0dRWlVwYUduQnoxbkZ4ZzZ1d0NkdWdNeUdlUXY0aUYvRWFkODBvOGk4UVVVMmErYTIyWmx2V3B3eTBjNEV4V0x2Z0VFaHFMYzVYa2lFUVFpTVFUV05zb25tK25aMk9mMjZ0SFgxM1dsUkVSdnZhcE91YjNQN2oySVE5UEdOWFZjRFJFUkVWVldES2kwUVY4Lzk3SGdWUnlBQnJvdWhyUXQ0VVVxUms5ZENRQVFDZzNnOWRkOEdCa1o2cmdxSWlJaTdUQXhFYUZtRFh1RVhMNkZ3ZjNiNnJvY0lpSWlxcVM0SG9hb0NMWTI1cWhUMHhFQUlKRklFUlorUjhjVkVSRVJhVmZIZGcwUmR2VU9zckp5ZEYwS0VSRVJWVklNcUlpS29XMnIrc3F2ejErOG9jTktpSWlJdEs5ak96Zms1RWh3K2VwdFhaZENSRVJFbFJRREtxSmk2TlMra2ZMcndBdVJrRXBsT3F5R2lJaEl1MnJYZElSOUZTdjhlK2FhcmtzaElpS2lTb29CRlZFeDFLN2hBRWNIYXdCQWVrWVdybHk3cStPS2lJaUl0RWNnRUtCM2p4WTRmZTRhb200KzFIVTVSRVJFVkFreG9DSXFCb0ZBQUk5OHM2ak9CVWZvc0JvaUlpTHRHemFvUFl5TlJkaTQ1UWdVQ2tXNTMxOHFsUlY2MzVUVURHUm5TOHF4b29vaC9QcGQ3Tmp0ci9WeFF5L2ZRa1pHMWh1UEUzYjFOc0t2di91L3VJdSs5UWhuQXlQS3ZFOWJSWHcvVHdWY1JYQkl0SzdMSUtKS2dBRVZVVEhsRDZqT1g3Z0JtVXl1dzJxSWlJaTB5OHhVakNuamV5RDYxaU1jUHhWVzd2ZjNPUjZDb2VPVzR1bXpSSTNIaDQxYkJzOTlwMHMwNXVVcnR6Ri95VTRrSmFkcm9VTGR1SG85RmpzMUJGUUtoYUxVUVdMc3ZXZjRadUYyL0xyTjk0MXFleDZmakcrWDdNU3lIL1lpWFF0aFYzbkl6cEVnTVNrTkR4N0ZJekw2QVlJdVJzSDM1Q1Y0N2czQWhrM2VXTEQwTDQwLzQzbnVEY0RpRmJ1UjhDSzF6R29yeS9jek8wZUNwT1IwUEg3eUFyZHVQOGJGU3pmaDY1Zjd1bi8rOVFnV3I5aU5TMWRpTkY2N1l1MCtiTmwyck5qMzJYdmdITnRoRUZHcEdPaTZBS0szUmIwNnpyQ3p0VUI4UWdwU1VsL2lldVE5Tkd0Y1M5ZGxFUkVSYWMzUVFlMFJlREVLUC8xeUdOV2NiZERJclVhNTNUc3dPQklteGtiS0pmVnY2dUdqQkN4ZnN4ZGlzUWo2K25vSXUzb2JYODdmVnFJeC9IMldhNlVXVFRJMXpNUVJHeGtXKy9vRDNvRUlPSHNOODc0Y0RXZEhHd0JBZkVLSzJua21Ka1l3Rm91UWxwYUp1UGhrQU1EaG94Y0FBQzJiMThIdHUwOVZ6cmV5TklHTnRibHkrMWxjVXFGMWRQTm9pck5CRVFpNWRCTnU5VjBLUE0vQjNxcDRMNndNL1B6ckVSdy9kUm5aMlpKQ1F6MkJRQUJURXlNOGkwdUNzNU9OY245eWNqcENMdDlDdGFxMnlIaVpqWnN4ajB0MC95cDJGckN5TkFXZy9mY3o2R0lVYmtROTBIak90UGQ2NDlNNXYrQm16T01pZjdHcXA2ZUhXalVjMExLNWE2SG5GU2JtemhNc1g3TVBEeDQraDFDb2oyR0QycGQ2TENLcW5CaFFFUldUUUNDQVI3dEdPSEFrRUFCd05paUNBUlVSRWIxVEJBSUJGczRkaDluZi9JYTVpN1pqN3VlajBiNXRneksvYjBwcUJzSWpZakY2dUlkV3hydi80RG0rWHZBbkZBcGcrY0pKTURjemhuMFZLNHdjMmxIdDNMQ3JkM0FuOXFuR1kyVnB3SWhGYXZ2eUFyRkJvNWVvTGIvclBtQ2U4dXN0UDMySzMzZWNoSk9qTld6emhVbGozbHVsTnVZSGszdGo3TWpPT0JjVWdiVS9IMUk1dG1UbDMycm5qeDd1Z2VsVCtpaTN4Ny8vUTdGZXo3SWY5aFo2L0tUM1V1anJsOTNpalcyNy9PQzVOMEJ0djcvUGNyUnYwd0JtcG1JWUc0dGdhbUlFVTFNeFRnVmNSZUNGU0d4Y093UG1ac1l3TXhQRHpGUU1nVUNnTnNhQncwR1FTbVY0K0NnQkg4L2VWT0xhUHB6YUY2T0dkUUtnL2ZmejBwVVllUHRjMEhqT3RQZDZvMmUzRnFqbldoWEd4a1l3TVJiQnhOZ0kvNTY5aHZEcmQ1V3YzZHpNR0thbVJocGZlM0ZrWkdSaHUrY3BlQis5QUlGQWdDa1RlbUxJZ0xhbEdvdUlLamNHVkVRbDRORytvVEtnT2hkMEE1OU9IMWpxLzh5SmlJZ3FJbk16WTZ4ZStqNFdmTDhMM3kzZGhjRUQybUxTMk82d3REQXBzM3NlOTdzTXVWeUJQajNjQzUyZGtwaVlXdUR4cWs0Mk1ERXh3cVVyTVZpNmFnOEVBZ0YrV0RvVkx0V3FBQUNjbld6dzBmdjkxSzVidjhrTGQyS2ZhanhXMW1iTkdJVDJiUnJnZkhBa05tNDVvdHovNlljRElaRklBZVRPa0FrT2ljWVhudzRGQUtTbFoySFJjazhJaGZwWVBHOENSQ0toeXBqZHV6UkR4M1p1QUlERkszYXIzWFBKL0Frd05URkNUbzRVaG9hcUh3VytYckFkZW5xcVA5Zk0vV0tVeXZhVjhEdHdkTEF1Y0VaVWF0cExYQWlOUm8rdXphR1g3MmVrMThjdEs1UEdkVmZXZWYzR1BRQ0FlL002YU5Td09xQ0E4djNLTzlhZ1hqWGx0YkgzbnNISzBoU1dyMlk3QWJuaGkvZlJDM0Iwc01ZM240OG9WVTBPOXYvTkN0VDIrem5ybzBHWTlkRWc1ZjY5Qjg3aXR6K1BZMERmMWdDQVFmM2FxSTBaSGZNSTRkZnZxcnoyMHNqSmtlTFl5VkRzMmhPQTVPUjBOS2hYRFo5OVBCaDFhanU5MGJoRVZIa3hvQ0lxZ1lZTnFzUEd5Z3d2a3RLUW1KeUdHMUgzeTNYNUF4RVJVWG13c1RMRGhsWFQ4ZHYyRS9BNkVveVQvbGZRbzJzemRPL2NGRzcxWGJRNkUwYWhVT0NJYndoYXU5ZUZxYWtSSmsxZlcrQzV2bjZYNGV0M1dlT3haUXNtSVRFcERlczJlcUdLblFWV0xwa0NsNnAyaUlpOEQyY25HK1VTcTRyRTNNd1lkcllXTURNVnErenYyYTI1OHV2NEY2a0lEb2xHdjk2dElKWEs4Tlg4YlloN25venZ2NXVJYWxWdDFjYXNXZDBlSGgwYXFlM1AwOGl0T2d3TmhmaDB6cTl3cmUyRU9iT0dxZng1R3VqcnE1emZvMnN6NWRkSnllbjQ2ZGZEc0xlenhNWjFNeUF5VkEzSEFHRGx1bjl3K2NwdGRPN1lHUDE3dHlyNlRkQ3l5YThDS3BsTXJneWhzck1sbURodExRYjFhNE1KWTdvV2VPMjZqWWR3OTE0Y1BQLzRVaG5JN3Z6Ykh4a1pXWmc1YllCV2Z1WXJ5L2ZULzNRNHRtNC9nWGF0NitOL013WVZldTZiU0VuTndJbFRZZGp2ZFI0dkV0TmdiV1dHT2JPR29VOVBkLzdpbG9qZUNBTXFvaElRQ0FUbzJLNGh2SS9sVHFVT09IK2RBUlVSRWIyVGhFSUR6SnpXSDRQNnRzR3VQZjQ0Nlg4RlI0NWRoS0doRUxWck9xQ2FzeTFNVE1Rd05qWkVueDd1Y0hLMEtYcFFEYzZjdjQ2bnp4TFJ1V05qbUJnYlllWGk5MVNPSHpnY2hOaDd6NUR3SWhYbVpzYkl5czdCd3Juam9mL2FqQnpYT3M1SVNFaEJzeWExTVArck1iQzBNRUZHUmhZV0x2ZUV2cDRlZG0vN0VnWUdxdUdMdGlRbnAyTy9keUJhTm5kRnN5WmxzL3hmS3BWaDhZcmRDSStJeGV4UGhxQnRxM3FsSGt0c1pJZ2gvZHRpdzJadlpHWm1ZOUc4OFZBb0ZKQktaV3F6cXZLenNqVEY1NThNd2RMVmV4RjhNUnBkT2pWV09YNzYzSFg0L1hzRkEvcTIxa2s0VlJDUlNBalhPazQ0NEIySUVVTTZ3RWhEcjYvdzYzY1JHZjBRUGJvMlU0WlQ5eDdFNGRDUllOU3E0UUFMQ3hPVlpaYkY5Yyt1dWJDMk10TjRUSnZ2NTVYd08xaTlZVC9xMTYySzc3NGVDejI5LzBMSGZRZlBvVTR0UjdSb1ZxZkU5Yjl1ODlhajhENTZBVktwRE5aV1pwanhRWDhNN05kYVk3aEdSRlJTREtpSVNxaEx4OGIvQlZUbndqRmphcjh5KzRHWGlJaEkxNnBWdGNXOE9hT1JtWm1OaTVkdklpcnFFVzdkZVl4ck4rNGhJeU1MTHpPejRlUmdVNnFBU2k2WFk3dm5LZVcyZ1lFK1dyblhWVzRyRkFxcytla2cyclNzaDZNblF0SEszUlgrcDhNaE5OQ0hlM1AxRDl1V0ZpWllzK3g5NWZhV2JiNUlUazdISng4T2hJR0JQaTZFUk9QbTdjZktXVGJhOHRmZUFCdzZFZ3dmM3hCNDdmbXUxT01VRm9EMEh2TGZ1T3MzZW1IOVJpL2w5dWIxTTFIUDFibEU5eHJRdHpXTWpBeFJxNllEZ055bFpBcUZRbVhKWUdIMWZML3FiM3kvU3IySEZRRDQrSWJBeHpkRWZmLytSU1ZxQks5Tnd3YTJ4NFdRYVBqNlhjYlFnZTNVam0vYmRRb0dCdnFZTXFFbmdOeEFjTVhhZnlDWEsvREpSd1BoNUdDdFhHWlpFaVltUnNxdnkrcjl2SHZ2R1JZcyt3djJWU3l4Yk9Fa3RXV2ZXN2I1WWtEZjFtb0IxYlpkZmlyYjdWclhMM0xaWDgwYTlxaGZ0eG9HOVdzTmp3Nk5JQlR5NHlRUmFRLy9SU0Vxb2NadU5XQnZaNFc0K0NTa3BMNUVhRmdNMnJXdXIrdXlpSWlJeXBSWUxFS1hqazNRcFdNVHJZMTU5RVFvSGo1S0tQRDRwYkFZSkx4SVJjZDJEWEgwUkNnYzdLMVJwNVlqZkk2SGFBeW84cnQ0NlNhT25naUZXMzBYRE82ZjI0Y25PRFFhUHI0aFdnK29tamV0alJQK1llalExdTJOeHZsNFduK04rMzM5TGlQMjNqT01HdFlKdGpibWFzZnQ3U3hLZGI5ckViR0l2UGtBSm1JajNJaTZEd0RLbmwwQWxHR050Z2gxK0F1OUZzMXFvNHFkSmJ4OGd0VWFlQWRkakVKRTVEMk1ITnBSMlF2cXI3MEJ1SDNuQ1FiM2I0dW1qV29DQVBxOTRheXdzbm8vdjFtd0hTOWZacU50cS9vNDRCMmtQRDVoZE5kQ1o4UzkzbFRlMnNxMHlJQ3FiOCtXNk51ejVSdFVUVVJVTUFaVVJDVWtFQWpRbzB0VGVQNXpHZ0J3TWlDTUFSVVJFVkVKdlVoTXc5YnRKOUM2WlYyRVhMcWw4Und2bjJCWVdwcXFoRkU5dXpYSGIzOGV4OU5uaVhCMHNOWjQzZlA0Wkt4YXR4OEE4TTNuSTFXV094WGs5ZGtrSHUwYkZydlpjNGUyYmppeWIyR3h6aTNNOE1FZFZMWXpzM0t3WVpNWFl1ODl3OVNKUFRGK2RNSDlrMG9qTVNrTndTSFJBQUJqc1FpRCs3ZEZ5M3p2ZFdIOW10NDJBb0VBUGJzMXg1MjdUNUNabGFOeUxPYk9FOWphbUdQaW1HN0tmVmFXcHFqaFl2OHE5QWtzMVQxZi8vTXNxL2Z6UldJcUFPRGZNK0VxKzBjUDYxUm9RSlgzMU1qWGZmTEZMNGk2K1ZCbDM4TkhDYVZhNGxqWWZZaUlYc2VBaXFnVWVuWnRvUXlvZ2tLaWtKYVJDVE1UY2VFWEVSRVJrWkxYa1dCSUpGSjhNbjBnSmwxU2I0eCtKL1lwTG9UZXhMaVJYVlNhZVBmdTdvNXRPLzJ3M2ZPVTJoUFJnTnlucm4yN2VDZFNVak1BNUQ2OXJ6aGVuMDNpN0dpanM2ZVJIVHNSQ3BsY2puMEh6K0hKMDBUVWNMR0hsYVVwanAwSVZUbXZlZFBhQllaMHhiRjB3U1RJWkhJb0ZJcEMyeFZjdlhZWHQyNFgvSFRGd3RTdDQxeG1mYmxLYXRMWWJocGY1K1J4M1RGMlJHZVZNS2RqdTRabzJkd1ZYajdCT0hnNFNPMmE0bmc5b01xajdmZno5UURvaHcwSEVIRDJHb3lOUmFXNlIvdTJEVkNqdXIxeTIvZmtKWmlZR0trMDM0K0xTMEpZK0IyNDFYZEJkWmNxbW9ZaElpb3hCbFJFcFZETjJSYjFYYXNpT3VZUnBGSVp6cHk3amdGOVd1dTZMQ0lpb3JkRys3WU5ZR29xTGpCQTJycjlCSVJDQXd4K2JUbVdtWmtZZlh1MWhQZlJDK2pmdXhXYXZGcCtCUUF2WDJaajdxTHR1SHZ2R1F3TTlDR1Z5b3BkVDBXWjVmRXNMZ2xyZno2a3N1L2VnemkxZlFBdy82c3hKUTZvaG8xYlZ1UTVMWnJXeGcvNWVua0ZYb2dzZFVnemJGQjduUWRVaGMzODBYVE14TVFJaC9jdUFBRE1uRDRBTTZjUEtOSDlscS9aQi8vVFZ3czhyczMzODhHamVPenc5TWRYbncxWDlwNTY5Q1FCems0MnBYNmkzcmlSWFZTMmZVOWVncldWS2ViTUdxYmNsNWFlaWRHVFZ3S0F5bjRpb2pmQmdJcW9sSHAxYllIb21FY0FBTC9UVnhoUUVSRVJsVUNEZXRWUXYyNVZqY2ZPQmtZZzlQSXREQjNZVG1QUHBmR2p1K0RFcWN0WXRYNC90dnowS1V4TmpDQ1JTREg3bTk5dysrNVRUSi9TQjc1K2x3cnRiMVVSN2Q1M0duL3REWUN4c1FoalIzYkdpTUVkVldiMVBIMldpSzNiVHlBNEpBcWpoblZDK3pZTmlqMjJXd09YQW50YzVYZndjQkFNaEpwaSs0SmhBQUFnQUVsRVFWUm5VNVUweEN2dGtqQnRtNlNoNTFqbzVWdUl1dmxRNHpIRE4yejhyZmZxQ1pNS2hhTFFrRWdiNzJkT2poU256MTFEeDNadTZPclJCRktwRERHM242QjcxMllsSzdxRXpFekZHTlN2RGY0NWRCNG4vNzJDWHQyYWwrbjlpS2h5WUVCRlZFcGRPalhCcGo5OElKUEpFUkYxSDArZXZZQ1RRK2tlc1UxRVJGUVphZnJ3L2lJeERUOXU5b2FGdVFrbWordWg4VHByS3pOTW1kZ1RtN2NleGNKbGYySGw0dmNnRkJyQXlNZ1FIMHp1amRIRFBlRHJkNm1zeTllNlU2ZXZZa0NmMWhnM3Fnc3NMVXhVam0zWjVvdURoNFBRMnIwdXRtMytyTVF6cDJxNDJLT0dpMzJSNS9tZnZncWh3YnYxRVVGVFUvejA5RXhFM1h5bzlZYjV3SDhCVjA2T1ZPMkpldHBXcDVZamF0ZDB4TUhEUWVqcTBRVGgxMk9SblNOQnM4WTFpNzc0RFUwWTB3MStBVmV4YWNzUk5LenZVdXpsdEVSRUJYbTMvdmNoS2tjVzVzWm8wN0llZ2k1R0FRRDhBcTVpOGxqdC81QkRSRVJVV1Vna1VpeFp1UnZKS1JsWThNMVlDUFFFU00vSVVqbWV0OTIvZHl1RVhMcUZTMWRpTUcvUkRpeWFOeDVMNWsrQWhibEpRY05YT0xIMzQyQng5VGJ1UFlnREFHeGU5ekZ1eGp6Q3BiQVl0WFAzSFR5SHBvMXJvWFBIeHJnUjlRQTNvaDRvai9YSU4xdm0xdTNIT0hFcVRPVmF1VnlPN0J4cGtmV0lqUXdoa2NnZ0xHQUdWVVdaRVZXWUhidjlBZVErb1ZCWFRFMXorNUttcFdkQ0pCSWlQU01McGlaR2F1ZHA2LzBjUGR3RHk5ZnN4Ym1nR3dpNkdBV2gwQUJ0VzZrK3dDZjY1a05zM1g0Q0FIRHpWdTRLZ0x6dFBBNzJsaGpZdDAyeDcydHFZb1F2L3pjYzN5N2VnYm1MdG1QZGlta2FaendTRVJVWEF5cWlOOUN6YS9QL0FxclRWekJwVExkU3IvY25JaUtxekdReUdaYXUzb3VJeVBzWTFLOE5PbmRzclBZQmZ0L0JjOWgzOEJ3QVlPVFFqcGovOVJqTS9tWXJ3c0x2WU9GeVQ2ekoxemVwUENVbHAyTy9WeURjbTlkQmk2YTFpMzJkNTk0QWxlYnNSa2FHMkhmd0hDNkUzdFI0ZnZqMXV3aS9mbGR0Zi82QTZteGdCTTRHUnFnY0Q3bDBDOTh1MlZsa1BmNCt5L0V5TXh2Q0FwYTRmVFp6Y0pGajVMZGhrM2VCeDZSU1dhR04yVXRyNTZ1QVNwZnlRcG9YaWFtd3NUYkQ4UEhMTU9PRGZoZ3lvSjNLZWRwNlA3dDFiZ0l2bnlCczJPU0ZqSmZaOE9qUUVDYXZCV0szN3o3RjdidFBWZmJ0Mlg5R1pidVJXL1VTQlZSU3FReHRXOVhEQjVONzQvY2RKL0MvcjdaZzhiY1RVS2VXWTdISElDTEtqd0VWMFJ0bzE3SStURTJNa0o2UmhhZlBFbkh0Uml5YU5xb1lUNm9oSWlKNm15Z1VRR3JhUzdScFdRK2ZmRGdRZ09vSCtBMmJ2Tkc2WlYxbDM2WGFOWjFnWmlyRzJ1WHZZL2tQKy9EaCszMTFVamNBL0xVbkFGNCt3VGg2UEFSZWU3NHI5blZmeng2QlRoMGE0ZlRaYTFqejAwRUF3TUs1NHlHVHk5WE9IVEJpRWNhTjdJSnhvN3NVT3Vha2NkMlZUNDhiUEhvSkFNQzFqaFBtZnpXbVdEVmxadVlVMklPcEpPRUZVSENnY2lYOERsYXQzNDk1YzBhcE5MblhocnkrVHR0MithazltYkc4Vkt0cUJ3QzQvekFlRHZaV2tFcGxFRUQ5RjVqYWVqOEZBZ0htZmpFYVUyYXNoMVFxZzNzelY1WGoybjRBUUh4Q0NnNTRCeUxxNWtQOHVQcERqQjNaR1JLSkZEdDIrK1BUT2I5ZzB0anVHRG0wWTVrRWtFVDBibU5BUmZRR2hFSURkUE5vaXNPK0Z3RUFQaWRDR1ZBUkVSR1Znb0dCUGhaL094NWlJMFBvNitzQlVQMEF2MkdUTjF4ck82dDlxTGN3TjhHcTc2ZVVhNjJ2YTluQ0ZYNEJWOUNoclZ1eHIvbHdhbDgwcU9jQ3NaRWh1bm8wUWZOWE02L3lOMFhQbzFBb0FBQUdRbjJJalF3TEhIUHdnTFpvMUtDNmNqblp1aFVmd05IQkdqYlc1dWpxMGFUSW1sNW1aaU0xN1dXWkw1TTBNaktFUkNMRmwvTzNZYzZzWWVpcGhRYmJJa01EbFZsRDFhdFZLZEdmaHpiVnIxc1ZBb0VBMTIvY1E2M3F1WDIvU3RvenJLUUN6b1pES3BWQlpDakVEejhld0pWcmR6Q29YMXMwcUZmMWpXYjM1MzN2QVVCNFJDeThqZ1FqOEVJa1pESTVHcmxWVng2Yk5LNDduSjFzc0dHVE4zN2ZjUUkreDBNd2VyZ0hlblpyWHVqM0xCRlJmZ3lvaU43UXdENXRsQUhWMmFBSXpQeGdnRnBqVXlJaUlpcWF1Wmx4bVl6YmY4UWlaR1hsS0xjMTlmN1J0Sys0TTAvYXRhNlB3M3NYbEtpbVVjTTZLYjgyTWpLRXcyc2Y0aDg5VG9DcHFSaW1Ka2E0RVhVZkFDQXNZa2JLckk4R3FXdzNiYXo1bDJZS2hRSloyUklZaVlUSzhFSWlrV0xienBOUUtCUndhK0NpOFRwdDlVeHFVSzhhZmxyekViNVo4Q2RXcmQrUDVKUU1qQnphOFkzR0hEKzZLOGFQN3FyYzd0NmxLYnAzYWFyY1RrcE9oMXd1aDdtWk1lUnlCVzdkZmxMZ1VzWTNaV1lxUnBOR05YRXVNQUtPOWxZQWdKbzExQnZVYSt2OTNIZndITGJ0OGtNanR4cFlNbjg4ZG5qNjQraUpVUGo5ZXdWbVptSzQxbmFHclkwNVRFMk1ZR2dvaElHQm52SmFxVlFPcVZTSzdHd3BNck95MGI5M0s1VlpiWGZ2UFFNQVBIeVVnTSsvMlFvQWFPVmVGME1IdGtOcjk3cXFyNmRMTTdqVmQ4SEdMVWR3SWZRbWZ0enNqUzNiZlBIcmhrOVFyYXF0Vmw0ckViM2JHRkFSdmFGYU5SelFzSDUxM0lpK0Q2bFVodVArbHpGbW1JZXV5eUlpSXFKWFJnN3RDSWxFcHVzeVN1VFhQNDRoT0NSYVpWL2poalcwTXJaY3JzRElDY3VSbFMyQm9kQUErZ1o2eU1tUlFpcVZvWEhER21qVHNxN0c2ejZjV3JKbGxGdTIrUlo0ek5uUkJ1dFdUTVBuYzdkaXUrY3BkT25VR0hhMkZpVWF2eVRPQjk5UVd5TFhvbG1kTXJ2ZnVGR2Q4ZlYzZitLUG5TZlJ1R0VOamE5TkcrL24wUk9oMkxMTkYzVnFPV0xwZHhOaFppYkdyQm1ETUdGTVY1dzVINEVyNFhkdzczNGNvcUlmSUR0SENybUc1YU41UklaQ2ZQcGF5Sm5Yc0Y4Z0VLQjdsNllZTTl3RE5XczRGRGlHbzRNMWxpMmNqUENJV096ZGZ4Yk9UallNcDRpbzJCaFFFV25Cd0w2dGNTTTY5N2ViUjQ2SFlQVFFUbXlXVGtSRVZFeENvWUhLckE1dEdENjRBMUpTWGdJQTNodmZRNnRqbDRjZVhadkIyc29NVXBrTVFxRUIyclNzcDdXQVNsOWZENk5IZUNEdWViSnluOUJBSDdWck9hSlh0eGJRMDFQOXM2aGVyUXBhdFhCVm1mVlZIRkUzSDZKT0xhY0NqOXZaV21EZGltbUllNTVVcHVFVUFEUnBXQk1EK3JTRy9OV1NOVXNMRXd3ZjFMN003dGV5dVN1Ky8yNGlidDErakVIOVZKZWxhdlA5N05tMU9SNDhmSTVKWTd1ckxIRzB0akxEMElIdE1IU2dhbU4yaFVJQnVWd0JoVUtoc254UElCQkFJQkFvbDlmbUdUV3NFNUtTMDlHOVN6TzQxaTc0ei9KMVRSdlZSRk10OXhjam9uZWZRSkdab1NqNk5DSXFURTZPQktPbnJrSnFXdTRQd2lzWHZvZFdMVFQvOXBHSWlJaUlpSWlvTWhLSVRRcWN5YUhkWDFVUlZWS0doa0wwNmU2dTNENTgvS0lPcXlFaUlpSWlJaUo2dXpDZ0l0S1NBWDFhSzc4T0RvbEdmRUtLRHFzaElpSWlJaUlpZW5zd29DTFNFbWRIRzdpL2FyYXBVQ2h3OUdTb2ppc2lJaUlpSWlJaWVqc3dvQ0xTb2tGOS8ydUNlZXhrS0tUU3QrdUpRVVJFUkVSRVJFUzZ3SUNLU0l2YXRXb0FXeHR6QU1DTHBEUUVoVVRwdUNJaUlpSWlJaUtpaW84QkZaRVc2ZXZyb1grdlZzcnRmN3pPNjdBYUlpSWlJaUlpb3JjREF5b2lMUnZZcHcyRVFnTUFRT1ROQjRpSXVxL2ppb2lJaUlpSWlJZ3FOZ1pVUkZwbVpXbUtYbDJiSzdmM0hUcW53MnFJaUlpSWlJaUlLajRHVkVSbFlPU1FUaEFJQkFDQW9KQW9QSHljb09PS2lJaUlpSWlJaUNvdUJsUkVaYUNhc3kzYXQyNEFBRkFvRlBqSGk3T29pSWlJaUlpSWlBckNnSXFvakl3YTBsSDU5Y21BSzBoS1R0ZGhOVVJFUkVSRVJFUVZGd01xb2pMU3NFRjF1TlZ6QVFCSUpGSWM4Z25TY1VWRVJFUkVSRVJFRlJNREtxSXlJaEFJTUdwWUorWDI0V01Ya1ptWnJjT0tpSWlJaUlpSWlDb21CbFJFWmFoRDZ3WndkclFCQUtSbFpNTDMxR1VkVjBSRVJFUkVSRVJVOFRDZ0lpcERlbnA2R0RINHYxNVVCdzRIUWlhVDY3QWlJaUlpSWlJaW9vcUhBUlZSR2V2ZHJUa3N6STBCQU0rZUorSDArZXM2cm9pSWlJaUlpSWlvWW1GQVJWVEdSQ0pERE9uZlRybTlZNDgvWjFFUkVSRVJFUkVSNWNPQWlxZ2NEQnZRQWFZbVJnQ0F4MDhTNEgvbXFvNHJJaUlpSWlJaUlxbzRHRkFSbFFOVFV5T01IUExmRS8xMjd2MFhVcWxNaHhVUkVSRVJFUkVSVlJ3TXFJakt5YkFCN1dGbUtnWUFQSDJXaUpQL1h0RnhSVVJFUkVSRVJFUVZBd01xb25KaWJDekM2R0VleXUxZCt6aUxpb2lJaUlpSWlBaGdRRVZVcm9iMGE2dDhvdC96K0dRYzg3dWs0NHFJaUlpSWlJaUlkSThCRlZFNUVvdEZHRE84czNMYjg1OEE1T1JJZEZnUkVSRVJFUkVSa2U0eG9DSXFaNFA3dG9HVnBTa0FJT0ZGS254T2hPcTRJaUlpSWlJaUlpTGRZa0JGVk01RUlrT015emVMNnUvOVo1Q2RuYVBEaW9pSWlJaUlpSWgwaXdFVmtRNzA3OTBhTnRibUFJREU1RFFjT1I2aTQ0cUlpSWlJaUlpSWRJY0JGWkVPaUVSQ2pCL1JSYm50K2M5cHBLZG42YTRnSWlJaUlpSWlJaDFpUUVXa0kvMTZ0WVM5blJVQUlEWHRKWGJ0KzFmSEZSRVJFUkVSRVJIcEJnTXFJaDBSQ2cwd2JYSXY1ZllobnlBOGVweWd3NHFJaUlpSWlJaUlkSU1CRlpFT2RlbllCRzcxWEFBQU1wa2NXM2I0NnJnaUlpSWlJaUlpb3ZMSGdJcElod1FDQVdaT0c2RGNEcm9ZaGJEd096cXNpSWlJaUlpSWlLajhNYUFpMHJINnJsWFJvMHN6NWZibWJUNlF5K1U2cklpSWlJaUlpSWlvZkRHZ0lxb0FQcGpVR3lLUkVBQVFleThPeC93dTZiZ2lJaUlpSWlJaW92TERnSXFvQXJDenNjRG9vUjdLN1QvLzhrTkdScllPS3lJaUlpSWlJaUlxUHd5b2lDcUkwVU03d2RiR0hBQ1FuSm9CejMvKzFYRkZSRVJFUkVSRVJPV0RBUlZSQldGa1pJaHBrL29vdHc4Y0NjTGpweTkwV0JFUkVSRVJFUkZSK1dCQVJWU0JkTy9jRlBYcVZBVUFTS1V5L0xiOXVJNHJJaUlpSWlJaUlpcDdES2lJS2hDQlFJQ1owL29ydDg5ZnVJR1F5N2QwV0JFUkVSRVJFUkZSMldOQVJWVEJOS3hmSGQwOG1pcTMxLy9paGN4TU5rd25JaUlpSWlLaWR4Y0RLcUlLYU1iNy9XQnFZZ1FBZUI2ZmpPMjcvWFZjRVJFUkVSRVJFVkhaWVVCRlZBRlpXNXJob3luOWxOc0hqZ1RpNXUxSE9xeUlpSWlJaUlpSXFPd3dvQ0txb1ByMGNFZXp4clVBQUFxRkFtczNIb0pVS3ROeFZVUkVSRVJFUkVUYXg0Q0txSUlTQ0FUNC9PTWhFQW9OQUFCM1lwL2l3T0ZBSFZkRlJFUkVSRVJFcEgwTXFJZ3FNR2NuVzB3YTAxMjV2ZjF2Znp4NTlrS0hGUkVSRVJFUkVSRnBId01xb2dwdTFKQ09xRlhEQVFDUWt5UEIrczFlVUNnVU9xNktpSWlJaUlpSVNIc1lVQkZWY0FZRyt2amlrMkVRQ0FRQWdMRHdPL0FMdUtManFvaUlpSWlJaUlpMGh3RVYwVnVndm10VkRCM1lYcm05K1kralNFN04wR0ZGUkVSRVJFUkVSTnJEZ0lyb0xURjFYQTlVc2JNRUFLU2xaMkx6N3o0NnJvaUlpSWlJaUloSU94aFFFYjBseEdJUlB2dG9zSExiLzB3NHpnWkY2TEFpSWlJaUlpSWlJdTFnUUVYMEZtblRzaDY2ZXpSVmJxL2RlQkR4Q1NrNnJJaUlpSWlJaUlqb3pUR2dJbnJMZlByUklOalpXZ0FBMGpPeXNHTDlQc2psY2gxWFJVUkVSRVJFUkZSNkRLaUkzakptSm1MTW5UMVMrVlMvOEloWTdEMTBUc2RWRVJFUkVSRVJFWlVlQXlxaXQxRFRSclV3ZHJpSGN2dFBUei9jdlAxWWh4VVJFUkVSRVJFUmxSNERLcUszMU9TeFBWQ3Zqak1BUUNhVFk5bmF2Y2pNek5aeFZVUkVSRVJFUkVRbHg0Q0s2QzFsWUtDUGI3OFlEWkhJRUFEdytFa0NOdjF4Vk1kVkVSRVJFUkVSRVpVY0F5cWl0NWl6a3kwK25UWkF1ZTNyZHdsbmd5TjBXQkVSRVJFUkVSRlJ5VEdnSW5yTDllbmhqazV0R3lxMzEvMThDUEV2VW5SWUVSRVJFUkVSRVZISk1LQWllc3NKQkFKOC9zbFEyRmliQXdEU01qS3hjdjAvVUNnVU9xNk1pSWlJaUlpSXFIZ1lVQkc5QTh6TmpQSE5aeU9WMjFldjM4V2VnMmQxV0JFUkVSRVJFUkZSOFRHZ0lucEh0R2hhRzZPR2RGSnUvN0hySk1MQzcraXdJaUlpSWlJaUlxTGlZVUJGOUE2Wk9xRW42dFoyQmdBb0ZBb3NXYjBieitJU2RWd1ZFUkZSNVhYNXltMWN2WGEzVk5kbVp1VWdQb0Y5SmN0RDlLMUhPQnNZZ2F5c0hLMk5LWlhLQ20yNWtKS2FnZXhzeVJ2ZEl5ZEhDaStmWU55SmZWcXE2ME12MzhLRFIvRWFqeWtVQ25nZnZZRHc2Nlg3L2kzTTJjQUlYSXVJMWZxNGI0T29tdzl4NGxTWXJzdW84SEp5cEJyM3kyUnkvUG1YSCs0OWlGTTdscDZSaGQ5M25FQnljbnBabDZjbU8wY0NYNzlMa012bEJaNXpKZndPVHArN0RxbFVWbzZWdlYwTWRGMEFFV21QVUdpQXhYUEhZOGJubTVDY21vRzA5RXdzV09HSm4xZDlDSkhJVU5mbEVSRVJ2Uk9rVWhrMmJQSkMrN1p1YU4rbVFZSG5CWWRFWS82U25YQ3d0OExPMzc2QXZuN0J2eHRldm1ZZnVuZHBpall0NnluM0hUc1JpczFiajhMZlo3bmErZG5aRXFSblpDSWw5U1dTa3RLUjhDSVZ6NTRuNGVtelJIejI4V0FZR2ZILy9aTHczQnVBb0l0UjJMSGxjMVIxdHRYS21EN0hRN0RkOHhSK1dUOFRqZzdXYXNlSGpWdUc4YU83WXVyRW5xVyt4NzBIY2RpNHhRZTFhenJnbHcwem9hZFhzdmtIM3l6Y2ptR0QybVBtOUFGcXgvNDlFNDZmZmptTXllTzZvMm5qV2tXT2RUWlEvVW5TMWxhbWFPUldRMldmWEM3SFA0Zk80ZDc5NTFpM2NocGNhenVWcU9iOENnclhYbGZGMXFKTS8wNWN2SFFUdi94K0ZET25EVUFyOTdxRm51c1hjQVhlUGhmUXUwZUxVdC92OXAwbnVCUDdyTmpubC9SZTJUa1NaR1JrSVQwakMrbnBtVWhPeVVCS1NnWVNrOUlRbjVDS3hLUTBMSnc3cnRCLzB4S1QwaUNURlJ6VzVERTNONGJJVUtpeWI3L1hlWGo1WE1DbWRUTmdZVzZpY2l3MTdTVjhUMTdDU2Y4cjJMeitZMWhabWlxUGJkdDVFdDVITDZCbWRYdDA3OUtzUksvNVRRV2N2WVkxUHg1RVZwWUVRd2UyMDNqT252MW5FWDNySVRwM2JGU3V0YjFOR0ZBUnZXT3EyRmxpd2Rmak1PZTdQeUNYeTNFbjlpbCsrUGtRdnYxaUZBUUNnYTdMSXlJaWV1c2xKYWNqTkN3R2ZnRlg4ZjM4aVdqZFV2MERhV1pXRGpadU9RSnpNMk04aTB2Q3ZvUG5NSFprNXdMSDlEOTlGVFdxVjhHNXdBaDBhTmNRN1ZyWFZ6bWVtSlNHbGV2K3dYdmplMkxXbDc5cW5KbGphV0dDS25hV3VIMzNLUnE1VlgvekYxcEpKQ2VuSStUeUxWU3Jhb3VNbDltNEdmTzRSTmRYc2JOUStaQ2NKekE0RWliR1JockRLVzJwVzhjWmZYdTF4TEVUb2ZENzkrb2JoUjc1WldkTHNHMlhINFJDQTFoWm1hck4rREUwTkVCWGp5WXEreGF2MkswMlRxc1dydmo2ODVGSVM4OVUyVDlsUWs5OHUyUW5Rc051UVNRU3FsM25VdFVPOFFrcHVCQWFYV0NOL1hxMXdwU1AxaGZyOWF4Yy9GNlJ3ZEdicU9kYUZVWWlRM3l6Y0R1R0RHaUhENmYyaFV3dXg0QVJpd3E4cHZ1QWVRVWVPL0RYUFBpZkNkZDR6TXpNR0k4ZUo4QnpiMEN4Nnl2Tzk4WFB2eDdCOFZPWGtaMHRLWFRtbjBBZ2dLbUpFWjdGSmNIWnlRYkhUb1NxbmVOYXh4bExWdTdHazZkRnIrUllPSGNjUERxb0JqWU42cm5ndHorUFkrbXFQVmk5ZEtyS1p4Z3JTMU44OS9WWWZMTndPeUtqSDZCRFd6Y0FRSGhFTEE0ZnU0aWhBOXNWR0U3NW5yeUU2SmhIUmRaVW1Oa3poMmpjMzd0N0MzZ2RDY1lPejFQbzBhVVp6TXpFS3NjVkNnV2liajFFNDRZMStKbXNFQXlvaU41QlRSdlZ4SXdwZmJIcGo2TUFnSUJ6NGFoYngwbWxSeFVSRVJHVmpwMnRCVll1ZmcrenZ0cUNSY3M5c1hycEZKVlpJZ3FGQXF2WDcwZmM4MlNzWGpvVlI0NWR4SGJQVTJqa1ZoMk5HOVlvY0Z3RGZYMDhlNTZNUDNmNW9XMnJlaXJIamg0UFJmajFXSWpGaGxBb0ZPalNxVEU2ZDJ3TWF5c3oyRmlid2NiYUhJYUcvTkcrTkE0Y0RvSlVLc1BEUnduNGVQYW1FbC8vNGRTK0dEVk05V2VzbE5RTWhFZkVZdlJ3anplcXpmOTBPTzQvZkY3b09RcTVIR1ptWXR5OTl4VGJkdmtWZW01eFoydHQyK1dIWjNGSkFJQU5tN3pWanB1Ykdhc0ZWQUF3ZkhBSGpCbmhnUnRSRDdCb3VTZWNuR3l3YTgrLzhQYTVvUEUrZit3NGlUOTJuRlRiNysrekhQZnV4Mm04ZDU0ZVhac0R5QTI3Sm96cHF2R2NtekdQUy9WbldsS1dGaVpZdS93RGZMUHdUM2o1QkNNeEtRMEx2aG1MUDMrZHJYYnVYM3NDNEgvNnFzWmplZUxpVTdCNTYxR054NnBWdFlWSGg4WUFnSlBlUzVYNy85aDVFbnNQbkZYWnQ5M3pGSGJ2TzYzYzNyYkxUMk93NWUrekhPM2JOSUNacVJqR3hpS1ltaGpCMUZTTVV3RlhFWGdoRWh2WHpvQzVtVEhNek1Rd014V3JCQ3hyZno2a050NmtjZDB4Yy9wQVpHWm1ZK25xUGZEbzBFZ3RoQW9OdTRVVHA4SmdibWFzZG4zREJpNTRmMUp2L1Bhbkx6ejNuc2FFTVYwMUJub0xsdjZsdHUvUWtXQWNPaEtzM0o3N3hTajA2Sm9iV0YyNmNodW56MTFUdTZZazhnSXFpVVNxRnJ5T0hOb1IxMjdjUTJyYVMwaWsveTFSdExZeXc3V0lXR1JrWktuOTIwNnErTDhZMFR0cTZNRDJpTG43QkNjRHJnQUFmdHQrSEhWcU9xRkYwOW82cm95SWlPanRWN09HQTc2ZE14cnp2OStGSHpjZnhtOC9md3FCUUFDRlFvRU5tNzF4TmpBQ0U4WjBSWXVtdFZHbmxpTnUzWDZNNzc3ZmhWWGZUMFU5VitjQ3h4MDF0QlBtTHRxT29JdFJ5bjNaMlJKNEg3MkEvcjFid2NIZUNnRGdWdDlGN1FNZmxWeEdSaGE4ajE2QW80TTF2dmw4UktuR2NMQlhueUYxM084eTVISUYrdlJ3TDNSR1ZtSmlhb0hIcXpyWjRNejU2d2k4RUZtc092WjdCUlo1enRTSlBkVm1Kc1hlajhNUjM0c0FnSUY5MnlBMExBWUh2QU14ZkhBSFRIa3QwTG9SZFI5ekYrNUEzMTR0Tlk1dlpHUUlheXN6UEh5MTlLNUx4OFpvMHFnbVpuMDBDTHYyL0lzYmtmZXhjTjU0aUY5YmJyZGhremYwOUFYNCtJUCtNRERRQndDMGNxOExmNS9sVUNnVUdERmhPV3BVdDhmYTVSK28zVE1sTmFQQXBYNXh6NU9LZkUrMHhjVEVDS3UrbjRyRnkzZGp5b1FlRUFnRWNLbHFwM2FlcWFrUkFHZzhsbC9lMHQ2OFVDbi9VdCs4SURML0VydTgwRWpUdnRkTkd0Y2RRRzVQcE9zMzdnRUEzSnZYUWFPRzFRRUZsTFBhOG80MXFGZE5lVzNzdldld3NqU0ZaYjVaZzVQR2RjZmtWMlBtQlVsdFc5V0RRcUhBMHRWN1VLdUdnMXFnK2MraDgzQ3Bhb2Vtald0cXJISFVzSTY0R0JxTmtNczNNWFprWjh6L2FvemFPUktwREt2WDcwZkxGcTdvM1YzekxERzMraTdLcjcvN2VneSsrMXA5SEFDWS9PRTZQSHFjQU4rRFM0b1Y5Z2VIUkd1Y05RZ0FQcjRoS3R2K1BzdHg1bnp1RXRpa3BIVGwzN2Y4bkIxdDBLSlpuU0x2KzY1alFFWDBqaElJQlBoc3hoREUzbzlEek4wbnlxYnB2NjZicWZFSEtTSWlJaXFadHEzcjQ2dlBocU9WZTEwSUJBSzh6TXpHNnZYN2NTN29CdnIyZE1kNzQzc0F5SjF0c21MeGU1ajl6Vlo4UG5jcnZwNDlvc0J3cVpXN0s2cFZ0Y1h1ZmFmUnJYTlRBSUNYVHpDeXNuSXdhV3kzY250dGxjWE92LzJSa1pHRm1kTUdxUFZLS2kyRlFvRWp2aUZvN1Y0WHBxWkdtRFI5YllIbit2cGRocS9mWlkzSGxpMlloQ1h6SjVUNC9oS0pGRUpod1IvelhwK1pkQ1g4RHE2OGV2SnppMloxc0dMTlB0U3ZXeFhUcC9SUmhrVUFrUEFpRmF2VzdVZXpKclh3d2VSZWhkWnc3Y1k5MkZpYnE4d1k3T2JSRkllUFhzVHE5ZnV4Y080NDVmNjlCODdpNklsUXpKazFUT1YreW5vZlBFZHlTZ1k4Mm12K08zUHdjQkFPSGc0cXRKN3lZaXdXWWRYM1U1VGJNejdiaEZ1M05RZVFCUzN4MDlSenJpRDVnN20wdEpkcSsxSlRYMnE4TGk5TWtzbmt5aEFxTzF1Q2lkUFdZbEMvTmdYT1NBT0FkUnNQNGU2OU9Iais4U1VzTFV3S1BBOEE1UExjcFlKNmVxcEJXVVRrZmR5TWVZVFBQeDFhWUlnbUVBaXdjTjQ0bUpxSW9hK3ZwM0hHM28yb0IxQW9GQmpZdDdWeXFWOXBwYWEraEptcHVOZ3pVUnU1VmNleUJaT0tkVzVHUmhiOFhrMGEyTEhiWCtNNVhUbzFZVUFGQmxSRTd6U1JTSWdsOHliZ284ODNJaVgxSlp1bUV4RVJhVm12VjcrMUQ0K0l4ZG9mRCtMeDB4Y1lQcmdEWm56UUR3S0JBRGs1VW16MzlNT29ZUjc0Y2RWMGZMM2dUeXhlc1J1OXVqWEg5S2w5MVhvWENRUUNmUHJoSUZoYm1TTHNWV2pRcm5WOTJObGF3TkxTRkpsYWZNcGNaWGZ2UVJ3T0hRbEdyUm9Pc0xBd0tiUW5VRUgrMlRVWDFsWm1LdnZPbkwrT3A4OFMwYmxqWTVnWUcySGw0dmRVamg4NEhJVFllOCtROENJVjVtYkd5TXJPd2NLNTQ2SC8yb2Q0MXpxYVo5ckYzSG1DSHpZY3dGZXpSNkJPTFVlVlk0bEphZmhpM2g5bzdWNFhIMDd0bzdGcGV0N01KQ0EzSk1scmtxNVFLRERqczAyUXkrV1lPWDBBRWw2a0txK1J5eFZZdXZwdnlPVnlUSi9TQjgvamM1OHVhV1ZscXRiZ1dpYVQ0MGJrZmZUcDZZN3g3LytBdU9mSktzZlBCa1pvZks5WGI5aVAxUnYyQXdEMmJQOGFkcllXQUlDd3E3ZGhZS0NQenAwYWEzdy9kTDNFTDI5SmI3L2VyZFNXOEM2YU54N1pPYXBQYWl6T0VyL2kwdFNEcTdoOXVWNG5FZ25oV3NjSkI3d0RNV0pJQjQxTjVjT3YzMFZrOUVQMDZOcXN5SEFLQUtTeTNLZlZwYndXbEIzd0RvU2xwU2w2ZFd0ZTZQV3ZOMGd2YUltaXBxVitRUEhEUHFsVWh2U01MTlJ3cVZLczg0SGNaWHR0WC9VSzlOd2JnQmJONnFCQnZXcFFLQlRZN3hXSUxwMGFLNytIZC85ekdpOWZacU5qdTRaWS9PMTQ1Umo3dlFMeHkrOUg4ZnZHV2FoWnc2SFk5MzZYTWFBaWVzZFZzYlBFd3EvSHMyazZFUkZWV2k5Zlp1UFMxUmhjREwySk8zZWZJaWs1SGNrcEdaZzljd2o2OUhRdjBWaTcvem1Ockt6L1BuQk9uZGdUUDJ3NGdPT25Ma05rS01TYy93MUQzNTY1eTUvUzBqT3hjSmtud3EvZmhaT0REUWIwYlkxZk4zeUNsZXYyNGVTL1YzQTI2QVpXTEpxTUpvMXlsN2dvRkxtekgrenNjai9VSkNkbjVONUVJRUNkMms2NXgxNTk0Q2xyNDZiK1VLN0xvOTdFbC84Ylh1SS9SNmxVaGhWci80RmNyc0FuSHcyRWs0TTF2dmgwYUludmJXSmlwTEl0bDh1eDNmT1VjdHZBUUYrbE9iZENvY0Nhbnc2aVRjdDZPSG9pRkszY1hlRi9PaHhDQTMyNE55OTY5a1RNblNmNGF2NDJaR2RMbERObThqTXpGY08xdGlQMmU1M0gzZGluV0RCM0hNeE14UnBHVWljUUNERDNpMUdZK3ZFR2ZQTEZMd1dlOTlIL05pcS9Yclpna3ZKRGVwNmJNWS94TWpNYjNUbzN4ZENCN1pVaFJVbmtELzNPQnQ1QXAvWU5Dd3hFZEwzRUwvcldJd1NjdXc3L00rSDRZSEp2akJyV0NYSzVISStldkNqVmVBOGV4UmU1L0MvUDV2VXpsVjk3K1FUanBIK1l5cjRqeHk0VU9FTlBrMkVEMitOQ1NEUjgvUzVyZkJMZHRsMm5ZR0NnanlrVGl0ZkxMRHM3OTkvS3M0RVJ5dEErTFQwVDU0TWpVYjl1VlpWZVVYbDkzREl5c3ZBaUtVMjUzOXhVckxLY0VFQ1I0ZDVCN3lDTnkrZ0s4dWhKQXVSeU9hcVhJS0RLRXh3U2pXMjcvUEQwV1NJYTFLdUd4S1IwN05sL0JzZE9oT0xISHo2RVJDTEYzL3ZPQUFEaUUxVEQyaGVKdVNHd25aMWxpZS83cm1KQVJWUUpzR2s2RVJGVlJwbVoyZGp2RllpOUI4OGhNek1icGlaR2FGRGZCWFZxT2NMSzBoUk5HdFVvOFpqL0hEeVAxSHpCd05TSlBkR21WVDNFM28vRDE3TkhLRC9nWEw5eER5dlgvWVBuOFNuNDlLT0JHTkMzTlFEQXpFeU1aUXNudzlmdkVrSXUzVktaY1pHVm5WUGtqQWlmL1lzQUFKdTNIbWpIclowQUFDQUFTVVJCVkMyd2lYTCtmakNsTlhGc056eVBUeTc2eERlME05OXlsN0VqT2tOWXdrYnZBcUJVZjQ1LzdRM0E3VHRQTUxoL1d6UjlGUkQyNjkycXhPTzg3dWlKVUR4OGxGRGc4VXRoTVVoNGtZcU83UnJpNklsUU9OaGJvMDR0Ui9nY0R5a3lvQXFQaU1YOEpUc2hrOG14ZE1GRU5OZlFWMVFvTk1DOE9hUGg1R2lEWFgvL2k1bXpOMlBad3Ntb1Z0VzJXUFhuZmYvMjdlbU9qdTBhQXNqOXZ2eCsxUjRNSHRBV3JWdmtobTN4TDFJS2JHQis5ZG9kMk5sYXFQUXRLaWhBMGlSL09CT2ZrSUliVWZlaFVDZ1FjUGEvNXRZN3QzNEJaMGNiQUxwZjR0ZWdYalg4c3Y1akxQdGhMN1pzODBYcy9UaThQNmxYa1RPWkNqdnU3N01jS2FtNUFYVmV5Sk8zblgvNVp2NStkbm1oWHY1OWdkYm1KWG90TFpyVlJoVTdTM2o1QkdQSWdMWXF4NEl1UmlFaThoNUdEdTJvN0lWWGxLeFhNejdqRTFKdzdjWTlORzFVRTFsWk9aREw1WWlNZm9ESTZBZktjL01DcXZQQmtjcVpkQUNVTS96eUt5ckFNemRYYjd5K2ZwTlhnZWZIdjVvUitQQlJmS0huNVhGMnRNR29ZWjJRbUpTR05UOGVRTFdxdHZqa3c0RUFBQnRyTXl6K2RnTG1mUHNIdmwyOEEwMGExVUptVmc0YU42eUIySHZQb0ZBb2xKTUVuajVMaEtXRkNVeGZDN29yTXdaVVJKWEUwSUh0Y2V2T0UvaWQvcTlwdWt2VkttamJraytTSUNLaWQwL01uU2Y0N3Z0ZGlFOUlnVWVIUmhneXNDMGExcSt1c2NkTlNSejZlejZBM0E4N2VZMXdQVG8wUXFmMkRTRVFDUEE4UGhuYlBVL2hwUDhWV0ZxWVlQWDNVNVJCd3IwSGNURFExMGRWWjF2MDdkbFNPZE1xajVGSWlKL1h6QUFBM0g4UWh6VS9IUVFBNWI3OFBEbzBVallYdm5qcEprSXUzY0tuSCtWK1FLcGZ0NXJhK1NYVnQ0UXpra3JyVFlPMDByS3lORVVORjN1MGJWVWZCN3lMYmk2dXlmREJIVlMyWHlTbVlldjJFMmpkc2k1Q0x0M1NlSTJYVHpBc0xVMVZ3cWllM1pyanR6K1A0K216UkRnNmFPNFRldnpVWmF6ZjZBVWprUkNMNWsvRXc4Y0phTjYwdHNiWjhIL3NPQW5YT2s2WU0yc1kxbTMwd3FkZi9vTHY1MDhzOEFtU2Nya0NZVmR2SXpybUVjYU43QUlBY0tsV1JUa3pLaU1qQ3dEZ1dzdEp1YSt3d01tbG1oMFNYcVFpN09wdFpVK2RraXc3eTc4czY0aHZDQlFLQmZyMmFvbG1qV3ZoL3NQbktrK2xHeis2Szl5YjExR0dqSzk3a1pnSzc2TVg0ZlFxekNvck5XczRZTk82ajdGaHN6ZHExM1NFclkxNWlYcEphVEpzM0RLTjJ4M2F1cUZHZGZzM0dyc2dBb0VBUGJzMXg1MjdUOVNXRThmY2VRSmJHM05NSEZQOFhuaDUzenNDZ1FBSHZZUFF0RkZOMk5sYUtOK2JqSXdzREIyM0ZFNk8vMzNmTjJ0U1M5bWpyS0FtNUVVRm5wcDZiNzNldUZ5VDIzZWY0dmJkcDBXZTE4aXRPa1lNNllDbHEvZmlaV1kyVm4wL1ZXVkpaQ08zNnBnOWN3aFdiOWlQV2pVZDhkSDcvV0JpTE1LYW53N2k4Wk1YcU9xY0d4amZ1djBZdGJpMFR3VURLcUpLUWlBUVlQYkhRM0R2Z1dyVDlEWGZ2dyszZWk1RkQwQkVSUFNXQ0xvUWhhVS83SVdOdFJsKyt1RkROR3hRdmN6dnFWQW9zUGFuZy9BTHVBcVpUSTQrUGQzeDRkUyt5dVZWMXlKaXNYQ1pKOHhNeGZqejE5a3FUOXJLSXhBSTRGWS9OMXc2ZENRSUJnYjZrRXBsdUJ2N0ZQMTZ0NFNlbnA3eVEyTWp0K29ZTWlCM0NVNUs2a3VFWExxbDNLYWlkV3pYRUMyYnU4TExKN2pVczI5ZUQ2aThqZ1JESXBIaWsra0RNZW1TZW1QME83RlBjU0gwSnNhTjdLTHk1OSs3dXp1MjdmVERkczlUbVB2RktKVnJjbktrMkxUVkJ6NitJYWhpWjRrVml5Y2o3T29kYlByTkI3WTI1bXFOb2U4L2VJNi85NTlCeStaMXNITEpGSmlaaWJGMDlWNTg5ZDAyTFAxdWtqSVlVeWdVeXViWVhqN0I4UExKN2NXVkYxRGxsOWZvV3RQM3JDWWQyelZFdDg1TnNHR1RON1p2bWEzc2cvWEZwME1MbmFWMjdFUW8xdjU4U0xtZG5TUEIwUk9oQUFDM2V0WFFvMnN6aEYrL3F3eW9MbCs1RFplcWRvaVBUOEdwZ0tzRmp1dFMxUTVSTngvQzJhbHNReXFSU0lpdlo2cytDWExUYno0bCt2N0tQMXNvNzN2aGJHQUVBaTlFS3JmdDdDeHcrY3B0QUpvYnJaZW1sMXArazhaMjB4amtUeDdYSFdOSGRDNTJFM0VBU0VySm5mWFZ2azBEQkY2SXhPTW5MMVQrSEVMRFlpQ1R5ZEVwWHdOOCt5cVdzSzlTK0pLMzB2VFpLaXd3bkRKakErS2VKOEY3ejNlRlBtQWd2MTEvLzR2dzYzY3haOVl3MUtxaEdoamVpSG9BTXpNeHZ2eHNPRHc2TklLeFdJVGJkNTRBeUowSldkWFpGdkVKS1loN25venVYWnFWK0xXOHl4aFFFVlVpSXBFUTMzODdFVE8vL0FVdkVsT1JuUzNCdkNVNzhOT3FqNHE5MXAySWlLZ2lpN3I1RUV0Vy9ZM2FOUjJ3Yk5Ga1dKb1gzY2hYRy9UMDlHQnFLa1pyOTdxWVBMNkhzbm0xUXFIQTNnTm5zVzJYSDh6TWpQSHRWMk9LL0tBZkdmMFFBV2V2b1VmWFp2RDc5d3ArK2VNWW9tTWVZYzZzWVZBb2NzTUM5cEY4TXpiV3VjdWhaazRmb0xaOHFDakwxK3lELzJuMVFLUjkyd1l3TlJVWEdJUnMzWDRDUXFFQkJyKzJkTXJNVEl5K3ZWckMrK2dGOU8vZFN0bVRETWh0ZW40K09CS04zS3BqNGR4eHNMWXlnME1WSzNqdURjRFc3Y2ZScG1VOWxURGhqNTBub1ZBb01PblZ6TFNPN1JwaXliY1Q4TnYyNDZoZE0zZW14b1hRbTFqejR3RWtKYWNEeUozOU0yRjBGN1JyMDBCajNUa1NLUURBOExWbTZJV1pQTDRISmsxYmk5Q3dHTFI1TlZ0LzdjK0hWQUtvb25nZENVYm15K3dDajN2dURVQjRSR3l4eCt2UnRleURBSmxNcnZIdmQzRWFvcjhldXVUVisrQlJQQUl2UktyVW54ZFFmVFp6c0hKZllIQWtRc05pVlBZRlhZd3FjRGJmNndvTHRqUWRNekV4d3VHOUN3b2RNMi9wM09qaEhnaTdlaHRidHgvSG9ubi9OUWsvNlI4R2dVQ2dOcHUwS0VYTlRpdW9tYm9tZCs4OXc0T0h6OUdtWlQwSWhRWTRIM3dER1JuWjZOMmpSYUhYRGVyZkJzYkdJamc1MldEUzlIVllOSGNjNnRSMkFnQnM5enlGYXhHeDJMM3RLeGlMUlFDQTJyVWNZV1ltUm1Cd0pQcjNib1hBQzVFQW9IR3BibVhHZ0lxb2tyR3p0Y0NxaFZQd3YzbS9JaU1qRzJucG1maDYwWi80ZWRWSHNMVXAyVHAxSWlLaWlpUXhLUTBMbC80RlIzc3IvTEQwZlJnYmk4cjEvaCs5MzA5bCsvYmRwL2h4c3hjaW94K2lucXN6RnM0ZHI1d1prSlNjcnZZRVB5QjN4c3k2bncraXRYdGR1TloyZ3QrL1Z6Qm4xakFzWGIwSFRvN1c2TmNyZHdaS1NXWXhrSGJwdlhyYVh2NWVNa0J1TDZMNmRhdHF2T1pzWUFSQ0w5L0MwSUh0TlA2OE5YNTBGNXc0ZFJtcjF1L0hscDgrVmZha2NiQzN3bytycHNQQjNrb1pSQmtaR1dMS3hKNVl2OUVMMnoxUDRZUEp2UUhrQmsrQkZ5TFIxYU1KM09yL056dStkY3U2YU5taWpuSW1VMDZPQkZYc0xERnBYSGY4dU5rYnpadlVRcGRPVFFwOHZXbnB1Y3VseE9MaVB3SGEyZEVHTHRXcUlETDZnVEtnbWpLaEp6dzZOaXJ3bXJQbkkvRG5YMzdLN2N0WGIyTkEzOVlGTHNGY3QzSmFvVFhrZjBKaGVmbDg3bFkwYTFKTHJZbTRzNWFYR0E3dTN3WWQycnFwOUp0NkZwZU0wTEFZRE96YlJybXZmWnNHU0hpUnBta0lOWk0wTExjTnZYd0xVVGNmYWp4bVdJeVpSbzhlSjBCUFR3LzFYSjB4YkhBSGVPNE53Slh3TzJqZXREWmk3ejFEeU9WYmFOK21nY29TditJb3pSSy9ndVExYXUvNTZvbUN2Kzg0Z1llUEVvb01xQ3pNVFRCOGNBZkVQVStHWEM3SEYvTit4K3FsVXlHVnloRjI5VFlHOW0yakRNS0IzRjhxdEcvVEFQNm53NUh3SWhVblRvWEJ6RXlNSmdVc3ZhMnMrRDhiVVNWVXM0WTlsbjQ3Q1Y4dC9CTVNpUlRQNDVQeHplSS9zV0g1aHpBMVpaTStJaUo2Ty8zNnh6RmtadWRnN1lwcDVSNU81ZmYwV1NKMjdma1hKLzJ2UUY5ZkQrTkhkMVV1bTFFb0ZOaTR4UWRuemwvSGhsWFRsYjFJOHZ5ODVRZ2VQazdBZDErUHhhVXJNUUNBcmg1TkVINDlGb0hCa1dqdG52dGgzOXhNdlFrd2xZKzhEK1k1T1ZLSVJLcXppalROYkh1Um1JWWZOM3ZEd3R3RWs4ZjEwRGltdFpVWnBrenNpYzFiajJMaHNyK3djdkY3eXFWR3IzK1BBRUQvM3EzZ2Z6b2NlL2FmaFZ0OUY3aldkc0thSHcvQTBzSkVZeUNURjA0QlFLZjJEZUhSSVRjbytuSHpmNDNPVjYzZmo1UCtZUUNBTGR0OHNXV2JyOG9ZOHhidFVCdjMyeVU3QVdpZTBXSnJZNDZVbFArQ0FpTWpZYUhOb0kyTVZOL0xiNzhjRFFDYUF5b0ZDbDNXbCtmaG8zaVY4OHB5RnRYTGw5bTRFZlVBTXBsY0xhRHFOWGkrVnU5bFkyME9tMkkwUUMvdWVZRG1mbkRwNlptSXV2bXd5RjV4OFFrcGlJeCtxTFkvOHVZRFZIZXBBZ01EZll3WjdxRU1ZYmYrUEF1L2JUOE9nVUNBOXlmMUtsWjkrWlZtaVo4bWo1Kyt3RW4vTU5qYW1LTmpPN2VpTDlEQXZvb2wxaTcvQVAvNzZqZDhPWDhicXRoYXdGZ3N3c1N4NnIyNmV2ZHd4NGxUWVZqMncxN2N1djBZUXdlMmUrTytpTzhhQmxSRWxWU1RoalV4Zjg1b0xGcTVHd3FGQXJIMzQvRGQ4bDFZdGVpOUVrM2hKaUlpcWdnaUl1L0IvM1E0Wms3clgrd25sbWxUZG80RWNYRkoyTFVuQUdmT1g0ZE1Ka2VyRnE2WThVRi81WlBSTWpLeXNITGRQd2k2R0lVMkxldXA5Vms1RjNRRGtkRVA4TjZFSHFqdVVrVVpVQUhBeDlQNlE2RlFLUGNWMWFPRnlvN3BxNzVpYWVtWkVJbUVTTS9JS2pCNGtVaWtXTEp5TjVKVE1yRGdtN0VRNkFtUS9xcHhkTjd4dk8zK3ZWc2g1Tkl0WExvU2czbUxkbURSdlBFd0tXQmNnVUNBZVhOR1ljWm5tN0IwMVI3WTJwb2pKZlVsbGkrYXJIRm0zdXZYYXRLelczT1ZHVGw1Zkk2SEl2YmVNemc3MldEWW9QYUZqcDFISnBQajhaTUU1VkpYQVBqbDkyUDQ1ZmRqeGJvZXlKMmhVdUQ0Y2psV3JOMVg1QmloWVRFSURmdnY3MUZaQmxRM29oOUFvVkNvTE5ITXMzUHJGMFZlUDJtYWV0K3lndlFadWdDU1Ywc3ZYNmRwT2Q3ckFlS09WMC9QdkZhQ0paS0Y4VDE1Q2I0bkw2bnNTOC9JUWtUa2ZRem9rL3NFVTJOakVUNmJPUVR6bCt6RUozTit3YVBIQ1JnOXZKUHkzOGVTME5ZU3Y1OS9QUUtwVkliSjQ3b1h1L2ZVd2NOQmFOR3NObXE0L05kM3l0SEJHajhzbllyL2ZiMEZzZmZqTUhaa1o1WFpVM21hTnFxSituV3I0bHBFTEF3TTlERnNVQWUxY3lvN0JsUkVsVmpIdGczeHY0OEdZY012dWI4OXUzWWpGc3ZYN3NPQ3I4ZXEvS2FOaUlpb292dnpyMU53cVdxSFFmM2JGbjJ5bGdXY3ZmWi85dTQ2UElycmErRDRkMWF6Y2NWQ2dvYmc3dTVTckVDaEJWcEtDM1YzYjk4S2RhWGUva29WV2lqRktlNEVoK0lRM0VPSUVGL2ZlZjlZV0FqWkJBS0JoWEErejhORDlzN3NuVE9CeUo0OTkxeldiOXJEc01FZFdaNnduVWIxcXpIODlvNzVYcWh1MnJLZmo3LzRoK1JUR2ZUdTBZekhIK3BYNEozemVuVXFFUlJvWXZpUWpnV3VjWFpKWCtMZTQyZzBHaXJGRlA5Rm5TZ1paNWZvcGFWbkVSRWV4S0RoWTNobzlDMEZtdFE3blU3ZStYQWkyM2NlcHQ4dExlalF0bDZCNU1Ha0tTdVlOR1VGQUlNSHRPWFZGKzdncVJkL1pOT1cvYnp4N25nK0hqT3EwRGlpSWtPNGEyaG54bjQ3ZytNbjB1alV2ajdOR3NkZDluMDFibENOeGhmMHcwbEp6ZVRIWCtZUkZSbkNpYVIwYXNYSEVCL25mUmtqdVBzZzdVbzhTbHA2RnNtbk1tamVwQVlBTVJVakdUYWtFNjNQOUxuYXN1MEFyNy96QjUrK041cHFWZDE5ZTFhdDNjV0VTWmZXTjBpcjFiQm8xcnZNWC93ZjZ6WWs4dEl6UXdyMGZpcHFpWi9ENFN6eHlwVWRPdzhEZUhiWFBKL1Q2YnJpK2RQU3MxaTdQcEhUR1RrOE9LcFhnVG5Yck52TnBpMzdlZmkrM2hlZDY3Y3pDYXFTMHFkWDgzeExDOFBEQWxtMGRETU9oek5mWlZLcjVqVzVwVWN6L3AyM25xaklFTzY5cS9qVlUxQXlTL3orbnJxUzlSdjMwS0J1RlhwMXYvUWVXRC84UEJlTlJ1SGZmOTdNTjU2Ylo4RmlzUU13ODkrMWRHeGJ6OU9UNm54eDFhTFp2ZWNZRmNwSHlCc05Ya2lDU29pYlhOK2VMVWhMeitiM2lZc0JXTEZtQjJPL244a1REL2FUQnF4Q0NDRnVDQWNPbm1UejFnTzgrUFRnYTdkY3d0MnJuUC85T284Ly8xNUd4M2IxcUJnZHljUmZYaUQwdkFxVzR5ZlMrT20zK1N4YnVRMS9rNUVYbnJxTjdsMjg5ellKRFFua3JWZTdGL2ttMGRvTmljUlZxNUJ2UzNOeGJjV2MyVmptOE5FVXlwVU53K0Z3b2xEd2R5WlZoYXpzUEZvMGplZlJCL29DK1p0YWYvNzFkSm8zcmVGSjJsU3JVb0dnUUJPZnZEdUtkeitheEFPamVoVWFRL0twREg2YnNJaDVpelpoTk9xSkNBOWl5Zkt0WkdibU1ucGtUNitWVU1XVm5XUG1qVEYvWUxjN2VPZjFFWHd5ZGdwdnZqZUJMejU4Z0tqSUVLL1BxUlJiaGdPSGtnZ0pEdUNaeHdZUUVSSE1rV01wdlBYcVhZQzdUOXpadWNHOUErWFpzWm8xS3ZMV3EzZHg1RmdLRmNxRjUvdGFMcXpCZW1DQUg4dFdia2V2MXhYWVFhOHcvMjNaendlZlRlYmxaNGQ0clhhNlhKdTNIVUNqMFZDdmR1VUN4eTVuU1pyRDRXVEhyc1BzU25Rdm5Sc3k0bjNBbmV6NzVidW5DNXlmZmpxSFRWdjJGOWhkMHB1ekZVakZhU1plbUM0ZEc5SzBVVnkrYWptSHc4bmthU3NwWHk2Y2h2V3Jlc1ozN2o3Q2lvVHRnRHY1K2N2NGhZd2EwZDNyYTQ2ek81WjZjNlZML0pZczM4cjM0K1lRSGhiRWk4OE12dVRYUEdhTERidmRVYUJLOS9DUlU3ejJ6aDhFQlpvWWRYZDNQdnRxR3MrOU9vN1BQcmd2WDZYVm5Qa2JtRGxuTFRxZGxpTkhUekgyMnhrODllaXRWM1F2cFkwa3FJUVEzRDIwQzZjemNwZzFieDBBTStldUpTSThpTHR1TDdoMldnZ2hoTGplVEoyMWlwQmdmem9VMFlDNXBDV25aQUR3NTkvTEdOaXZOUS9jNjA0bW5FMU83ZGwzbkgrbUo3QjQyVlpjTGhmdDI5VGxrZnY3RkxraHlhbVVEUGJzTytGNUhCSWN3T0FCYmRtNSt5amhZWUZrWnVXeGIvOEpUMU5zNFJzMWExUkVVUlMyN1RoRTFVcnVGNS9seXhWczhxelRhWG56bGVHWS9BeWU2cDd6cTB3Ky8zbzZjZFdpODQyQis5LzlnN2Z2S1RDZnFxcHMzWDZRbVhQV3NXTFZEaHdPSjAwYVZlZUpoL29UR1JITXozOHNZTXFNVlR6ODFOZlVyMXVGbmwyYjBLWlY3U0w3UGhWbTYvYURmUFRGUDV4SVN1ZnhCL3RSdldwNVhucG1NSTg4OHkyUFB2TXRMejQ5Mk92dVl4V2pJM245eGFHZXgwWHREQWZ3NW5zVHZJNy83K3NucUZMcDNBdjdYdDJiMHJCZVZRNGZQY1dFU1VzOTQ2MWIxT0toMGJmdzR5OXp1YlZQUzA5MWw4dFZlTVdTbjU4QnU5M0JjNitPNDluSEIzcWFZMStKM0Z3TE8zY2ZvVnFWY2w3NzMxMXNTUnJrLzF3bHJObkptSThtWXJXNkszS0NnL3hwM3JRR0xadlZwTm1acXJUTFlUVG84aTBiclJSVGhqWXRMNi8zMGxrdlB6dWt3TmpmVTFkNi91K2NUZjdNVzdpSno3K1pobGFqNGMxWGhqTis0bEwrL0hzWkJ3NmU1UGtuQitWTDdHL1pkb0FQUC8rSHVyVXJzV2pwRnVyVXFrU0h0blVaUHFRamcvcTNMbkw1SjREVmFzZGk5WjdnbWo1ckRWOStQeE4vZnlQdnZENkNNbEg1cTVoMFduZGlORHZiVEZDUUtkK3hZOGRUQWFoUTdselQrMTJKUjNuMXJkK3cyUng4L080bzR1TXFvdGRwZWUrVHYzbmh0Wi81OWZ1bjhmTXpNSHZlZWo3N2FocGhvWUY4TkdZVTczMDhpVmx6MStGU1ZaNTh1UDlGZDNlOVdVaUNTZ2lCb2lnOC9rQS9UbWZra0xEV3ZlWHBMeE1XRWhZYVNKOGV6WDBjblJCQ0NGRTRoOFBKaW9RZDlPelc1SnIxVU16T01iTmwyd0VNQmgzUFBqNlFMaDNkZlczU1QyZXpQR0U3OHhadVlzKys0d0EwckYrVmUrL3FUcDFhc1VWTkNiaDNrenE3bzlUNS9wNjZrajY5bW5NaUtSMjlYa2ZQYmsxSzlvWkVzUVFGbXFoZnR3b3JFclpUdm13WTRONkF4cHNyYldadnRkblp1djBRYTlmdlp1WHFuYVNrWmdMdXJlbUhEZTVBNDRiVlBlYytPT29XK3ZacXdSOFRsN0I0MlJhMmJqK0lacXlHV3ZFVnFWZW5DdkZ4MGJSclhRZUwxWTVHbzVDWm1RdmdlV0dzcWlyL2JkblA1R2tKck4yUWlKK2ZnUmVmSHV4SjRNVEdsT0c5L3h2SnEyLzl4ck92L0VTekpqWG8zYU1aVFJwVng5L2tmVk9Dd2hJem16YnY0N2xYeC9ITlo0OWNVclZYN2ZnWXVuWnF5UEdrTkN3V1c3NmsyOEIrcmVuUXRpN3BwM1BJeU1naE1OREV5dFh1MzJlOVZScldpbzloN01jUDh1THJQL1BCWjVQSnlNeGw4SUMyRjQyaEtCczM3OFBwZEZIdkVuZGtzOXNkNkhSYVQvSm03MzUzWXZyc3YwV042dEdFaFFiU3VrVXQycmF1UTczYWxUeVZsWVh0YXJobjc3RWlqL2U3cFFYRGIrL0U4TnM3ZWNhNmRHeEFsNDROUEk5UForVGdjcmtJRHZMSDVWTFpzKy9FSmZkbU9tdmZnU1IrLzNNeDBSVWk2TjJ6R1psWnVZejlkZ1pMVjJ3aktqS0V0MTY5a3hyVm8ybmNzRHB2Zi9BbmF6Y2tNdkxCenhneHJBdDllalpueGFvZHZQZkpKSm8yam1QTTZ5T1lOWGNkWXo2YXlIYy8vVXVEZWxVb0V4V0t5V1JBcTlHZzBXalFhalZvTkFwT3B3dUh3NG5ON3NEaGNHSzNPN0RiblRSdVdKMVd6V3VTbFozSDJHOW5zR1Q1VnNKQ0Ezbi96WkZlbCtCVnFWeU9nNGVUZWUrVFNYUm9XOC96YjJLejJaazV4LzFtZm55TmlxaXF5b3paYS9uMnAzOHhHSFM4LzlZOW5nUnBsNDROU1QrZFE0WHk0UmdNT243NGVRNFQvMWxCV0dnZ0g3ODdpc3F4WlhudnpaRTg5ZUlQL0R0dlBjZU9wL0xDVTdkUjdzejNrNXVaSktpRUVJRDdCK0lyejl6TzgvLzNNOXQzSGdMZzgyK25FeG9TUU51V2RYd2JuQkJDQ0ZHSXpWc1BrSjFqOXV4S2RpMEVCWnA0NXJHQmhJY0ZlaElFdi8rMW1GL0hMMEpWVlF3R0hWMDZObVJRLzlaRjl1czUzOC9mUFZYazhhM2JEekpyempydXVLM0RSWnRnaTZ0djJKQU92UERhei96MDIzenExYWxjNkpLM0svWHIrSVZNL01mZG95bzhMSWpiYm0xRHIrNU44eTBiT2w5MGhRaGVlT28yN2h2WmcvbUxOckZvNlJaMjdEckNqbDFINk4rbkplM2IxR1hoa3YvNC9PdHp1L2ZWckJGRCt1bHNIbnYyTzA0bW4wWlJGTnExcnNNRDkvWXFVQmxXdDNZbHZ2dmlVVDRaTzRYMUcvZXdmdU1laGc3dWNGV3IrdDU0YVJnMXFydVRXTkhsSTd6MmxJb0lEK2JUTDZleVpuMmlaMHlqMFhpV1QxNG91bndFbjc1M0gwKy85Q08vakY5SXgzYjFydWpmOEd3ajlrdE5VUDMwMjN3bVQwdkFZTkNoMVdySXk3TUM3dW84Y1BjWEcvL1RjMTZmKzgyUHM0dWN1N0RqUGJvMnVXaXlhZVhxSGZuK2J3RDVrcUFYbzZvcTczOHlDWnZkd1hOUERHTEhyc084TVdZODJUbG1XamFMNTdrbnpsVksrWnVNdlB2RzNmd3hjUW0vLzdtWTc4Zk5vVXFsc3RTdlc1bHFWY3Z6K2d0RDBXbzE5Ty9ka25wMUtqTmxlZ0pidGg5azVlcWQyR3lPSXF2a3psSVVoZTVkR3BPVm5jZklCejRqTXl1WEJuV3I4TXJ6ZDNodFlnNHdha1IzRGg4NXhkb05pYXpka0ZoZ3ZwYk5hM0piL3phTSsyMEJFLzVlU25UNUNONTVZd1N4WjViK25qVjRRRnZ5OHF3OCtjSVA3TmgxaE5pWU1veDVmUVFWeXJ1L3BpTENnL2ppd3dkNDVjM2YyTHI5SUcrOVA0RnZQbnZra2ovWHBaVWtxSVFRSGtham5uZGV2WXNuWC95ZVEwZE9vYW9xYjMzNEo2OCtkd2Z0VzEyN1gveUZFRUtJUzdWcTdTNUNRd0k4TCt5dWxRdDNBK3Zjb1FGYnRoMmtROXU2ZEd4WG42QkFVeUhQOU83Q0Z6Y1hpb21PNVBUcEhJWU1hbGZnV05OR2NaaWtKOVUxMWJSUkhHKy9kaGQ3OWgybjN5MHRDaHpYNjNYb2RGZStaR2ZFMEM1b05CcWFOYWxCL1RxVkw3bFhUbmhZRUhmYzFvRTdidXRBMHNsME5tN2U1Nm1FcWxlbk1yZjJjVzl2WDZONk5CM2IxUU5neUlCMjdEdVl4TUMrcmFoU3VWeWhjNWNyRzhaSFkwYXhlZXNCMXF6ZnpiMTNkUU9nWTd2NlZDM2llZWZ6OS9lalJ2Vm9USDRYcjNxODFPUno3NTdOcVZxNVBDNVZ4YytvcDNuVCtDS3JzNklpUS9qMHZmdElQblg2aWhPTVhUczJ3T0Z3VXYrQ0JGVllXS0RYWFVXYk5vN2pSRks2NTdGT3A2VlJnNnAwYkZmL290ZTZsT1dDbDZ0K25TcjA2ZGtjbCtwdXNoY2FFc0NnUzl5NUVjN3NMdm5jN1d6ZmVaaDZkU3BqdHp1b1g3Y0s3VnJYOGJxVVVsRVU3cnFqTTYxYjFPSms4bW5Qc3RHeEh6MkE4YnlLMktxVnkvSHNFNE1LUE4vaGNPSjB1VkJkS29wR1FhTW9LSXFDVnFzcDhMWFN2MDlMd2tJRDZkdXJlWkZmUitYS2h2SERsNCtSblczT3QweFFVUlNDQWswWWplNjRoZ3hxaDhQcFpNU3dMb1YrLy9YM04xSzdaaXpseTRYenhNUDlDMVFhaG9VRzh2a0g5L1BEejNQbzF0bDdiOEtiamFLYWMxVmZCeUdFdUw2a3BHWHkrQXZmYytwTWZ3Mk5Sc01yend5aFk5dUwvOUFVUWdnaHJxV0hudnlhbU9oSVhuN3VkbCtISW9RUVFvaUxVRXdCaFdZSXBST1hFS0tBcUlnUVBoc3ptckpSN25YUUxwZUxkejZleU1LbG0zMGNtUkJDQ0hHT3crSGt3S0dUeEZXLzhoM0xoQkJDQ09GYmtxQVNRbmhWcm13NG43MDMydE43UUZWVjN2LzhiK1l0MnVUanlJUVFRZ2kzZzRlVGNUaWNWRHR2ZTNNaGhCQkMzSmdrUVNXRUtGVFpxREErZS9jK29pdTQxODZycXNxSFl5Y3plLzU2SDBjbWhCQkM0TmtwcjFvVlNWQUpJWVFRTnpwSlVBa2hpblIydWQvNXpWcy8vWG9xMC85ZDQ4T29oQkJDQ0hlQ0tpb3loSkJnZjErSElvUVFRb2dySkFrcUljUkZSWVFIOCttWSs2Z2NXOFl6TnZiN0dVeVprZUREcUlRUVF0enM5dTQ5VHZWcVVqMGxoQkJDbEFhU29CSkNYSkt3MEVBK0dYTmZ2dTJEdi81cE5wT21yZkJoVkVJSUlXNW14NUpTcVJKYjF0ZGhDQ0dFRUtJRVNJSktDSEhKUW9NRCtPU2QwVlN2V3NFejl2M1BjNWp3OTFMZkJTV0VFT0ttWkxQWnljMjFFaDRlNU90UWhCQkNDRkVDSkVFbGhDaVc0Q0IvUG41bkZQSFZLM3JHZnZwalByOU1XSWlxcWo2TVRBZ2h4TTBrSXpNWGNGZjRDaUdFRU9MR0p3a3FJVVN4QlFXWStPaXRVZFNPai9XTS9UNXhNUjkvT1FXSHcrbkR5SVFRUXR3c1RwOUpVSVdHU0lKS0NDR0VLQTBrUVNXRXVDd0JBVVkrZVBOZTZ0V3U3Qm1idTJnakw3NzVNOW01WnQ4RkpvUVE0cVp3K25RT0FDRWhBVDZPUkFnaGhCQWxRUkpVUW9qTDVtOHk4TUgvM1VQN1ZuVTlZLzl0UGNEanozOUgwc2wwSDBZbWhCQ2l0RHVkNFU1UXlSSS9JWVFRb25TUUJKVVE0b29ZalhwZWYyRW90dzlzN3hrN2NpeUZSNS83bHAySlIzd1ltUkJDaU5Mc2RFWU9pcUlRSEdUeWRTaENDQ0dFS0FHU29CSkNYREZGVWJqLzdwNDg5ZkN0YURUdWJ5c1pXYms4L2NyL1dKcXcxY2ZSQ1NHRUtJMXlzdk1JRFBEei9Od1JRZ2doeEkxTmZxSUxJVXBNbng3TmVmZTF1L0UzR1FDdzJ4MjgvZUZmVEppOFRIYjRFMElJVWFMc1RoZDZ2YzdYWVFnaGhCQ2loRWlDU2doUm9wbzFqbVBzK3c4UkZSbmlHZnZwOTNsODhwWHM4Q2VFRUtMa09Pd090RnI1VlZZSUlZUW9MZVNudWhDaXhGV3BYSmF2UDM2WUd0V2lQV056Rm03a3BiZCtJU2ZINHNQSWhCQkNsQllPcDFNU1ZFSUlJVVFwSWovVmhSQlhSVVJZRUorOWV4K3RXOVR5akczYXNwL0hYdnlXazhteXc1OFFRb2dyNDdBNzBXcTF2ZzVEQ0NHRUVDVkVFbFJDaUt2R3o4L0FteThPWjFEZk5wNnhJMGRUZU9UWmIvbHY2d0VmUmlhRUVPSkdaM2U0MEdvVlg0Y2hoQkJDaUJJaUNTb2h4RldsMFdoNGVIUnZIcnUvTDRyaWZpR1JrWlhMYzYvL3hHOS9MY0xsY3ZrNFFpR0VFRGNpNlVFbGhCQkNsQzd5VTEwSWNVM2MycnNWNzd4eWwyZUhQMVZWK2ZYUFJUei94ampTTTdKOUhKMFFRb2diamNQbGFsbXNxQUFBSUFCSlJFRlVSS3VSSlg1Q0NDRkVhU0VKS2lIRU5kT3lXVTIrL2VSUnFsUXE2eG43YitzQjduL2lTelp0MmUvRHlJUVFRdHhvRkVWQlJmVjFHRUlJSVlRb0laS2dFa0pjVXhXakkvbnF3NGZvMHI2QloreDBSZzdQdnpHT1gvK1VKWDlDQ0NFdWpWNm53MjUzK0RvTUlZUVFRcFFRU1ZBSklhNDVQejhETHowOWhNY2Y2SWRPNTE2ZW9hb3F2LzIxaU9kZWx5Vi9RZ2doTGs2bjAyQzNPMzBkaGhCQ0NDRktpQ1NvaEJBK29TZ0svVzlweVdmdjNrZFVSSWhuZlBNMldmSW5oQkRpNGd4NnFhQVNRZ2doU2hOSlVBa2hmS3AyZkN6ZmZmNG9MWnJHZThiT0x2bjdaY0pDV2ZJbmhCRENLNzFlaDBNcXFJUVFRb2hTUXhKVVFnaWZDdzBPWU15ckkzaGtWTzk4Uy81K243aVk1MTRmUjlwcFdmSW5oQkFpUDUxZWg4MGhGVlJDQ0NGRWFTRUpLaUhFZFVGUkZBYjJhOE0zSHo5TWJNVW96N2g3eWQ5WTFteEk5R0YwUWdnaHJqZDZuVlo2VUFraGhCQ2xpQ1NvaEJEWGxXcFZ5dlBkcDQvUXAwZHp6MWhHWmk2dnZQMHJIM3d4bVp3Y2l3K2pFMElJY2Ixd0o2Z2NxS3JxNjFDRUVFSUlVUUlrUVNXRXVPNFlqUWFlZXZoVy91K2w0UVFGbUR6ajh4ZHZZdFRqbjdOdTR4NGZSaWVFRU9KNjRPOXZCTUJpc2ZrNEVpR0VFRUtVQkVsUUNTR3VXKzFhMXVHbnI1NmdaYk9hbnJIVXRDeGVldXNYUGhyN2oxUlRDU0hFVFN6QTN3K0EzRHlyanlNUlFnZ2hSRW1RQkpVUTRyb1dFUjdNTzYvY3hRdFAzRVpBZ05FelBuZlJScW1tRWtLSW05alpud201dWZKbWhSQkNDRkVhU0lKS0NISGRVeFNGN3AwYjg5T1hUOUtzY1p4bi9HdzExZHNmL1NVNy9Ra2h4RTBtd04rOUJEdzNUeEpVUWdnaFJHa2dDU29oeEEwaktpS0U5MTRmeVRPUERNVGZaUENNTDEyNWxaRVBmOHIwZjlmZ2NybDhHS0VRUW9oclJTcW9oQkJDaU5KRkVsUkNpQnVLb2lqYzByMHBQMzM1SksyYW4rdE5sWmRuWmV6M00zanMrZS9ZZHpESmh4RUtJWVM0RnFTQ1N0em9WRlVsTXl1M1dNODVkanlWVFp2M1liYzdTaXdPaDhOWjVHNlltVm01V0szMllzMlpsWjJIdytFczlIanlxWXhpelNlRXVEbElna29JY1VNcUV4WEsyeS9meFpzdkRTY3lJdGd6dm52dk1SNTg2aXUrL2VsZnpHWnBuQ3VFRUtYVjJRcXFIS21nRXRlaExuMWU1dGNKaTRvODUvblhmdWJWdDM0cjFyempKeTdodVZmSDRYQ1dYTVg0ckxuckdERHNIWkpPcG5zOVBuRFlHTVpQV2xxc09YLzRlUzZEaG8vQlppdVlTSnY0endydXV1OWoxbTJRUHFKQ2lQeDB2ZzVBQ0NFdWw2SW90RzFaaDhZTjR2aGwvQUttekZxRnFxcW9xc3JrR1N0WnNtSUxvMGYwb0Z1blJpaUs0dXR3aFJCQ2xLQnpGVlR5Wm9Rb3ZyVDBiTmF1MzEzbzhlZ0tFVHo5MHY4dWViN3BFMThuTU1DdjBPTTJtNE9UcDA3bkc2dFRLNWJmLzF6TW9xV2JpYXNlWGVBNXNSV2pDb3lscG1YaDUyZkE1R2NvY094eUphemVTWUMvSCtYTGhaZklmS3Fxc25ydEx1S3FSMk13Rkh5NTJieEpITCtPWDhpN0gwL2syODhmS2JIckNpRnVmSktnRWtMYzhQeE5CaDRlM1p0dW5SdngyZGRUU2R4M0hJQzAwOWw4OE1Wa3BzMWV6Y09qKzFDM1ZpVWZSeXBFSVZRVlYxb0tycU5IY0tVazQwcE53WldlZ21xMmdOV0NhcmVCcy9DbEVrSUFvTldpNkExZzlFTXgrYUVKajBJVEdZVW1xaXlhbUZnMEVWRlFpcEwxSnBNZVJWSEl6VFg3T2hSeEF6cDJQSVZQdnB4YTZQRS8vdmNzZDl6V0lkL1kxQm1yQ0FveTBiVlRvd0xuRy9SRnY2emFkeUNKeDU3OTF1dXhkeitlNUhWODBheDNDNHlscG1VUkhoWlk1TFdLSXpNcmx5M2JEM0w3b1BZbE51Zm1yUWZJeU15bFRjdmFYbzlYcVZ5TysrN3B5VmZmejJUVzNQWGNON0pIaVYxYkNIRmprd1NWRUtMVWlLdGFnYTgrZW9pWmM5Yng4L2dGWko5NTBaSzQ3emhQdlBnOW5kbzE0UDY3ZTFBbUt0VEhrUW9CT093NEVuZmkyTDBENS82OW9OR2dyVklkVFpseTZKcTBRQk5aQnNVL0FJeEdGS01mYUxXK2psaGM3NXhPVktzRnJGYlV2RnhjcWFkd25UcUo0OEJlbkl2bWdFdEZXNjA2dXBwMTBNWFhCcDNlMXhGZkVVVlJDUEEzU2dXVnVDeDFhbFZpeW9SWEFQam14OWtzWExMWjh4Z2dKRGdnWCtMa3lMRVUvcHE4akFHZFdsOVdRcVYyelJnV3pYcVgvUWVUR1BmN0FwNS9jaEFod1FHZTQ1dTI3R2Y2ckRXTUhONkZLcFhMRlRwUGFub1dlWGxXdXZSNXVkZ3hBRHh3YnkrR0RHem5lVHgzd1VaY0xwV2VYWnVRdVBkNG9jOUxUODhxOUhqRkNoRUVuRmM5Tm12dU9qUWFEUjNhMW1YYzd3dThQa2QxcVZTdlZnR3RWdVAxbkR0djcrUzEra29JVWJySlY3MFFvbFRSYURUMDc5MlN6aDBhOE91ZmkvTHQ3TGRreFJZUzF1N2s5Z0h0dUdOZ2UveEtzRHhlaUV2bE9uRU0rL3JWT0hac1FSTmRDVjJEeGhoNjlFY1RXWEFwaHhERm90VzZrNXIrQVNoaDRXaWlZL0lkZHFXbTROeTNHL3VHZFZpblQwWlhwejc2WnEzUVZLam9vNEN2WEVDQVNYYnhFNWRGcDlONkVrVDZNOVZQNXllTUxyUnN4VFlBMnJlcFUrZzVlV1lycVdsWm5zZVpXYmtjT1paQ1lJQWY0V0ZCQUFUNCsvSGY1djI4L2NGZmZQajJQV2cwR2xSVjVmdWYvdVhFeVhRZXVMZFhvZk9iTFRieThxekVWSXlrV2VNYWwzNno1Nmx4M2xKQ1ZWV1pPV2Nkelp2VUlERFFqeEgzZjFMbzgrWXMyTWljQlJ1OUhodnorZ2hhbnRtNEppTWpoNVdyZDlLb1FWWEN3NElZUDNGSmtmSHMyMy9DNi9pUWdlMGtRU1hFVFVpKzZvVVFwVkpRb0lsSDcrdEQzNTdOK1hiY2JOWnYyZ3VBeldibjk0bUxtVFZ2SFhjTzZVU2ZIczNSNmFReVJWeDl6c01Ic0MxZGdDc2xCWDJianZqM3VoVWxPTVRYWVltYmlDYlN2ZVJQMzdJZGFtWUc5azFyTVUvNEJVMlpNaGc2ZEVWYnFhcXZReXkyZ0FDajdPSW5yanBWVlptM2FCTVZveU9KanlzOG9idDJmU0x2ZlBpWDUvSDBXV3VZUG1zTnZibzN6VmUxMUtGdFhZNGVUK1hZOFZSUUZCSlc3MlRmZ1NSRzN0a1ZoOVBKa1dNcEFJU0hCZVhyYTVXYTZrNStOV3RjZzBmdTczUEY5N1ZzNVRhU1RxYlRvVzA5QXZ6OWVQL05rZm1PL3pOakZRY1BuU1ExTFl2Z0lIOHNWaHR2dkRRY3JTYi9VdUh6KzJkTm5wNkF3K0VrcnBwN3pOc3lSU0dFS0l3a3FJUVFwVnFsbURLODkvcEkxbTNjdzdmalpuUDBlQ29BcHpOeStQS0htZnc5UFlHUnc3clFwWDBETkJyWjJGU1VQRmRhS3RiWlUxSFQwOUIzN29tK2FVdVEvMnZDeDVTUVVBeWRlbURvMEEzN2hqVllwMDVDQ1kvQTJIc0Ftb2hJWDRkM3lRTDgvY2pOa1NWK041T2NIQXY3RHB3ZytWUUd1YmxtOGl3Mk9yZXZUNFh5RWNXYXgrVnlrWlRzYmxxZWQyYVo2UEdrTkFBMGlwS3ZjZmVtemZ0Sk9wbk82THVMWHRwWHIwNWwzbnIxVGdCZWYrY1BPcmFyVCtjTzlTbGJKb3g3SHZ5c3dQbjNQUFI1dnNlLy9MR1FYLzVZNkhuODVDUDk2ZHVyaGVkeGFsb21RTDdkaXkrWHkrWGlsL0hucnFYVGFXblc1RnhWbHFxcWZEeDJDaTJheGpONzNucWFOWWxqMGRJdDZIVmFtalNxN25YT3pLeGNwczFjWFdCODk1NWpyRm0vbTVIRHV4WWFUL0twREQ3OWNpcmRPamVpYTZlR1YzQm5Rb2dibVNTb2hCQ2xucUlvdEdnYVQ1T0cxWm54N3hyKytIc0ptVmw1QUp4TVR1Zjl6LzdtcjMrV2NlK2QzV25kdkpicytDZEtoc09CYmRsQzdPdFdZZWpjRTMyN3pwS1lFdGNmalFaOTg5Ym9tN2JFdm1JeDVoL0dvbS9lR2tPSHJxQzcvbjlOREFqd0l5VTEwOWRoaUt2czJQRlVGaTdkekxJVjJ6elZSZWVMREE4dWRvSXFJek9YRWZmbFg5SjI5ckZlcjJQdTFMYzg0NU9ucjBTdjEvRy9YK2R4UENtTk8yL3ZSRTZ1aGVwVnkrZVBJeUtZeUloempjRmpZNkk4amNKTG9wTG9kRVlPQVA5dDJlLzUrRkxwOVRwR2planVlVHg3M25xT0hrc3Q5UHdObS9hU21wWkYyMVoxbUQxdlBlWEtobE85YW5sbXpWMVhhSUpxL01TbG1DMjJBdU1yVnUzZ3I4bkxhTm1zSmpWcmVLOUFXNzlwRHh2KzIwdTFDejZuUW9pYnkvWC9tNGNRUXBRUW5VN0x3SDV0Nk5tMUtYOVBYOG5mMDFkaU5ydmZOVDEwNUJTdnYvc0h0ZU5qdWZmTzdqU3NWMFVTVmVLeXVkSlNzZnoxSzVxSUtQeWZlVTJXOG9ucm4wYUR2a05YZEkyYVlaM3lKM25majhWdjZBZzA0ZGQzTlZXQXY1RkQwb09xMUVvK2RacHh2eTlnMGRJdEFEU3NYNFZ1WFJvVFY2MENNZEVSQkFTWThEY1owV3FMbi93UENqVHh4a3ZEQUpqNTcxbzJiZG52ZWF3NWJ3bmIzdjBuV0xkaEQzMTZObWZXM0hXZ3FyejY5dS9rNVZuNDRjdkg4eTNCSzhyTzNVY0wzY1hQRzI4SkxaZExCV0Q5cHIyZTFnV1hLandzeUpPZ1NrdlA1c2RmNXRHOGFRM1diZGpqOWZ4cHMxWVRHaHFZTHhuVnJYTWpmdmg1TGtrbjAvTlZtQUhzUDVqRTFKbXJpWStyU09MZVkvbU9kZTNVa0w4bUwyUEI0djhLVFZDZGphTlQrL3JGdWk4aFJPa2lDU29oeEUzSDM5L0kzVU83MEw5M1N5Wk1Xc3IwT1d0d09Kd0E3RXc4d3JPdi9ZODZOU3N4ZkhCSG1qZXBJWWtxVVN5T0hWdXd6dmdIUTQrKzZGdDN1UGdUaExpT0tNRWgrSTE4RUh2Q1Vzdy9qTVhZOXpaMGRhN2ZGNHlCMGlTOTFGcTVlZ2Z2ZnpvWnA5UEZIWVBhTTZCL2F5TE9OQm92Q1hxOWp2WnQ2Z0t3YnFNN09YTDI4ZmwrL24wQkdvMkcyd2UxZHllb0ZJVW5IKzdIa3kvOHlDZGpwM2lTV3BmcXJWZnZKS1ppNFp0aUxGcTZtVC8rOHQ1WXZHdW5ocGUxL0szLzdXOFJFR0QwUEo0MmN6VjJ1NE5INysvTGlBMEZHNlB2UDVqRW12V0pEQnZjTVYveXIwZVhKb3o3YlFHL2pGL0lTODhNeWZlYzMvOWNqS3FxUFA1UVB4NTUrcHQ4eDZwVUtrdWwyRElzWGJtTlIrN3ZYYUNsZ3NQaDVMOHQrNGt1SDBGY3RRckZ2ajhoUk9raGF3MkVFRGV0ME9BQUhoN2RtOSsvZTRaZVhadmtTMFR0MkgyWWw5LytsUWVmL3BybHE3ZWpxcW9QSXhVM0NudkNVcXh6Wm1LNi93bEpUb2tibXI1TlIwejNQWUYxemd6c0NVdDlIVTZoVENhRDF5VkY0c1kyWlhvQ2I0d1pUNVZLWmZudGg2Y1pQYkpIaVNhbkx0V0cvL2F5ZGtNaVBiczFvVUw1Y3hWRGRXdFhac2pBZGl4UDJNNmNCUnV1ZVZ6RmxXZTJFUmhnOGp4dTNiSVdJNGQzSTdxQzkyV1JQLzR5RDcxZVIvOCtMZk9OQndXWjZOVzlLWXVXYm1IcjlvUDVqalZ2VW9OQi9Wc1hXaUhWcVYxOU1qSnkyTFJsZjRGalc3Y2ZKTTlzcFVPN2VzVzlOU0ZFS1NNVlZFS0ltMTZacUZDZWZXd1FRMjV0engrVEZyTjR4VlpQUW1yZmdSTzgrZjRFS3NXVVlkaHRIZW5VcnY1bExTVVFwWnlxWXAwM0UrZmVSUHdmZXc0bEpNelhFUWx4eFRUUk1mZy85aHptSDc3QWxaMkZzVWRmdU00cVNrMG1JdzZIRTRmREtUdXlsaElMbDJ6bTZ4OW4wN0ZkZlY1NlpyRFAvbDF0TmdkanY1MkJ5Yy9BUFhjV2JPNTk3MTNkV0xkeEQxOS9QNHVHOWFvV1dQSldtTmZmK2FPa1F5MVNudG1LeStVaU1QQmNncXBXZkV5aGlhVGxDZHRadjNFUEEvcTI4dHFNZmZqdEhabTNjQ01mZkRhWjc4Yys1bG5pMktWalF5amkyME83Tm5YNFpmeENscTdZUnROR2NmbU9yVnE3QzVEbGZVSUlTVkFKSVlSSGJFd1VMejl6TzNjUDdjS2YveXhqL3BML2NEcGRBQncrZW9yM1BwdkVMMzh1WkhDL3RuVHYzQWlUeVhpUkdjWE53anB2SnM3RGh6QTk4aXlLZjRDdnd4R2l4Q2doWVpnZWVRN3pqMTlpbXpjTFE4Kyt2ZzRwSDM4L0ErQitFUjRjNU8vamFNU1ZPbjRpalUrL21rYmpCdFY4a3B5YXQzQVRtN2NkSURNemw4cVZ5bkQ4UkJyMzM5T0xjQy9WV3pxZGxxY2Z2WlhIbi91ZUR6Ly9oMC9mRzMxSkxRRytIL3RZZ2VicTU1czJhelZmZmpmVDgvanJIMlpkM3MwQVF3YTI4M3djZEY2Q0N2QWFhMXA2Tmw5OE01MlE0QUR1SHVaOXg3M3dzQ0R1dWFzYjMvdzRtemZHL01IN2I0NUVyOWRoTk9xTGpLVnliRm1peTBlUXNIb25UejF5YTc0MysxYXQzVVZzeFNpcVZpNVhuTnNUUXBSQ2txQVNRb2dMUkZlSTVObkhCbkhYSFoyWk9IVUYvODdmZ04zdUFDRHBaRHBqZjVqQnVQSHo2ZDI5R2JmMmJrV1pxRkFmUnl4OHlaNndGT2ZlUkVsT2lWSkw4US9BZE45am1MLytDQ1VvQ0gyYmpyNE95Y1BrNzY3ZXlNdVRCTldOVGxWVlB2MXFLcXFxOHR5VGc2NTZjc3BxdGJObDIwSFdiOXJENm5XN0Fmanc4OGxVS0I5T3VUSmhUSnF5a3ZpNGlnd2UwS2JRT1dyWGpLVjNqMmJNbXJ1T2FiUFdNS0J2cXdMbnBLUm1zbWI5YnFwVmNmZFdTajUxR29PaDhKZGdGKzdPTjJYR3FzdTVQUUM2ZG1xRVR1ZE9CQVVGbVlvODEyNTM4TmI3RThqSXpPWDFGNGVpYUJSeXp1dnZacmM3UEk5Nzkyakd1ZzN1WGZkZS9yOWYrYitYaHhOd0NjM2lXN2VzeGQ5VFY3SmwrMEVhTjZnR3dKNTl4MGsrbGNIZHc3cGM3bTBLSVVvUlNWQUpJVVFoeWthRjhmajkvUmcrdUJPVHA2MWt4dHkxV003ME9zbkp0VEJ4NmdyK25wNUF1MVoxR05Tdk5iWGpZNldoK2szR3NXTXJ0dFVyM2N2NkpEa2xTakhGUHdEVC9VK1E5K1dIS0tIaDEwM2pkSCtUdTRKSytsRGQrRFp2UGNqbXJRY1lNYXpMTlhualovN2lUWHorOVhUQVhkM1R0MWR6MnJlcGk3L0p5TU5QZllQUnFPZkZwMjhyME5EN1FxTkg5bURsbXAyY1NzbkFabk53N0VRcVI0NmVBbUR5dEpYOE5tRVJBR00vZWhBL1B3TnZqQmxmWkY5TG5VNkwzNW5LUVBDK20xOXhuTzM1RkJKYytNOG9wOVBKT3g5T1pQdk93L1M3cFFVZDJ0YWpTNStYODUwemFjb0tKazFaQWNEZ0FXMTU5WVU3ZU9yRkg5MjdINzQ3bm8vSGpMcG9MSzJhMStUdnFTdFp1V3FISjBHMVBHRTdBQjFsZVo4UUFrbFFDU0hFUlVXRUJmSEFQYjBZTnJnanMrYXRZOXJzMWFTbVpRSGdjcmxZbHJDTlpRbmJpSzlla1VIOTI5QytWUjMwZXZuMld0cTUwbEt4enBpTTZmNG5wT2VVdUNrb0lXR1k3bmtZODQ5Zm9DbGZBVTE0cEs5RHd2L01VbXV6MmVyalNNU1ZtalIxT1ZHUklkd3hxTjNGVHk0QnRlSmp1ZWZPYm5Sb1c0K1lpdWYrTHg4NmtreDRlQkJEYjJ0UGJFeVppODRURkdqaWg3R1BFaEVlekQvVEUvam14OW5vZEZwcTE0eWhkczFZYXNYSFVpcytockpsUXBrOStmOEFtRHd0Z2U5KytwY1pFMS9IMzk5SWx6NHY4OEM5dmZJdHlmdm14OW1FaGdZd2JIREhLN3JQMDZmZEZWbWhSU1NvVkJXeXN2Tm8wVFNlUng5d0wrTjk4cEgrbnVPZmZ6MmQ1azFyMExwRkxRQ3FWYWxBVUtDSlQ5NGR4YnNmVGVLQlViMHVLWmE2dFN2enp1c2phRlMvcW1kc3lmS3RWSzFjanRnaWRqWVVRdHc4NUJXVUVFSmNvcUJBRTBNSGRXQncvN1lzWDdXZHlkTVRTTngzekhNOGNkOHgzdjFrSWw4SCs5T2pjeE42ZDI5R3hXamZ2NEFUVjRIRGdlV3YzekQwNklzbU9zYlgwUWh4eldpaVl6QjA2NFBsejkvd2YrQngwUG4yVjBuVG1RcXF2RHhKVU4zSWNuT3RiTnE4bjN2djZvYlJhTGo0RTBwQTlhcmx2ZmFDcWh4Ymx1OCtmNlJZU3d3and0M054TnUzcVV2MXF1V3BHUitEMGVDOUo5T3BsQXdtVFZsQjA4WngrUHNYM3N2eXlMRVVVbEl6THptR3d1eEtQQUpBVEV6aENTQ2RUc3Vicnd6SDVHZnc5SWJxMjZ1RjUvam5YMDhucmxwMHZqRndWMlY5OFBZOWx4eUxWcXVoVmZPYW5zZmJkaHppWlBKcDdyMnIyeVhQSVlRbzNTUkJKWVFReGFUVGFlbmN2Z0dkMnRWblorSVIvcG14aXVXcnRudEs5ak96OHBnMGJRV1RwcTJnUWQwcTlPblJuSFpTVlZXcTJKWXRSQk1SaWI1MUIxK0hJc1ExcDIvVEVlZmUzZGlXTDhMUXVZZFBZekg1dVYvZzUxa2tRWFVqVzd0aE53NkhrMVpuS25SODdYTDdYMFZGaGhBVkdlTDFXTkxKZEJZcy9vL0oweFB3TStwNS9NRitubU1hallaZGlVZkp5TXhGcDlOeU12azBPM2NmWWVodEYvOFo0M0s1V0xkaEQ4SEIvZ1FHK0dFeUdURVlkTmp0VGhKVzcyVG1uSFVFQlpxb1Y3dFNrZk5jclI1dUZ5NFY5R2JjN3dzWTkvdUNmR05seTRReVlkenpWeVVtSWNUMVMxNHRDU0hFWlZJVWhUbzFLMUduWmlXU1UwNHpmZllhNWk3YVNHWldudWVjTGRzUHNtWDdRWUtEL09uZXVURzl1emVUTXZZYm5Dc3RGZnU2VmZnLzg1cXZReEhDWjR3RDdpRHYwM2ZRTld6aTA2VitaeXRRTEdicFFYVWpXN2w2SjlFVklva3BoVlhITStlczVlK3BLemwrSWcydFZrT1hqZzBaZlhjUElzTFA3UXpZdWtVdGxpZHM5L1JqQW9pTUNLWjdsOFlYblYrajBmRFJGLytRa1pucjliaFdxK0hSQi9yNjdFMnlPeTRoeWVaTlVPREZtNjRMSVVvZlNWQUpJVVFKS0JzVnh2MGplM0hQOEc0a3JOM0o3UG5yUFkxSndkM2JZZkwwbFV5ZXZwSmFOV0xvMHFFQm5kbzFJRFJFR212ZmFLeXpwMkxvM0JNbDJQdTc1RUxjREpTUVVBeWRlMkNkTlJYVGlQdDhGb2ZwVElKS2x2amR1Rnd1RitzMjdxRlB6MmJYL1VZamJWcldKcTVxaFdJOXAxbmpHaVNzM3NtdGZWclJxWDE5d2tJREM1enp4a3REMmJuN2lPY05McFBKU08zNG1Iek4wb3Z5ME9qZUpKODZqZDNoeE9sdzRYUTUwV3EwUkVZRzA2SnBQT1hLRnQ0blVhL1hlWGI2S3ltOXVqZWxabzJLQU53MzByZFZsa0tJRzR1aW1uTUwzMFpDQ0NIRVpUdWVsTWEvODljemQ5RkdyKzlzYWpRYW1qYXFUdGNPaldqVG90WWwveUlxZk1kNStBRFdxWlB3Zi83LzRDSTdPd2xSNnJsYzVIMzRmeGdIREVGYnFlckZ6NzhLYkRZN3ZRYSt3YWk3ZXpCc3NDeTV2UkVsblV6bnp0RWY4OGJMdzJqZnVxNnZ3eEZDQ0hHVkthYUFRdCtOa0FvcUlZUzRTcUxMUjNEZjNUMjVaM2czVnEzYnhlejU2OW00ZVorblY5WFpkNDNYYmR5RDBXaWdiY3RhZE8zUWlDWU5xM3VhbElycmkyM3BBdlNkZTBweVNnZ0FqUVo5NXg3WWxpM0VOT0orbjRTZzErdlFhRFNZOHl3K3ViNjRjc2VPcHdKUXNYenBXOTRuaEJDaWVDUkJKWVFRVjVsT3A2Vjk2N3EwYjEyWHROUFpMRm14aFVWTHQ3Qm4vM0hQT1ZhcmpVWEx0ckJvMlJhQ2cveHAxYndtN1ZyV3BVbkRhaGdLMlFsSVhGdXU0MGR4cGFTZ2I5clMxNkVJY2QzUU4ybUpiZjRzWENlT29hbFE4WnBmWDFFVVRDWTlab3Y5bWw5YmxJeWpaeEpVRmNxSCt6Z1NJWVFRdmlZSktpR0V1SVlpd29LNHJWOWJidXZYbGlQSFVsaThmQXNMbDIwbTZXUzY1NXlzN0R6bUxkckV2RVdiTUptTXRHZ2NUOXRXdFdqUnBHYVJXMUtMcTh1K1lRMzZOaDJsZWtxSTgybTE2TnQweEw1aE5jWitnMzBTZ29LQ1JuTjk5eTRTaFR0MlBKV0lzQ0JaNWk2RUVFSVNWRUlJNFN1eEZhTVlPYXdyZHcvdHdxNDlSMW0wYkF0TFYyN04xNi9LYkxheU5HRXJTeE8yb3ROcGFkS3dPdTFhMXFGNTAzZ2l3b0tLbUYyVUtJY2R4NDR0K1BlNjFkZVJDSEhkMFRkdVFkNG5iMk84NVZiUVhmdUtUNWVxb3BObDBUZXM1SlFNeWhiUnhGc0lJY1ROUXhKVVFnamhZNHFpVURzK2x0cnhzVHd5dWpjN2R4OWh4ZXFkckZ5emc1T25UbnZPY3ppY3JOMlF5Tm9OaVFCVXExS2VwbzNpYU42NEJuVnJWVUtuMC9ycUZrbzlSK0pPTk5HVlpPYytJYnhRUWtMUlJNZmdTTnlGcms3OWEzNTlWUVd0ZlArN1labk5Wa3dtcVo0U1FnZ2hDU29oaExpdWFEUWE2dGF1VE4zYWxYbnczbDdzUDVqRWl0VTdXTEY2QjRlUG5zcDM3djZEU2V3L21NVEVLY3Z4OHpQUXNGNVZtamVxUWRQR2NVU1hqL0RSSFpST2p0MDcwRFZvN09zd2JsaHFUamF1NUJNby9nRm95bC83UGtYWG1wcDVHalJhbEtEZ2dzZXlzOERsUkFrSnU2VHhHNFd1ZmhQMzE0a1BFbFF1bHlvSitodVl4V0luSXNMUDEyRUlJWVM0RGtpQ1NnZ2hybE9Lb2xDOWFnV3FWNjNBUGNPN2NmUjRLaXZYN0dETmhrUjI3ajZDeStYeW5HdXgyRml6ZmpkcjF1OEdvSHk1Y0JyVnIwcURPbFZwVUxjS1VaRlMrWFBaVkJYbi9yMFlldlMvYXBjd2YvY3hyclFVQWw3NW9QQ1RYQzVzODJmZ1BIWUkwNzJQKzd3WGxwcVJqblgyUHhnSERFWHhEeXp5WE91VVAzQnMzWWl1YVd2ODdyajNzcTVublRvZWU4SVNBai8rWC9IaU5PZWhHUDJ1NmVjcjkrM24wRVNWdy8rRmR3b2NNMy96SWE2VWt3WHVvN0R4ODluWEorQlluNERmdlkraCtKa0tIbDg2RCtmK1JQVGQrcUtOclhMbE4xSU0ycmg0YkF0bXU4dVpsR3ZiRDhybGNxSFRTb0xxUm1XMldESG9wVUc2RUVJSVNWQUpJY1FOSXlZNmtxR0RPakIwVUFkeWNpeHMycmFQOVp2MnNHN2pIbExUc3ZLZG0zUXluYVNUNmZ3N2Z3TUE1Y3FFVWI5dUZlclhxVUtEdXBVcFh6WWM1UnEvaUx4UnVkSlNRS05GRXhsMTFhNmhabWFnbms0citpU05CdGVwSkp5N3QyT2RQUmxqM3lGWGRNMmNaMGNYNi93TEV5ZTJaZk54L0xjV1YvSUpUQTgraStJZjRQVjV6ajA3Y1d6ZENCb05qazFyY0xYcmlpWTZ0dERyV1AvNUhmdnFaUVNNK1JyWGlTTm9xOFI1bnpkeEI5cTRXamkyYk1CNWNDK3F6UW9XTTZvNXovMG5Od2MxSnh1Y0R2eUdqa0xYcEJYMkZRdXhyMXBhclB1K2tMZWswelhqc09NOHNBZnJoQi94dS9meC9NZFVGZnVxSmJneTBqRU1HSGJOUTlORWxnR05naXM5RlUzRTFmdGF1WkRGWXNOdWR4QVlLQlU0TnlxTHhZN1JLQzlKaEJCQ1NJSktDQ0Z1U0lHQmZyUnZWWmYycmVxaXFpcUhqNmF3L3I4OXJOdVl5TllkaDNBNG5Qbk9QM25xTkNjWG4yYis0azBBUkVZRVU3OU9GZXJXckVSOGpZcFVxMXdPdlY1K0pIampPbm9FYlpWcXZnNERBT1BndTNFZTJvOWo0Mm9NblhxaEJIcHZsRy8rL2hPY2UzY1ZPcy9aWkpQaUg0QytSWHZQdUczSm5BSmo5clhMVWZOeUM4eGg3RHNFTmUwVWpwMWJNZi80bVR0SlpjeWZKRkN6czdEOE5RNzBCdnhHUElqbDU2K3dqUDhCMCtPdmVLMEFPcDkxOG04NGQyekcvNlgzQ2l5VmM2VWtZLzd4TXd5ZGI4R1ZrWTVqMHhyUWFsR0NRdEFFaDZBSmkwQ3BVaDBsTkFKTldMZ25JYWJtWnVOS09WbmtkYTluK2xZZGNaMDhnVDFoTWZhMUs5QzNhT2M1NXRpeUhsZDZLcm9tcmRDRVIvb2tQbTJWNnJpT0hMNm1DYXBUcVprQXNxejVCdVowT05GS2szc2hoQkJJZ2tvSUlXNTRpcUpRT2JZTWxXUExNTGgvV3l3V0c5dDNIV2Jyam9OczNYR0lYWHVPRmtoWXBhWmxzWGo1RmhZdjN3S0FUcWVsYXFWeXhNZFZKRDZ1SWpXclY2UlNiQlFhSHk4anV4NjRVcExSbENubmsydGJKLzFhWUV3SkRrRVRFb2J0M3lrRmpobUgzQTJBcm00alQ4eU9UV3RSelhubzIzUXFPRmRBRUliZWd6eVBiVXZtRkJoemJQL1BhNElLalFhL3V4NGs3NXNQY1IwOWhHWGNsNWdlZU1hemxFNjFtREdQRzR1YWxZRng0SjNvYXRYSDBMMC90cmxUc2Z6MnJYdVpvcTd3WDBQMDdicmcrRzh0dG9Xek1GNVFFV1JmdXh3VUJWMnpOdGdXekFRZzhQM3ZMcnEwek5CekFJYWVBL0tONWI3K0JLck42bjUrSVJ5N3RtTDVhU3phNmpXTG5MOHd1V05lS0ZBaFYxZ0YyL25qZ1IvL0QxZnlDZXhybHA4N1FWWFJSTWZpT25FVTYvUy9BREQydmczYndsbnVXRGV1Sm1majZvdkc1SGZuL2VnYU5pL3VyUlJKVTZZY3J0UlRGeit4QktXa3VCTlVGYU1sUVhXajBodjAyTzNPaTU4b2hCQ2kxSk1FbFJCQ2xESitmZ2FhTm9xamFTUDMwaWlyMWM3dXZVZlp1dU1RVzNjY1pNZnVJMWl0OW56UGNUaWM3TmwvbkQzN2p6Tno3bG9BakVZRGNkVXFVTE42UmFwVktVZmxTbVdwVkxFTVJ1TzEzMGJlbDF5cEtlaWF0Q2p4ZWM4dVpUdmZoY2tKKzdvVjNtTTZkdGpyK05rRWxiNU5aOCtZYzg4dVZITWV4Z0hEcnpUa2d2UUdUUGN5YTlPZUFBQWdBRWxFUVZROFN0N1lkOUUxYm5rdU9aV1RqZm1uTDNBZFBZUytSVHYwclRzQ1lPaHlDNjVqaDNCcy93L3pUMS9nTitJaEZKTy8xNm0xc1ZYUlZxNk9mZTF5REoxN2VjWlZpeG5IbXVYbzZqZEJFMVgyM0JNdWM4bXFhcmVqNkl2WVFVeFZzYzJaNm82LzE4QkNUN1BObjVIL2FiazVuakY5NjQ2UWx3ZWNxMGd6ZE9xVjcvekN4bDFwcWRoWExDeHdQZGZ4STU2UE5hSGh1RTZlUUZ1cEdwcEw3RDJsaVNyNXBLc21xaXlPLzlhVitMeEZPWldTZ1U2bkpTb3k5SnBlVjVRY2cxNkx6ZWJ3ZFJoQ0NDR3VBNUtnRWtLSVVzNW8xTk9nYmxVYTFLMEtuRXRHYmR0NW1NUzl4OWk5NXhqSkthY0xQTTlxdGJGOTV5RzI3enprR1ZNVWhRcmxJNmdhVzViS2xjcFN0WEk1S3NlV0picDhSS2xkb3VGS1QzSDMxeWxoMnJqYVlEQUM0RmlmZ0pxWGk3NUQ5NExuVll2SDlOQnpSYzZWOThHcmw3VjBUYlZaY1d6L3I4Z3gxV1l0Y2c0bE9KU0FGOTZCTTBrZTU4RzlXUDc0QVRYek5McUd6VEVPdWl2ZlhINTMzby81cHk5eDd0MkorZk8zTVE2N0QyMmxxbDduMXJmcml2UDM3N0NkbDZDeEp5eEd0Wmd4ZE9sZDdQc3R3T1VDdXcwVndHN3ozTVA1SEZzMzREcHhGRjN0Qm9YR0NWNFNWSG5uRWxUbjkrODZXNUYyZnBWYVVlTzYydlVKL1BoL1dINzdGc2ZXalFTKzkwMitPTldNZFBJK2ZnUEY2SWZmM1EraEJKOUwxT1E4T3hwOXF3NzUvZzJ1SmsxVUdWenBxZGZrV21mdDJIMkVpdEdsOS92UHpjQ2cxMkd6Mnk5K29oQkNpRkpQRWxSQ0NIR1QwZW0wMUk2UHBYYjh1VWJWR1ptNUpPNDlSdUsrWSt6ZWU0ekVQY2ZJeUNxNHJFdFZWWTZmU09YNGlWUldyTm5oR2RmcmRjUldqS0ppaFVpaXk0ZFRvVndFRmNxSFU2RjhCSkhod1RkMFEzYlZiQ20wQWZpVjBOVnZncTUrRXdDY083ZWk1dVZlY2VQejRsSXpUMlA1NWV1TGpsMlUzb0JxenNNMmR4cjJWVXRBVmRHMzZZVHgxbUdleWliYmtybllWeXpFNys2SE1ZMTZITXRmUCtIWXZCN3pWKytoYjlFT1E3ZStLQ0ZoK2FiVjFXdU1jZUNkNkp1MXhqcnJiL2VsbXJkRk1mcWhxUkJ6K1RkKzlsNHQ3cW9tN0RZY1d6ZWhhOUl5L3drdUY3WjUwMEZSTVBRYVVIQ0M4NXlmaE1wNWRuU2h1L2hkTnVlWkpWRGEvTCs2T1k4ZUF0V0Z0bllESE5zMjVhdWV1K1pNQWFobTh6VzduTmxzWmRXYW5mUzdwZVhGVHhiWExZTkJMeFZVUWdnaEFFbFFDU0dFQUVKREFtalJOSjRXVGVNQmR5THFWR29HaVh1UHMzZi9jUTRlU2ViZzRWT2NURTczK255NzNjSCtnMG5zUDVoVTRKakJvS2RDdVRBcWxJOXdKNjdLaFZPMlRCaVJFY0ZFUmdRVEV1Ui9mU2V3ckJZd0duMGR4VldoQ1kvRTc5N0hQSS96UG42andKaGwzSmY1cW1Kc1MrYmlXTGZTODFpSmlNSTA2bkhNWDcrUDYrUUowT2t4RGhoNnJ0RzZxbUtiUHdQYmdwa29vZUZvUWtKQnA4UHZ6Z2V3eDFUQit1OFU3R3VXbzVyejhMdnJ3UXNDMUhpV0IzcXVGeFNDdm0yWEVybC9OU2ZIODdGOXpiSUNDU3JubmgyNFRwMEVyUmJMYi9sN1ZGMXE4a2sxNTJGZlBPZmM0OXhzQUd5ei84bC9YaUhqWnl1cVZLZlRuZXk3b0MrY3JsNWp0SldyWVpzL0ErdlVDVVVtcU5Uc1RKejdFOUZXcjFWb2cvMHJvZmo1Z2JYb2lydVNZalpiK2ZxSFdWaXNEbTdwMGZTYVhGTmNIWDUrZXN4NU5sK0hJWVFRNGpvZ0NTb2hoQkFGS0lwQzJhZ3d5a2FGMGI1MVhjKzQyV3psME5GVEhEcWN6TUhEeVJ3OGNwS0RoNU01blpGVDZGdzJtNTFEUjA1eDZJajM1c2w2dlk2SWNIZXlLaW9paE1qd0lDSWozUjlIaEFjVEhPUlBjTEEvd1lFbW56UnRWKzIyQXJ2VGxScGFIWnB5MFVXUFhWQ3hvK1prNVZ0T3FBRlFGSXdEaG1PZE9RbS9PKzcxUEYvTnlzUXk2UmVjdTdlaGlTcUg2ZjZuVUVMRFBjL1ZkK2lPTnE0VzFsbC9ZN3gxYUw3cjVIMzZKcTRUUnd1RWZHR2ZMbS9qQlc0enZnNm0rNTRxTUs1bVo1NjVDUTNPZzN0eEhUMkVKcWJ5dWVPMk15K2FuYzdMM3YxUE5lZGhXektud0xpM01XL2puaVYvRGpzb0N0YVprL0lmYjlzRkpjeExnM0JWQmNDVmROeTlJK0wrUkZ3cHlRRDR2emptNmlTb2pFWlVtNVdQUHYrSHVRczNsdmo4M3JSc1hwUHdzSksvRjNIdEJBY0hrSnh5M05kaENDR0V1QTVJZ2tvSUljUWxNNW1NMUtvUlE2MGErWmRYWldUbGN2UllDaWVTMGptZWxNcUprNmM1a1pUSzhhUTBjbkl0UmM1cHR6czRtWnhlYUhYV1dZcWlFT2p2NTA1V2VaSlc1ejRPQ2pSaDhqUGdaekpnTWhyY0gvdWQrOXZQYU1UUFQxLzhYalZPSjJpMXhYdk81WEk2Y0I3Y2gzUFBEZ3kzRExyNCtZV3d6WjlSb0NmUzJRU09wa0lNL2srL2NkbHpHL3NPOFN4RlBEOHBwSzBXai84VHI3cXJmSndPN0t1V1lwcy9BOVdjaDY1T1E0eDMzT3RwaU81S1BvRmk5SE5YVkZXSXdYVC8wd1d1bzIvVkFUVTd5MzMrc1VNNGRtNEZ3TkM5bjllNHp1L2Y1ZHk5RFZkeWttZE1VNmE4MStlY3JRelROMjJOL2I5MTJCYk54bS9rSTU3anV2cE44aVhCbkx1M1lmN2ZGKzcrWVpmS1lzNDN4Mld6MjhIbHdyNXNmcjVoZmNQbUtFSEJxR2IzY2tYcnhKOXhuanlPbXV5dVpuUWUyb2Z6eUFFMEZXTFFsSXZHZGZJNGl1RXFWUVJxZGVCMDBxMXpRMDRtcDZOeTlTb2pGWTJDWHF0bDg5WUR2UGpHejN6MHpxanJ1eEpURkNvME5JQ016TUxmNUJCQ0NISHprQVNWRUVLSUt4WWFIRUJvN1FEcTFhNWM0RmgyanBualNXbWNTRXB6LzMweW5kUzBURkxUczBoTnpTVFBmR2xMTzFSVkpUdlhUSGF1ZTc3THBkZnI4RE82RTFWYXJmYk0zKzQvR28zaS9saWpSYXR4ajcxalVLNXFrc3FWbklScWRTZnhjbDk3d3RPVTNORFQzZlBJZGVvazFrbS9Gam1IcHhMb0RHMU1GZlJ0T2dIZzJMUVcxWnpuZWF5RW5LdGdVbk96dlM0MU8zL3M3Tkt6UzZJbzJGY3R3Ylo0RG1wR09vckpIK1BndTlHM2FPYzV4WGxvSDVaeFg0SEJnUDl6YnhWYW5hWnYxZEh6c2Ztcjk4L2RXODI2YUdNTE5pcy92MytYSlRzTFYzTFNSWHQ2cVdlcW9qU3hWZEZyTk5qWExNZDVlRC9hU3RXOG5tOWJ0Z0FBUTRkdVJjNEw3czliM2hmdlFHNE8vaSsvZjlIekx6cWZ3NDRTR0VUQS8zMEdnSDNwUEt5ei9zYVZmSUs4cjk3ejlLaHliTm1BVXJZOHVnWk5zYTlQUU5lZ0tYNTMzQXQ2QTlhWmszQ2RQTzVwemwvaW5BN1FhbWxZdnhvTjYzdi9ISmEwN2JzTzg4UnozN05sMjBFYTFpKzhpYjI0Zm9VR0I1Q2JhOFhoY0tMVFhhTTNBNFFRUWx5WEpFRWxoQkRpcWdvS05GRXpyaUkxNHlwNlBaNlhaeVUxTGN1ZHNFckxKQ1h0N04rWnBLZm5rSldUUjFaMkxybTVKZFBieG01M1lMZGZla05lYzIyVllHdkpOMHEzelptS1kvTTZYR2twbmpGTitXaTBOZXVoclZIYi9XSWZkL0xKdm01RnNlYlcxcXFIdGxZOUFKeDdkcUdhOHpBT0dGN2dQRFV2dDhDU01tOWp4YUdtcDZGbVo2SnYzUWxEOTM3NWxwTFpFNVpnblRFUlZCZkdXd1plMHRKSng0N05PSThjUUJ0ZkIyZmlEc3hmdm9leHoyQ3ZPeDRXbC9QNEVlRE01NzFHYmV3YlZtR2RNZ0gvSjE0cDBPdkptYmdENTk2ZGFHT3JvSTJ2ZThGRURwd0g5dUxjc3hOSDRuYkEvWGxVYlRiMExkMjl1T3pMNXFQbVhIcXk3OExkL0xEWjhpMjNWQjN1WGM4MDVhTFJ0KzZNNjlnaG5BZjNFakRtSzA5amV2djZCUGYvMjdPNy9wMVpzbmkxS3FoVXEvWHFWV2NWb2s3TldBSUNqR3piZVVnU1ZEZW9rQkQzOTliTXJGd2l3b045SEkwUVFnaGZrZ1NWRUVJSW4vTDNOeExySDBWc1RGU1I1emtjVG5KeUxXUm01WktWblVkV2RoNlptWG51QkZaV0xqbTVGaXdXR3hhckhiUEZpc1ZpeDJ3OTg3Zlppc1ZxeDJJcGZpTmVzMU54TjM0dTRRU1ZZL2MyWEdrcGFDTExvT1prbzFyTW1CNTcyWE5jelhVdmVkRTFhRnF3ZWZnRjhqNTR0ZGc5a3ZTdE9xQUVoZVJiTXVkdDl6bmIvQmtGS3JTS1l1alJEMzNienZsNlRha1o2VmdtLzRaejkzWVVrejkrdys3ekpOQ0tvbHJNV0tmOWliNUpLekFZY0NidVFOKzJLOWJaazlGVWlFRWJWOHVkeU5OZHhxOHpUaWV1US90QnEwTWJIUXM2UGZxMlhiQXZuWWR0eVJ3TVhYcWZpOE5teFRwdGd2disrdDNoU1FDZDVVcEp4dno5Sis0SFp5cnRsSkF3L0o5NUE4VS9FQUQ3bXVYRitqZTZNRUdsV2kzdUp1Um5uVWxRS1lGQkdQdmZqdldmMzNFZTNGc2d0bnh6V015ZzB4ZEl2cFVVMVhMdE54UlFGQVd0Umt0T2R0RkxpY1gxSy9STWdpb2pReEpVUWdoeHM1TUVsUkJDaUJ1Q1RxY2xOQ1RBODJMbWNxaXFpdFZxeDJLejQzSzVjRHJkZjl3ZnEyY2VPM0dwNXo0T21mVUhhbDR1U2xqNHhTOVFEUHJHTGRIMHZnMXRYQzN5UG56Tm5UdzRQOVl6L1plVWdJczNnRGIwSG9ocU5sLzB2UE1aQjkxMVNlY1Yxdk9wVUhxREp6bWxXcTNZbDgzRHRtUXUyRzFvSzFmRE9IUTBtZ2gzTXRLVmxvSnQrbDhZaDR6MDJyVGJPdmszc0pneDlMNE4yd0ozVHkxajM4RzRqaDNDTXY0SEFsNzV3RjIxY3hsTjdKMTdkNkZhTFdpcjEzUW5iUUJEdDc0NHQyM0NObTg2MnNyVjBWWno3MnBwblRJZVYwb3krbFlkMEZZdXVIUk5FMWtHZllmdTZPSnFvNmthUis3TGo2QVlqSjdrMVBrdTFvK3FzR1NqbXB1REpqenkzR1BIbVNyQU03RmZDalU5OWFvMFIvY3c1NktZVEZkdmZpOXljaXhrWmVjUkhpR04wbTlVSVNIdTNuU1pXWGsramtRSUlZU3ZTWUpLQ0NIRVRVTlJGSGZEZEQvREpUL0hzaWthVitvcE5ORXhGeis1R0M2MlJNMlY1dDcxME9zT2JSZlExVzFjSWpHVkZOV2NoMzMxVXV6TEY2RG1aS1A0bVREY2NnZjZOcDA5MVR1dW80Y3cvL3dWYWxZRzJrMXIwTGZQMzlmSk5uOEdqczNyOGJ2ei92eEpGWTBHditIMzRkeTNHL1FHMUt3TWxPRFFZc2Q0ZHRta3JuNFR6NWhpOU1NNGREVG1iejdBOHV1M21CNTVIc2ZXalRnMnJFSVRWUTVqdjl1OVQ2YlRYN1RmMVpWUWM3TEI2Y2hYbFhaMnVaNW4rVjVoejgzS3hETCtCN0RaY0I3ZWo2NVI4NnNXcHl2bFZMNGsyclZ3NktoN1o4SktNV1d1NlhWRnlRa05kaWR5cFZHNkVFSUlTVkFKSVlRUVJkQkVSdUU2VmJ6bGN5WEJsWFRNZmYyeTNuZWd1eExuNzc1WDRMb3BKNzBlRDNqdEk1U1FzTUluVlZVY3U3YWhpU3hEM21kdmdkMEdPaDM2TnAweGRPdWJ2eGZWNm1YdVhsUjJHNFlldHhaSVRnRTQvbHVMdm5VbmRBMExKbFNVMEhCMFRWdURxdUpLU1VaWHUvNUY3dmlDZTB4T3dyRnRFNHJCaUs1Umkzekh0SldyWVJ4NEo5Ykp2MkgrOGoxVWl4bkZQeEMvVVk5ZE5CbDBLWXI2M0JjYWI2bzdDYU9KUEplRU9kdE1YekVVSFpNU0dJUjk0eHB3Mk5HVXE0Q2hlejljU2NmUWxQZmVFKzVLdUZLUzg4VjRMUnc2N1A3Y1ZJNHRlb213dUg2RmhKNVo0cGVaNitOSWhCQkMrSm9rcUlRUVFvZ2lhS0xLNGppdzk1cGYxM25tbXRxS2xVdG1RcnNONTZGOXVFNGM4K3pvVitDVWhDVW9KbjkwalZzVVBGaEU4MnZWWXNZeS9nZlVyQ3o4bjNvTlhiM0dLTUVoR05wMXpaZlVjcVdld2pwdGdyc1hsZEdJOGM0SDBEVnM1blZPUTYrQjZPbzJLdktXWEVuSHdHNURFMU81eVBNdVpKMytGNmdxK2phZFVFeitCWTdybTdiR3Ztb0pyaE5IQWRBMWFvNG1vbVFTTDRhZXR4WjUzTDVpb2FmLzJGbXVZNGNCMEVUSG5odTBXZDNMKzRyb09lVitrb2JBOTc4RlZRVkZ3WldlU3Q0SHI2SnYzNjN3aXJETDVEcDFFbDNWdUJLZDgySU9Iem1GMGFpbmJKa2lrcWZpdWhZY2FFSlJGRElsUVNXRUVEYzlTVkFKSVlRUVJkREV4T0pjTlBlYVhsTzFtSEh1VDBRVFZRNGxPT1R5NXNqT3dubDRINnJaL2FJdjU3WEh3ZUZ1S0I3NDdqZGVHMlhiRTVhZ0JBWjczZkd2QUpmTGZSMXpMdVl2eHVCS09ZbStiUmNBL0libHJ4SlNzN093TFo2RGZmVVNjRGpRVnFxR2NlaW9JcXR0emw5NlZ4akhycTN1Y3kvY1ZhOEk5alhMY2U3WmdSSVloTDd6TFFWdjYvaGhMSC85akN2cEdFcGdFR3BlTHZhRXhiaE9ITVhRZHdqYTJDcVhmQzF2REYzN0ZIbmNzWEZOZ1FTVmM5OXVVQlMwVmM0bGYvNi92ZnVPaXVMcTN3RCtiS2VERkFzb0lrVVVzVGNVZSs5ZFk4eHJFdDhrSnRGRVkzNm1KNjh4dlp2RW1LSkpqREYyWTBWUkZEdUtEU1VpRmxBRVFhcjB0djMzeDhycXVnc3NnZzdHNTNPTzV6aDNadTdjV1RWeEgrLzlYbjE1bWVYWlV6cWQ4ZGRXM05nVElxZGJ3YzJ0SUV1Zm0yTTR0QkRNMVpZMktSSHlmb1Bxdk4rcUpGNU5SNHZtalNDcUxxaWpla3NzRnNQUndSWUZSYXhCUlVUMHFHTkFSVVJFVkFXeG13ZWcwMEtYa3cyeCs0TlpScVE1SFExb05kWE9JS3BNNmJjZkdtZmRBSURZdlJFay9vR1ErTFdDeEQrd1RuWngwMldrQVREVVI5SXJsYkNaOWl5a25VTHV1dVlHMUZHUlVKODZCcWhWRU5rN1FENTJQR1FoZmFxZitYTVh4YmhwVUl4OS9IYURYZy9OeVNpSUczdFp2VnhOZC8wYWxGdldHUHFiOEIrVGtFYWZkeE9xdldGUW56Z0M2UFdRdEc0TG02blBHR1o5clY4T2JWSUN5cjcvR0pLV1FaQ0Y5SVUwcVAyOTdSNVlRL3J5TW1ndW5ZZWt1YTl4bWFTK3RCaTYxR1RUQXZxM1pyaHA0czhhYTVMWnpmL0F0RE90QnVyb2d3QUFzVmZ6T2gybkxpY0wwT2tmYUEwcXZWNlB4S3MzTUtCdit3ZjJUTG8vSEIzdFVGUlVzNDBlaUlqbzM0Y0JGUkVSVVZWRUlrajhBcUJOdkZpbkFaVmVxWVJJS29HK3JBejZvZ0pBSWpHYzBHaWcyaDhPQUpCMkRiMm52cVVCUWRDNXVrTVMyQWJTd0dDVDR0ckt6YXVxSGxkeFlhWFhTRHQwTTg3aTBjVEhBZ0RFcnU2d21mR1NNU1RTRnhWQWN5NEdtbFBIb0UyNUNzQXdXMGZXZnhoa2ZZZFl2ZU5lVmJXYXhJMDlJZTgzRExxY0xDZ2VtMkZWZjdxYjJTajdmVEdnVVVNVzBzY3dRMHV2aC9aYUl0VFJCNkU1Y3dMUTZTQnlkSVppMUdSSU94dkNOb205QSt4ZWZSL3FvL3VoMnJjVDJzdngwRjZPaDhqR0ZoSy9RRWk3OUlRMHFEMzBaYVVRMmRsRGV6M0o4TUNLWDg4YXZKY2w2cWg5aG1XTVRYMVErdWxiZ0Z3QmZkNU42TXZMVE9wblNmeGFRWDB3QXVVcmZvTEl1UUZFWnZXeTlOQVhGa0N2TElmSTBRblNnRlkxR2tkMXRBbVhJUEVMcUhId1dCczMwbk5SV3FwRWdLL25BM3NtM1I5T2pyWW9LdVlNS2lLaVJ4MERLaUlpb21wSVc3V0IrdFFKeUVKNjExbWY2a01SVU8zZWFqeXVXRHFtMnJNZCt2eGNTRnEzaGJoaDQzdnFXejV5WXVYUGpkcGY1YjM2c3RKS3J4RTM5aklHVlBJQkk2QXZLb1I4MEVpSUhBM0xFTlVISTZBTTIyQ29kd1JEZ1hkWlNGOUl1L1dHU0ZGNURhczdTVnEzTi9aWEtaME95dTNySWZacURsbm5IbGIxQzJVNW9GSkM0dU1QeGZocEFBRFZyaTFRUmU0QUFJanM3Q0hyT3dTeVhvUE14eXFSUU5aN0VHUWhmYUErSFcyc1Q2V0pqNFZzNEFqb05XcVVMSHpWK040QUlHbnVaM0VZOHY3RHF4eW0rdmdoNkV2dnFNV2pOeFJIbHc4Ymg5SlRSNkV2TElCSUtvVzBmVmZJaDQ4M1hpWU5hZ2Y1OFBGUVIrMkR2aUFQK2p2R1lpU1RRK0xmeWxCN3FnNEt2dDlKODg5cHlMcUVWSDloSFVxOGVnTUE0Ty9IZ09waDUrQmdpMExXb0NJaWV1UXhvQ0lpSXFxR05EQUl5cTBiRE9IQVBkYUV1cHZZc3huRTdvMEFrUWdpTjNjb1JrMEJBRWo4VzBFVWZSQ0s0UlBxNURsM2MvanExN3JwU0N3MkJqMFZwQjI3UVhWNEw2UkI3U0R0RkFLSmozK051NVVHdFFPcTI1VlBvNEV1NHdia3c4ZFpYSzVvNmJsaXoyYUdtVjZlelFDSjRhOC9zZ0Vqb0UxTGhyUk5SMGc3aDBCVVJTRjR3dzF5eUVMNlFCYlNCN3IwVk9qU1VpRHg5aldNdTBOWDZFdEtJSkpLSUc3U0RMSUJwa0dVeU00T0lqdUhLc05EQU5CZVQ0THVacmJ4V0Q1Z09LVEJIU0N5c1lYOVI0dXJ2RmMrY0NUa0EwZFcvUTczZ2I0Z0g3cTA2NUErOGQ4SCt0eHJLVmtBZ0JiTkd6M1E1MUxkYzNLd1JXcGFqdERESUNJaWdZbjBaU1VXL29tTmlJaUk3cVRjdWdHaWhrMGc3ei9rdmo5TFgxb0NrWjM5Zlg4T1VWMVE3ZDhOZlhZR0ZHTW1QOURuZnZmalZodzRmQTZiMTd6N1FKOUxkVy94TDlzUnVmOHN0cXg5VCtpaEVCSFJmU2F5dGErMEhrRHRxNlFTRVJFOUFtUmRlMEFkZGNDNGU5Mzl4SENLSGhwYUxkUlJCeURyWXVWU3l6cFVXRmlHQmcwY0h2aHpxZTQ1MnR1aXVLVGM4dEpVSWlKNlpEQ2dJaUlpc29MWXN5bkVIaDVRbjRvV2VpaEU5WWI2ZERURURSdEI3R25kVG9wMVNTeDVjQVhaNmY1eWRMU0ZYcTlIY1VtNTBFTWhJaUlCTWFBaUlpS3lrcnpmWUtqMzdYb2dzNmlJNmoyZER1cDl1eUh2TjFpUXh6dlkyNkNFZ2NhL2dxT0RMUUNncUlnNytSRVJQY29ZVUJFUkVWbEowdHdYSWxjM3FBL3ZFM29vUklKVEg0NkV5TlhOdUFQbGcrYmg0WUtidVVVb0tpNFQ1UGxVZDBRaXcydzRzWml6NG9pSUhtVU1xSWlJaUdwQU1YSThWUHQyUVY5WUlQUlFpQVNqTDhpSGF0OXVLRWFORjJ3TVhUc0ZRSy9YNC9UWkJNSEdjQ2dxRGtuWE1pbzlsM2psaGtsYjRwVWJPQlFWVjJsL2VyMGVXM2RFNDNKaW1zWHpKMk1TRUJaKzR0NEhYRTlwTkZvQWdFSWhGM2drd0FlZnJjRTdDMWVncUtoMndXZEdaaDdpTDE2MzZycExDWlovdmF0VFVGaUNSVDlzUVZSMHZFbDdhbG9PbEVxMTFmMGtwMlRoUm5xdVNWdGErazBjaW9wRGZrSEpQWTJ0cHVJdlhqY2J3OTFPeGlRZ0xmMW1wZWN2WExxTzh4ZFNvTlZhUDhzNUxmMG1DZ3FyZnNlOC9HTGo3MUVpdXI4WVVCRVJFZFdBMk0wZHNtNDlvZHkwUnVpaEVBbEd1WGt0Wk4xRElYWjFGMndNL3I1TjRPSHVqUFYvSDRGT29HVzNDejlkamQyUk1aV2UyNzdMTkV6YXZ1c0VGbjY2dXRMK2xFbzExdjE5Q0I5K3ZnYmw1U3F6ODJ2V0g4RHV5Tk8xRzNROXBLNElxT1RDQmxRN2Q1L0V3U1BuNE4yc0lSd2RiV3ZWMS9yTmgvSHkvSitxdlc3RjZrak1tcmVrMnV0KytHVTdGbjY2R3FXbFNtUGJ0ZVJNaE8wNmdZVEUyMEdvV3EzQmErLytqbWRmK2c2eDU2NWFOZGFsZit6QzlPZStRbVpXdnJGdDI0NW9MUHgwTlZMVGNxenFvN1plbnY4VC9saTF0OUx6S3BVR0gzeTZHdlBlV0ZwcFdMUnMrUzdNZmYwWDVCY1VXLzNjSjUvN0dpdFdSMVo2UGprbEMwL08vQnFMZnRoaWRaOTNTN3h5QTd2M3hsajlnK2hSSmhWNkFFUkVSQThiZWQ5QktQM2xlNmlQSG9Tc1oxK2hoMFAwUUttakRrQjNNd2MyazZZSk9nNlJTSVJaTTBkaTRTZXJzV0ZMRkI2YjBGdlE4ZFFGR3hzNTVzNGFpN2ZmWDRFLzEwUmk1b3poeG5OWHIyVWdOaTRKczU0YktlQUk3NCtDZ2hMSVpGTFkyQWozMWVUaTVWUXMvbVU3QUdEOXBzTll2K213eGV2RVlqSDJiUHZvbnA4VEhuRUtXOEtPNGZWNWsrRFhvb2xWOTVTVnF4Qys1elM4bTNyQXprNWhiRSsrbmcwQThHbmUwTmdtazBueDV2OU54aWRmcnNQL3ZmMGJKby92aFdlZUhBS3BWR0t4NzlJeUpVNmZTVVNybGszUnFLRUxBTU5NdmtOUjUrSGg3b3cycmIydGZyZmZWKzZwOU54L3A5ZXVWdDJSWStkUldxYkUxRWw5TEw1TGZrRUp6c1VubzJNN1g3aTVPdFhxV1hkcTd0MFEzVHEzeEs2OXB4SGc3NGx4bzh4M0xNM1BMMGJrd1ZpTDl6czYyaUUxTFFlcjF1MjMrcGxEQjNXNjUvRVNQZXdZVUJFUkVkV1VWQXFieDU5RTJkTHZJV251QzdGWE02RkhSUFJBNk5LdVE3VW5ETFl6NXdCUzRmOGEyYnRIRy9UcEdZeWx2NGVqdkZ5Rkp4OGZZS3huSklTWTJDdkl5TGk5VE9uNjlXenMzSDNTNUJpQVNkdUlvVjFOK3VqZUpSQlRKdlRHOE1HbTdhdldIUUFBL0xoc0IzNWN0cVBLY1N6L2VSNjhtM3JjMHpzSTRjclZkQVQ2ZTBFc0ZtWnh4NDMwWEx6MzRVbzBhZXlLYVpQN1diem1Va0lxTm0wN2loYk5HOVhxV2FmUEppSXBPUk1OUFZ5c3ZtZmZ3VmlVbDZzd1prUjNrL2FFVzB0SUEveThUTnJiQjdmQUw5Ky9qQTgrWFkzMW13NGpPS2c1UWtPQ0xQWjk3UGdGcU5VYURPelh3ZGgyNHZSbFpHWG5ZOXlvSHNqTHIzNDJrcDJ0QWpZMjhpcERtSHNOcUNwMmRnd0xQd0dwVklMK2ZkcWI3UGJvWUc4REFOaTcveXgwT2gyNmRHcUpqTXc4czM1a01pbmNYQjJ0ZXViSjA1ZE5qbnYzYklPTGwxTWhsVWpNem5YdDNCS1oyUVdWL3BsczF0UWRmVUxiQWdBaXR0NE9Obi83TXdMci9qNWswdmJIcXIxWXZmNkFWV01rK3JjUy9tOFdSRVJFRHlHeHF6c1VveWVoYlBsUHNIdjVOWWljR3dnOUpLTDdTbCtRaDdMbFAwSXhlcEtnUy92dUpCS0o4TTdyajhIeEoxdjh1VG9TY2ZIWDhNU1UvbWpmdHNWOUM2clNNM0p4OFhLcThmaDZXZzcySC9vSGdLSHUxSjAxcG1MamtoQWJsMlRXeDllTE54dC9QbUpvVjN6MS9TYUVSNXd5dWViT0dUdy9McHFOZzBmT0lhUnJJRUs2dGFwMmpLNE5yUHNpWGg5b05GcGNURWpGZ0w3dEJYbCtTbW8yNXIvOUd6UWFMVDU4ZHpxOFBOM01yc2t2S01HdkszYkR6ZFVSSHk5NHNrYjl6NXEzQkM4OE13THRnbHRBbzlIaTVPbkw2TlRlejdoem9UVzI3endPUjBkYkRPaG4raGxkdkhRZGpnNjJGc2ZzNG15UEx6OStCdEVuTDFZYVRnSEE5dkFUa01ta0dOeS9vN0Z0ODdhakFJQXRZY2V3SmV4WXRlTjc5cW1oZUh5eVlUYnhrSUdkOE1hOFNjWnpueS9haUloS2xzRmFZK3hqSDVnY1QzL3VLNVBqeUxCUEFNRDQ1MmZwOG5Bc1hSNXUxazlnZ0JkK1hEUWJBTXplS2VsYUpyYUVIWU5DTHNQd0lWM3c1b0kvTEk1bDBSTHpaWDZSWVo4Z01NRExPSTdmVis3QnFuWDdqY2NWYlFBZ2tkd09ZQ3YrKzJTcGplaFJ4b0NLaUlqb0hrbmJ0SU0rUHhkbFM3K0g3ZXo1RU5uWkN6MGtvdnRDWDFxQ3NxWGZRZDZqTjZSdDJnazlIQk5TcVFUelhocUhWaTJiNGM4MWtmaS90MytGbjI4VERPelhBYTBDbWlMQXo5TmtXVlJ0blltOVloSXdSWis0aU9nVEZ3SEE1RXZwd0ZGdlk5VHdicGczZTV5eGJkR1NMUWdMUDJGeUhRQU1IdEFSZ1FGZStIUDFQbmk0TzJQNGtNN0djenF0SG90LzNnYUpSSXc1TDQ0MUxzTjZaK0VLREIvU0JiMTZ0S216ZHhQQzMxdWprSjFUZ0I1V0JHOTFMZmJjVlN6OGRBMEtDa3N3ZG1RSUxseTZqZ3VYekF1YmI5c1pqZXljQWt3Y0c0clljNmFCbzNjekQ3VDB2ejJEYWZXR0E4ak5MVEllNi9YQW9oKzJZTmtQYzNBeUpnSEZKZVU0R1pPQWdhUGVOdW5uN21NQStHemgwK2phdWFWeHB0U0lDUXNzdm9lbGV5dHo1K3k2bE90Wk9IZitHdnFFQmh0cmJzVmZ2STZUTVFubzFxVWxoZ3pvaEowUnB4QnpOaEh2dmo2MTBqNzlXalMyNnRuVmpUUHl3RmxFSGpnTHdERHo2SStmWDczVmZ4UDBDUTAydWZaUVZCeXVKS1VEQUU2ZFNjQzFsRXowN2RVVzdZSjl6UHI5NmRlZEpzc0NGLys4M2VUOFAzRkorQ2N1Q1U2T2RoZytwQXNBb0ZlUE5waisrSUJLeDdwbXcwRWNPUHhQbGU5enQ1VFViT1BQaTRwS3pkb0tDMHRyMUIvUnZ4RURLaUlpb2xxUWhmYURycWdRWmNzV3cvYTVseGxTMGIrT3ZyUUVaY3NXUXhyUUdyTFFma0lQeHlLUlNJUVJRN3RnNktCT09IdzBEcHUySGNPdmYrdzJGazl2NnVXT2h1N09zTE96Z1oyZEF2WjJOckN6azJQWW9NN3diR0krKzZRcXd3WjN4cUJiczAyR1QvZ2ZKbzROeGJOUERhM1YrTnNIdDBENzRCYllzUGtJbWpmendPamh0NWR5YmR0NUhCY3VYY2VFTVQyTjRSUUFSSis4aFBadGZXdjEzS3JNZVdNcGNuTHU3MjZsV28wV09UY0xBUUN2dkxFVWowL3FDNW04Wmw5UFJBQUc5ZTlRNDEvSHVGVStkNGtBQUNBQVNVUkJWUGhyZU8zZDMrSHNaSTgycmIyeGRVYzB0dTZJcnZLZXY3ZEdtYlZOR05QVEpLRDY1MXdTNUhJWjNOME5kWkJlZW40MDVyejJNN2J1aUViTTJVUTQyTnZneVdrRGpkZEhIb2pGcFlSVWk3WEZ2SnNaYWtzOThWaC9zM05Ya3RJUmZlSWllblJyQlY4cmExa0JnTE9UbmZIbkc3WVkzc2ZwanJhbHk4TWhrWWp4MHN6UjhQSjB3OWx6VnhGekZ1amZwL2JCOU5SSmxkZHNYTHZ4SUh5OEd4bG5DRFp3dWYzL1VwL21qZkNmcWFhZlFVcHF0akdnV3IzKzRLMzZiV1BnN0dUKy8rQ2Zmd3VIVEhiNzk5WGRRZkxZVVNHWTg4SVlrM3NjSFczaDcxdjU1K3JzYkZmcHVjck1lR0dSVlcxRWp6SUdWRVJFUkxXa0dEb2FxdDFoS0Z2eUpXeG56dVZ5UC9yWDBCZmtvV3pwZDVBR3RJWjg2Q2loaDFNdGlVU01mcjNib1YvdmRsQXFWVWk0Y2dNWExxWGlVa0lhOHZLTGtKbVZoK0tTY3BTVWxLT2t0QnllamQxcUhHeUl4V0xJNWVJN2prV1Ezd3BWN3F3dEJWaFhnOHJKeWM0NEMwcXIxVUVxTS8zcithaGhYYUdReTVDV2ZoTURSNzF0TnZ2cVRnV0ZKYkMxVVJqSFV4dm40NU1OMDM4ZW9EVWJEOTdUZlEwOVhHcjg2eGdjNUlOWno0MUU3NTV0N3Jtb3RxVVpRVmVTTWpCOFNCY1VsNVFCQU5xMDlzYjQwVDNnWUcrTDQ2Y3VZK0xZbnBnNE50UjRmZUxWZEZ4S1NEVnB1NXVsK2sxZmZiOEpBUERVRTRNUTRPZFo0N0ZuWk9hWkxiM2J2VGNHNTg1Znc4aWhYUzB1RzZ5dDU1NnVQTWhkdS9FZy9IeWJWSG1OSmNkT1hFVHN1YXVZT3FtdnhYQUtBSFE2blVsQUpaU0tKWWFBWVpsaFJHU01TZHYybmRFSTMvUHYyNldUcUNhRS81TktSRVQwc0JPSklCODJHaUpIUjVRdS9nSzJNMmF4Y0RvOTlIUnAxMUcyL0VmSWUvWjVLSGVyVkNqa0NBN3lRWENRendONzVwMUwvd0RyYWxENXRXaGlES2pVYWkxUzAzS3dQZnk0OFh5ZjBHQU1IZFRKNHE1eXlTbFpXUGYzSVZ5OG5JckxpV25JeU16RHltWHo0ZG5FdGRidkVybjk0MXIzVVJXOVhvLzBqRng4K1BsYVpHWGw0Ni9mNXNQV3R1NldZbHFqWWtjMmpVWUxuYTcyWVZ4MlRnRnk4NHJnNzlzRVo4OWROYmEvOVB4b2ZQN05CZ0RBbUpFaHRYNk9UcWZEOFpPWDRPUm9WK1VzbjZxc1dCMEpqVVpyUE03UEw4YVB5OExnN0dTUFo1NGFZblo5UVdHSnhYN2tjaGxzYmVSV1AvZWZ1Q1FvRkRJRUJqU3QrYUF0Y0hTd1FaZU9BWmcydVM4eXMvSk5aaGxXMEdwMWtGV3lpMkZkcWZoOGxFcTF5Zkdkd1ZoZ3dPMlpkaFYxNHU1c2k2ckQzUWVKSGxZTXFJaUlpT3FJTExRZlJDNnVobG85UTBiVjIrVlFSTlZSUngyQWFzOTJLRVpQcm5jMXArcWp2UHhpeEo1THFuSjJrelZVS3JXeEhrNkY0TmJOWVc5bmc4SmJOV3UrV2J3WjUrS1RBUUM3OXA2R1ZDcEI4MllONGVSb2g0ek1QTmpZeUdvMWhnZEZKQkxCczRrYi9tL09lTHd3ZHduMkhmb0hJKy9hMGZCQmVmYWw3M0E5TmFmVy9jUmZUQUVBQkFZME5RbW9OQm90TGlmZVFOOWViZUZWdzVsZWxzVEVYa0Z1WGhGYU5HK0VzRjBucXIzZXhka0J2WHZlcmxVV0Y1K01QZnZPSURRa0NGSFI4UUFBWjJkN0RCM1VHWUVCWGhabklrMllaam13SE5pdkE5NmVQOFY0SEJFWlUybFI5UEp5RmQ3NTRFLzQralRHZDE4OFgrMjRyUkVjNUlQUFA1eUJSVXUyNE5DUk9DejVacFpKUUZzUndsVTNnNnE4WElYWXVDUjA3eEo0VCtPNCsvT3BPQTROQ1lKUExYZCtKSHFVTUtBaUlpS3FROUkyN1NCdTdJbnl0WDlDbTNBUml2RlRJWEsyZmp0eElpSHBDL0toM0x3V3VwczVzSjA1dDk3czFsY2ZKZDRxWEwwejRoUTJib21DdTVzVCt2VnVXNnMrbFNvMXBrM3BoMmVlSElMOWgvN0JSMStzeFpXa0RMend5aExqRiszNFM5ZlJvVzBMcEZ6UHd1T1QrK0xwSndaQktwVmdTOWd4WEU1TWcwME5aclBVQi82K25talZzaW5pNHBNRkM2aSsrdmhaazlsRTFucmltUzlOanAwYzdkQy9UenV6V1R4U3FRUS9mUE5pblJYQjNyM1hFQUFsSldmaTJ5VmJxNzIrcGIrWFNVRDF3eS9iSVpOSjhPS3pJNHdCbFVna3NsZ0hxOEpiL3pmRlludVR4cWF6OWZ6OVBOSDdqc0w5aDQrZE4vNVpzYkdSWTh5SUVLemRlQkNuenlTaWMwZi9hc2NPQU1rcG1WaXo0YUJaMjUyR0RPaUU4SWhUZU8vRGxmamhteGVOczdxMFdrTWRPcG5NZkFaVlZuYStZWXhSNTdFcjRqVGtDaWsycjM0WEFIRGxhanIrV3J1LzBqRmRUa2d6T2E3NGZBNUZ4U0VxT3Q1NDdPSGhqTk5uRWdGWVhoSmFrd0wzUkk4Q0JsUkVSRVIxVE96bURydm41MEIxS0JLbDMzd0UrWUNoa1BVZUNJakYxZDlNSkFTZER1ckRrVkR0MncxWjkxRFlUSm9HU1BuWFJFdkNJMDVoeGVwSVpOOHFJTzdvWUl0cGsvdWlUNmdobktySkY4NDdaMXpwOVhxb1ZCcmpVaVMxV2dNQUNQRHp4SndYeCtCeVFockNkcDNBcnovTUFXQW9udTdrYUdmY25VeXBWRU1rRXRWb3VWVjkwY0tuRVdMUFhSUHMrZTV1ZGJPMHFtTjdQM1JzNzJmeG5LMk5ITHYzbXRjWHVuNXJGN2N0WWNmdXVsNkJvWU02bVYxL003Y0loNkxpMExoUkF6UnI2b0dpb2xJcytXYVd4V2ZHeGlYaDFUZVhvVzBiSDVOMnZ4Wk5NS2gvQjdOd3FTcUQrbmV3NmpwZm44WW1CYzNUMG04YUF5b0FtRENtQnpadU9ZSS8xMFJhSFZBbFhrMUg0dFgwS3E5cDA5b2JNMmNNdzArLzdzUVhpelppd1Z2VEFBQ3FXMytPNUhMRHpNS3M3SHlzWExzZlovKzVnaHZwdVFBTXdYRGYzbTNSdDFkYnFGU0c2eThucHVGeVlwcUZKMWxXOGZta3BHWWpLanJlNVBPcUNLaGVtVDNXMkJaMUxCNG5ZeEpNMm80ZXY0QVRweTViL1V5aWZ5UCt6WU9JaU9oK2tFb2hIekFVMHZhZG9keXhHZXBqaHlFYk1CU3l6aUdBNVA3V3dpQ3ltbFlMOWVsb3FQZnRoc2pWRGJiUHorR3NxV3JrNWhYQjFrYU8vMDRmak45WDdrSHZubTNNZGljTERtcGU1UmY2dmZ2UEl1N1dNcjBLSmFWS0FJQ2RuUTJBMjErc25aM3NNSEpvVjVTVWxGYzVyc0tpTXRnb1pCQ0pSRFYrSjZFMWI5WVFPM2VmZ2thak5RWnVEOHFocURncy9IVDFBM25XNHArM1czM08zYzNKWWtDMVlmTmhhRFJhakIvZEUwMDkzZkRPQjMvaW43Z2t0QXR1WVhLZFhxL0hieXQyUXlHWFljcUUzaWJuWmt3ZkREZFh4MXE4eWIxemMzVkMzMTV0RVhuZ3JNVnhXM0wzTWtJQStPU3I5WWc4Y05ha2JlTFlVRVNmdklSRFVYSFlHaGFOc2FOQzdsamlaL2g5VlZKU2p0MTdUNk4xWURNTTd0OFJLMVpIWWxEL0RzWmQvQ3AybGF5WXlWaVp2OWJ1eDk0RFo2eDY1N0VqdXlNMEpNaWszbFJHWmo1T3hpU1k3TmpaczN0cjVOd3NzcXBQb244ckJsUkVSRVQza2RqTkhiWlBQZ2R0OGxXb0R1NkZLbUlIWktGOUlldlVuVXYvU0RENmdueW9ZNDVESFhVQTRvYU5vWmp3R0NUZTFYOVJKR0RTdUY1NDRqSERESkhmVis2eGVFMnpwaDRtWHp6dmRpa2h6U3lneXMwMWZERjJjVGJVLzFHckRWK3M1WXJLYTBxVmxpbVJrWmtIclU2SGs2Y3ZvM0VOWnNUVUp6WUt3Nnl2OG5JMUhCd2ViRURWcW1YVFNwZXZiZHNaRFIvdlJwV0dLSjkrdmI1R3o3SlVvK3p6UlJzUkVSbGpWZjJ5bTdsRjJMYnpPRnljN1RGNmVEY29GREswYWUyTlJVdTI0dWR2WjBOeHgrK1Y5WnVPNFB5RkZNeWNNY3hzaGxoZHpSaTdWMk5IaHVESzFYUkk2dmdmYTBRaUVlYlBtWURuWHZvZXlhbFpBRzRYTFZmY21rSGwzYXdoTnE5K0YvYjJoaUI0eGVwSWt6NHFBcXFLSXVhVitjL1UvaVl6eGFyaTV1cGsxVTZSMWw1SDlHL0dnSXFJaU9nQmtEVDNoZTJUTTZHN2tRcjFxV01vL2ZwRGlMMmFRZHF1TXlRQmdSQzdOeFI2aVBRdnA4dkpnamJoRWpUL25JWXU3VHFrd2UxZ08yMEd4SjUxczV2V28wSlJSV0JVNFVaNkx2YnVQMXZsK2J1bDNXcXJXSFpWWHE0Q0FOaFU4YnpzN0FLVE9raXZ2ankrMnJIVlI4WmxpaW9WSEdEelFKOTlLU0VOd1VITjBiaFJBeVJlVFVkbVZoNUNRNEpRV3FiRThyLzI0RnBLRnNhTjdnRmZuOFptOXpvNzJ3UDYydS8rWjYxZmZ0OEpwVktObVRPR0dYOGZ6cHM5RHJOZi9Ra2ZmN2tPNzc4OURXS3hHRkhSOFZqMnh5NTBiTytIU2VONjFjbXpLMXU2MnNERkFSdi9xbGtkcFRhdHZiSHNoNWNodmcvTDNoczNhb0EvZnBsbkRIcktsWVkvUnhVQmxVUWlOb1pUbGxRc3VheUxZdllWaG8zL24zSEo3dDBzZmE2MTNXeUI2R0hHZ0lxSWlPZ0JFbnMyaFdMTVpDaEdqSVBtMGdWb0xwNkhhczhPUUN5Q3BJVS94QTBiUSt6UkNHS1Bob0N0UFVRMk5oQXBGSUNFLzh1bWFtZzEwQ3VWMEplWEEyVWwwR1ZuUVplZENWMVdCclJKaVlCT0Q0bGZBR1JkUWlCOVlnWWdmVGgyZTNzWXhaNjdpdGc3ZG5HelJ1S1ZHeENKUkdoeGE4ZXZjcVVLVXFta3lpL3gzczA4OE1hOFNkRHFkUER4YmdRdlR6Zk1mZjBYdlBETUNMUU9iRmFyZDNpUUtuWllLeTlYUDlEbmxwV3I4UEdYNjlBbk5CaHZ6NStDTFdISEVCNXhDcEZobjhET1ZvR1BGenlKbDE3OUNlOHMvQk0vTHBxRkJpNE9LQ3dxeFkzMFhMVDA5OFRpbjdaQnFWSmo2ZUtYTGU1OFY1ZE9uTHFNeUFPeDhHdlJ4R1IyWGd1ZnhwajMwamg4dm1najNuNS9CWHIxYklQRlAyK0hkek1QTEhoekdpU1N1Z21CS2l1Z2ZxOUYrZTlIT0ZYaHpsbElaV1czQWlvcmdtVUF1SEQ1T2dBZ3dOK3pWbU80bVZ1STR5Y3ZJUysvR0M4OE05eFlyTDFDOUltTGlJbTlVbVZoZXFKSEVmKzJTMFJFSkFTcEROSTI3U0J0MHc3UTY2SEx6WUV1SlJtNm5DeG96cHlBTGpjSCtySXlRS21FWHFVRXREWGZZWW9lTVJJSlJISUZvRkJBWkdzTHNhczd4TzROSWZVTmdMemZJRU50cVlld1B0SERhUGlRTHBnL1owS2w1Ny82ZmhQQ0kwNlp0TVhFWG9HUGQwUFkyU2tBR0daUVZUVjdDakFzYVJveThIYWRvc1NyNllpTFQwWjJUc0ZERlZDcFZJWmd5dEpPYS9mVG9TTnhVS3MxbGU2KzZPUGRDSysrUEI3YmRoNkhUbWNJR0JJU2IrRDE5MzdIcXkrUHg5eFpZL0hHLzVianMyODI0TlAzbjc1djQ3eVpXNGd2dnQwSXFWU0MrWE1ubUlWT2d3ZDBSRkZ4R1pZc0RjUEptQVEwYnRRQTMzejZIQndkYmV0c0RCUEhobHAxWFVSa0RDSWlZK3JzdWJWVlVGQUN3UG9nN2VUcHkvQnUxaEFOWEJ4cTlCeU5Sb3Z6RjVKeDRaSWg0SnJ5NUdjQWdHWk4zZkhIejYrYVhaK2JWNHlZMkN0V2Y2NUVqd29HVkVSRVJFSVRpU0IyODREWXpVUG9rUkNSQUxLeTgzSHUvRFU4UHZsMnNmWE1ySHlUcFVnVnkrQnU1aGJCemRYUjRqS2crSXNwQUdCeE9WcDlWbFJjQmdCd3NMZDdvTS9kdlAwbzNGd2QwYjFMSUFBWUM4enI5WHJqendmMGJZLytmZG9aajY4a0dYYVQ4L2R0Z3NDQXBoZ3pvanUyN29qRzFoM1JHRHN5cE03SHFGU3E4ZDZIZnlFdnZ4Z3ZQanNDTGYyOVRNNFhsNVJqNSs2VDJMRDVDQURBd2Q0R0dabDUrUEs3dnpGOTZnQzBhdmxnbC9ENitqUkdqKzZ0amNmSGpsL0ExV3NaVmQ1VE1idW9zdnc4OHNCWnM0TG8xanB4MnJBcm5tdUQ2Z09uK0lzcHVKR2VhNnd4WjYybzZIaDgvT1U2WTcwckowYzdkT3ZTRWlGZFc2RnI1NVkxSHpUUkk0d0JGUkVSRVJHUmxZcEx5aUdYU1pHZVlhZ1paV21wVW5qRUtiTVpVbFZadGU0QUFNREQzUm0vclloQVNWazVqaDYvZ0Y0OTJoaXY4ZmR0QWdCNDgzL0wwYTFMb05rc212ejhZa1FlaklXWHB4dWFlajFjT3pFV0ZaZEJMQmJEMXZiQkxUczlHWk9BaENzMzhQUVRnNHlmcGN1dFpYb1JrV2ZRdFhPQTJUM1pPWVhZSG40Y0xpNE9DUEF6TEFGNzl1bWhPSHZ1S3VTeXlyOVdaV1RtSVNvNjN1SzU1QlJETWUrL3QwYVpuZFByOVRoKzhoSXVKYVJpeU1CT3hucFNLcFVHcDg0a1lQK2hmeEIxTEI1S2xSb0JmcDU0YS80VXRBNXNoci9XN3NmZlc2TVFmZUlpV3ZwN29WL3ZkdWpSdlJXOG05Ny9md1R4OS9QRWY2Y1BOaDVuNXhTWUJWUzVlWWFkNmh6c2JTR1ZpbkhnOERuanNTWGV6UnFpZXhmVG9PZjRxY3RJdVo1bFBOWnFkZmprcTNXd1VjaWhVTWdnRm91UW1wYURrekVKc0xHUm8wTTdYK08xUmNWbHNMZFRHRDk3NmExaTdXczJISVJZTE1hSUlWMXE5TTR0L2IzUXdNVUJQYnUzUnErZWJkQTJxTG54dnd1V2ZsMEI0SEpDYXBYbk9iT0tIbFVNcUlpSWlJaUlyQlFSR1lNbFM4T014eFUxbys0VUhPU0RvUU03VnRySDdzZ3ppSXUvQnNBUVFseEpTc2V3d1ozUnFLRUxsaTNmQlFCb0hlaU5tVE9HR2U5cEY5d0MweDhmZ0sxaDBWaTc4YUJabjFLcEJLMWFOc1hjV1dQdjlkVUVVMVJjQmtjSEcrTXNwUWVoY3djL2ZQRHVmOUMyalkreGJjakFUdGl5NHhpKytIWmpwZmRKSkdLOE5uZWlNWUN3czFYZzF4L21WRmxUNlZweUpuNWN0cVBLOFZSMmZ1eklFTmphS2pCL3pnVEVYN3lPVmV2MzQwenNGU2lWYW9oRUluVHA2SThKWTBMUjdZNEE1N21uaDJMY3FCRDh0VzQvSWlKanNIUjVPSll1RDBkVEwzZjgrTTJzS291RTE4YnoveDF1OXVmaHFXa0RNVzVVRDVPMlhYdFA0N2NWRVdiMzkrb1JaTEhmQUQ5UHZQRE1DSk8yM0x4aWs0QktJaEhqYWxJR1VtNFZPYS9RdUZFRHZESnJyRW1Oc0prdkwwWldkcjd4T0Rpb09XTE9KdUxvOFFzWU1xQWpHamRxVU0yYm12SndkOGFxMzE2emVPNWVmOTBaVU5HalNxUXZLM2x3VzA4UUVSRVJFVDNFNGk5ZXg2cDEreUNSU05EUzN3dlRwdlExQ1NjZWUrb3pET3pYSGpObkRLKzBqK1YvN2NIQkkrZU10V2x1NWhiQ1JpRy9iOEZCZmZmaDUydVJjT1VHL2x4cVhxdm5RY3N2S01INUM4bFFxY3gzWFZNb1pBanc4NFNIdTNPMS9Yei84elpzRFl1dTlZNXNhclVHSXBFSVVxa0VTcFVhYzE3N0JWcU5GdjM3dE1PZy9oM1JxS0ZMbGZmbkY1UVlDcjhmak1YTHo0OUMrN2ErSnVmZldiZ0MzYm9FVnJvOGNldU9hSnc0ZFFrZkwzaXFWdTl4cDhRck43QXo0aFRVR2kyMFdpMFVjaGw2aGdTaGF5ZnpXV3RwNlRkaFo2dXdxaWFVWHE5SHVWSU5wVklOclZZTG1Vd0tKMGZ6WmFQck54MUdja29XWkRJcE9yUnJnWDY5MjZHMFRJbFB2MXFQVjJhUGc1dXJZNTI4SnhGWkpySzFyL1JmSXhoUUVSRVJFUkdSWU43NDMzSVVGNWRoeVRlemhCNUt2YWZSYUkzMXlJaUlIa1pWQlZUM2IzOVBJaUlpSWlLaWFoUVZsY0hSb2U1Mm5QczNZemhGUlA5bURLaUlpSWlJaUVnd3hTVmxjSEI0c0R2NEVSRlIvY09BaW9pSWlJaUlCRk5ZV0FwSGgwZXovaFlSRWQzR2dJcUlpSWlJaUFTaDArbFFYRkp1c1pnMUVSRTlXaGhRRVJFUkVSR1JJSXFLeTZIWDYrSHNiQy8wVUlpSVNHQU1xSWlJaUlpSVNCQUZCU1VBd0lDS2lJZ1lVQkVSRVJFUmtUQUtDZzBCbFlzVEF5b2lva2NkQXlvaUlpSWlJaEpFZm1IRkRDcldvQ0lpZXRReG9DSWlJaUlpSWtFWWwvaHhCaFVSMFNPUEFSVVJFUkVSRVFtaXNMQVVBTGlMSHhFUk1hQWlJaUlpSWlKaDVCZVV3TVpHRG9WQ0p2UlFpSWhJWUF5b2lJaUlpSWhJRUFXRkpYRGhEbjVFUkFRR1ZFUkVSRVJFSkpDQ3dsSTRjM2tmRVJHQkFSVVJFUkVSRVFta3RGUUpPM3VGME1NZ0lxSjZnQUVWRVJFUkVSRUpRcTNXUUNGbi9Ta2lJbUpBUlVSRVJFUkVBbEdwMVpETEdGQVJFUkVES2lJaUlpSWlFb2hLcFlWTUpoRjZHRVJFVkE4d29DSWlJaUlpSWtHbzFSckk1VktoaDBGRVJQVUFBeW9pSWlJaUloS0VUcWVIU0N3U2VoaEVSRlFQTUtBaUlpSWlJaUpCMk5qSW9GU3FoUjRHRVJIVkF3eW9pSWlJaUloSUVEWTJjcWlVR3FHSFFVUkU5UUFES2lJaUlpSWlFb1NOUWc2bG1qT29pSWlJQVJVUkVSRVJFUW1FUy95SWlLZ0NBeW9pSWlJaUloS0VvNE1kQ2d0TGhSNEdFUkhWQXd5b2lJaUlpSWhJRUo1TlhIRWpJdzk2dlY3b29SQVJrY0FZVUJFUkVSRVJrU0NhZXJwRHFWUWhONzlZNktFUUVaSEFHRkFSRVJFUkVaRWd2RHhkQVFEcDZUY0ZIZ2tSRVFtTkFSVVJFUkVSRVFuQ3k5TWRBSEE5alFFVkVkR2pqZ0VWRVJFUkVSRUp3c1haSGcwOVhIRG1iS0xRUXlFaUlvRXhvQ0lpSWlJaUlrR0lSQ0wwREdtTkU2Y3ZRNnZWQ1QwY0lpSVNFQU1xSWlJaUlpSVNUR2ozSUJRVmwrSENwUlNoaDBKRVJBSmlRRVZFUkVSRVJJSnBGK3dEZTNzRm9xSXZDRDBVSWlJU0VBTXFJaUlpSWlJU2pGUXFRZStld1FpUE9JWFNVcFhRd3lFaUlvRXdvQ0lpSWlJaUlrRk5HZDhieFNYbDJCSjJWT2loM0JlbHBjbzY2eXUvb0FSaDRTZWcxK3V0dnFlc1hBVzFXbVB4M01tWUJLU2xWNzZMNG9WTDEzSCtRa3FOYW9TZHY1Q0NtTE9KMEdpMEZzL0h4RjdCK2sySHJlNlBpQjROREtpSWlJaUlpRWhRemIwYlltQy85bGk1ZGo5UzAzSUVIVXR1WGhHeWN3cXEvYUZVcWEzcTc1ZmZ3L0hZVTU4aHBvNTJLdnhyN1Q0c1dySUZ2LzBaWWZVOW95YTlqKzkrMm1iV3JsSnA4TUducXpIdmphV1Zoa25MbHUvQzNOZC9RWDVCc2RYUFc3MStQOTVjOEFlS1M4b3Ruajl5N0R4KytUM2M2djZJNk5FZ0ZYb0FSRVJFUkVSRXM1NGJoVk14Q2ZqZzh6WDQ5clBuWVdjbnY2L1AyN243cEZsYmdMOFhQdmhzTlc2azUxWjcvNEszcHFGUGFIQzExdzBiMUJuN0RzYml2WS8rd3VLdlhvQ3ZUK043R20rRkY1OGRpZVNVTEt6ZGVBZzl1d2NocUZVenMydFVLZzBrRWpFa2txcm5JeHc1ZGg2bFpVcE1uZFFIVXFuRTdIeCtRUW5PeFNlall6dGZ1TGs2V1RVK3BWS05tTmdyNk56Ukh5N085dGE5VkRVR2pucTdkdmYzNjRDMzUwK3BrN0VRMGYzRGdJcUlpSWlJaUFUbjdHU0hkMTZmaXJjVy9JRUZuNnpFd3JlbjM5ZVE2dXZGbTgzYW5wdzJFTE5uamtaWm1SSWZmYkVXZlVLRHpVS29rekdYc1h0dkRKd2M3YXg2VG5Qdmh2ank0MmN3ZTk2UCtPQ3oxVmo2L1J6STVkWi9EYk1VcEhYcTRBOVBUemRjUzg3QXRlUU1ZN3VUa3gxNjlXaUQ0UlAraHdsamVtTDJ6RkVXKzZ5WTJSUVdmZ0pTcVFUOSs3UTNtZTNrWUc4REFOaTcveXgwT2gyNmRHcUpqTXc4czM1a01pbmNYQjFOMm82ZnVnU1ZTb05CL1RwWUhEc0FKS2RrVmZwdUFPRGF3QkVoM1ZxWnREVndjY0NJb1YzTnJqMGFIWStrNUV3ODhWaC9pMzJ0V3JmZllqc1IxVDhNcUlpSWlJaUlxRjdvMU40UGI3NDZDWjk4dFFFdnYvWWpGcnoxQkx5YmV0eTM1ejA1YlNDZW1qWVF3TzFaT2lGZEE2SFg2L0hSRjJ2aDY5TVkvZnUwTTdsbncrWWo4RzdxZ2ZadFcxajlITyttSG5obDlsaDg4dFY2L0xWdVAvNDdmYkRWOTFvSzBpcUUzWFhzMTZJSmV2Vm9VMjJmWXgvN3dPUjQrbk5mbVJ4SGhuMENBQWlQT0FVQVdMbzhIRXVYbXkvSkN3end3bytMWnB1MGhlODVCV2NuZS9RSkRjYXc4ZityY2h5VnZWdHdVSE96Z01xMWdhUEZ6eTBqTXc5SnlabVZmcVlNcUlnZUhneW9pSWlJaUlpbzN1amZwejFjR3poaDRhZXI4T3pzN3pCbVJBZ21qdzlGbzRZTkh0Z1lkRHBEQVhLeFdHVFNIaGVmakVzSnFYajE1ZkVRaVVTV2JxM1V3SDRkc0dKVkpOWnZPb3dSUTdxZ2NTUHIzaWRzNC9zNEZaTUF6eWF1OEd6aVpuWisyUis3c0czSGNYei81UXZ3ODdWKythQmZpeVptczhNT1JjWGhTbEk2QU9EVW1RUmNTOGxFMzE1dDBTN1l4K3orbjM3ZGFiWXNNT2RtSVU3RkpHTHkrRjZReWFUR29PdHUzLys4RFZ2RG9pczlUMFNQSmdaVVJFUkVSRVJVcjdSdjJ3Sy8velFQSzFidHhaYXdZOWk4L1NpQ2czelFwYU0vQXZ3ODBheXBPeHdjN0dCdnA3QllPNm0yTkZwRHdmQ0N3bEtUOXIrM1JzSEZ4UUZEQm5Tc2NaOEZoU1c0a1pFTHZWNlBGYXNqOGNhOFNWYmRwNUJMc1hMTlBseEx5Y1RRUVoweGZXcC9OUFJ3QVdBSWxMYnRPSTVSdzdwWnJFVlZGWi9tamZDZnFhYkw0bEpTczQwQjFlcjFCMkZqSThmY1dXUGc3R1JlUytybjM4SWhrNWwrbmZ4N2F4UjBPaDI2ZFc1cGJFdEt6alM3dDZpb3JOSnp6azUyY0czZ2FOWk9SUDkrREtpSWlJaUlpS2plY1hHMng5eFpZL0hZeEQ3WWR6QVcrdzdGWXNYcVNPajFlcFByWHBzN0VjTUdkNjdUWnl1VmhoMzZEa1hGNGNWblIwQWtFcUdvdUF4SGpzV2pWY3VtMkx6OW1QSGFLUk42VzlYbjhaT1hvTmZyNGVKc2o3Mzd6K0kvVS92RHk4S01xTHVKeFdJcytlWkYvTDAxQ24rdDNZODkrODVnOVBCdUNQRHp4RGMvYklGUDgwWjQ4ZGtSOS9haWxUaDI0aUppejEzRjFFbDlMWVpUQUtEVDZVd0Nxc0tpVW16ZmVSd0FjT2Zrc21kbmYxZnBjeXlkcTZ4MjFwV2s5Q3FMcGRlMmtEb1JDWThCRlJFUkVSRVIxVnVOR3pYQXRDbjlNRzFLUDVTV3FuQWw2UVl5cy9KUlhGeUdrbEtseGVWbnRWVmVyZ0lBWk9jVTRKL3oxOUErdUFYS3kxWFE2WFNJdjVpQytJc3B4bXV0RGFnaTlwMkJXQ3pHZTI4OGp2bnYvSWJWNnc3Z3RWY21Xbld2VENiRjFFbDlNYWgvUnl4WkdvWk4yNDRDQUVRaUVkNllOd2tLaGF5R2IxZzFSd2NiZE9rWWdHbVQreUl6S3grTkdycVlYYVBWNmlDN1kvYmEybzBIVVhicmM3dmJnTDd0TVdsY0wrUHh1cjhQNGVDUmMyYjFxMmJOVzFMcG1Gd2JPR0xzeUJDejlvcGxpVFArWTdrRzFmSy85bFRhSnhIVkx3eW9pSWlJaUlqb29XQm5KMGZiTmo1b1czMGQ4Rm9wdWJXam5VZ2t3cWF0UjlFK3VBVTgzSjJOTlpOS1Nzb3hmdHBIOEd6aWFsVi9HWmw1T1B2UFZYUnM3NGNPN1h6UnZVdEw3RDF3Rms5T0cyZ3gvS2xNU21vMnJsNHo3TnJuM2F3aFVxNW5ZZjdidjJMRzlNRVlNNkk3eEdKeERkL1VzdUFnSDN6KzRRd3NXcklGaDQ3RVljazNzMHplVmFNeExJR3NtRUdWa3BxTnY3Y2VSZHMyUGpoMy9wcFpmeTdPOWdnTThESWVPenZaUVNxVm1MUlZwNEdMZzltU3hJcG5YMGxLdDNnT1lFQkY5RENwbS8rQ0VSRVJFUkVSL1V2a0ZaUUFBSHAyYjQybzZIaWszYmhwY3Y1a1RBSzBXaDE2OXd5MmRMdVp0UnNQUWEvWFk4eUk3Z0NBeHlmM2cwYWp4WitySTZ1OVY2UFI0dkRSODNqMXJWL3gyanUvb2Fpb0RHL1Bmd3pMZjNvRkM5NmFCaHNiT1JiL3ZCMno1djJJU3dtcFZyOWpja29tMW13NGFQSWpPY1cwSnRTUUFaMVFVbHFPOXo1Y2FUSTdTcXZWQVFCa01zTU1xbTA3b3VIc1pHZmNFYkU2S3BYR1pQWlZWU3JDc0JyV3BDZWloeEJuVUJFUkVSRVJFZDBoTzdzQUFQRFl4RDZJT1p1SVpYL3N3dnR2UDJFOEh4RVpBNUZJaE9HRHUxVGZWMDRCZHUwOWpjYU5HaUEwcERVQUlEaW9PVHAxOE1mdXlCaE1IQmNLWHgvTHUrK2RQSDBaSDMyeEZzVWw1YkMxa2VPeGliMHhiVXAvT05qYkFBRDZoQWFqUzZjQS9McGlON2J0T0k0bFM4UHcvWmN2V1BXT2lWZlRrWGcxdmNwcjJyVDJ4c3dady9EVHJ6dnh4YUtOV1BEV05BQ0FTcTBCQU1qbGhxV0YzYnNFb2t1bmxyQ3pzN0hZejZadFI0M0xFdTlrVGQyb2lvREsxbFpSN2JWRTlIQmpRRVZFUkVSRVJIU0gxTFFjaU1WaUJBWjRZY0xZVUt4YXR4OW5ZcStnWTNzL0pGM0x3SW5UbDlHemUydXJsdmd0V1JvR3RWcURwNTRZWkxJRTc5bW5obUQycXovaHV4KzM0dHZQWjBKa1lZcFFoM2ErYU4zS0cxMDdCZUJxVWdiV2J6cUNtVE9HbTF3emV2SkNUQmpURTk5LytUenNLd21JTEJuWXJ3UGVuai9GcE8yVHI5WWo4c0JaazdhSlkwTVJmZklTRGtYRllXdFlOTWFPQ3JsamlaOWhGbFRYVzd2MlhVcElNM3ZPNjYrWTcxYjQ1NXBJaUVRaVRKODZ3S1Q5aTI4M21sMWJNWE1yTjY4SWY2M2RiM2IrMnEyZEFDMmRJNktIQ3dNcUlpSWlJaUo2SkdYbkZDRCs0bld6OXZoTEtXanUzUkJTR2F3eE13QUFDWkJKUkVGVXFRUlRKL2JCN3IybjhmbWlqVmkyZUE2Vy9yRUxJcEVJenp3NXBOcitEeDg5ajhOSHp5TXd3QXVEKzNjd09SY1kwQlNEQjNSRVJHUU1ObTgvaGdsamVwcmRMNU5KOGRuQ3B3RUEzLys4elJnSVdSTFV5cnZhOGR3TGtVaUUrWE1tNExtWHZrZHlhaGFBMjdzY0t1VFZGMmZ2M2pVUXY2N1lqVEVqdXFPbHY2SG0xTSsvN1VTbkR2NFlPcWlUeWJVU2lSamV6VHhNMmdvS0Rjc3QwMjdjckxLZUZHdE5FVDM4R0ZBUkVSRVJFZEVqS1R6aUZNSWpUcG0wRlplVUl5NCtHYU9HZFFNQTJOa3A4TXJzY1hqM2d6L3gwdnlma0pxV2c4Y205a1p6NzRaVjlwMlJtWWV2dnZzYkVva1lyNzQ4d2VJTXFaa3podUhZaVF0WXVud1hnb09hR3dNY1MwcExsVFdhSVZXWEdqZHFnRDkrbVFjM1Z5Y0FRTG5TTUt2Sm1vQktyOWZqeUxIemlJdS9oaVZmejBKdVhqRUtpMHJST3JDcDJiV0Q3Z3J4QUNBN3B4QUFNUDN4QVhqNmlVRm01eXRtZlZVVXNMK2JOY3NJaWFoK1lFQkZSRVJFUkVTUHBGSER1MkgwOE83R1k5Y0dEb2c4Y0JZYWpSYTllZ1FaMjN0MGE0VVJRN3RpNSs2VDhIQjN4bituVnoxN0tyK2dCRzh1V0k3aWtuSzgrT3hJK1BzMnNYaGRBeGNIdkRKckhENzhmQTNlL1dBbGZ2ajZCVFQwc0x5clgxWjJBZHpjbk83aExldEdSVGdGQUdWbHR3SXFSZlVCVlFNWEI3ejFmMVB3N2djcjhlYUNQK0Rid2xCdnEwZTMxbFk5TitXNllkYVdWeE8zbWc2WmlCNHkzTVdQaUlpSWlJZ2VPUVA3ZFVDWGpnSHc5MjFpL09Ia2FJZU5XNDZnU1dOWGRHam5hN3cyL21JS0RrZkZBVEFzQy94ajFWN285WHFML2Q3TUxjTHI3LzZPNjZrNUdOUy9BeWFOQzYxeUhQMTZ0OFdvNGQxd003Y1E4OTVjWnJaaklHQW9GSjU0OVFaOG16ZXk2dDBpd3o3QjdKbWpyTHIyWGhUYzJ1WFF4a1p1MWZYZHV3VGl0YmtUY1BGeUtzTENUeUE0cURtOFBLMExuUDZKdXdZQUNQRDN2S2V4RXRIRGd6T29pSWlJaUlqb2tYTjNnWEFBMkxENUNHNms1MkxPQzJPTVMvSjI3NDNCdHo5dWdVUXN4c0ozbnNDcWRRZXdac05CWEUzS3dPdXZUSVNMaTRQeC9zUXJOL0RlUjM4aEt6c2ZJVjBETFJZSXQrVGw1MGZqeG8yYmlJbTlnbG56bHVEbEY4WmdZTC8yeGpGRUhvaEZTVWs1ZW9jRzEvZzlLd3FhMzczRU1QTEFXYk9DNk5ZNmNmb3lBTU9NTTJ0b3RUb1VGcFZDTEJaQnB3UGk0cE14NzgxbG1EeStGN3AyQ29CTVp2bHJhVWxKT1U2ZXZneDNOeWY0ZUZzWHpoSFJ3NHNCRlJFUkVSRVJQZklTcjZaajVacDk4UEowdzhoaFhWRlFXSUx2ZjlxR0E0ZlB3Y1BkR1IrOCt4KzA5UGRDcHc3KytQRHpOVGgrNmhLZWZtRVJucHcyRUtPR2RjT2hxRGg4K2QzZjBHaTBHTkMzUGQ2WU53a1NpWFVMVnFSU0NUNThienJlKzNBbFltS3Y0Tk92MXlNdnZ4aVR4L2RDUm1ZZWZ2azlIRUd0bXFGSHQxWlc5WmVabFE4N093VnNGREljdWpYenk5NU9ZWEtOZDdPRzZONmxwVW5iOFZPWGpVdnFBRU93OU1sWDYyQ2prRU9oa0VFc0ZpRTFMUWNuWXhKZ1l5TTNtV1ZtaVZLbHhyNERzVmkzNlJDdXArWWdPS2c1NXM0YWkxMTdUbVByam1pODkrRksyTmtwMEttOVB3SmJlaUhBMXhQdTdzNXdkM09DbzRNdHR1NklobEtseHJoK1BheDZiNzFlRDYxV0I2blVVRXcrL21JS0FFQWlOcS8vUlVUMUR3TXFJaUlpSWlKNnBPbjFlbnoyOVhxbzFCcThObmNpemw5SXhvS1BWNkdvdUF3aFhRUHgydHpiTTZYc2JCWDRaTUZUK0d2ZGZxeGNzdysvL0I2T0ZzMGJvVU03WHpnNzJXUHN5TzZZTnFXZnhhTG9WYkd4a2VQVGhVL2psOS9Ea1hnMUhlTkg5MEJadVFyejMva05ZckVJNzd3MjFlbyt2MTY4Q2FmUEpKcTA5ZXh1V3ZNcHdNOFRMend6d3FRdE42L1lKS0NTU01TNG1wU0JsTlJzaytzYU4ycUFWMmFOaGJPVGZhVmoyTGJ6T0pZdDM0WFNNaVhjWEowd2IvWTRqQnpXRlNLUkNMT2VHNGxwVS9waHo3NHoySDhvRmxIUjhUaHk3THp4M3NjbTlzSGs4YjJ3ZXYwQlNLVVNqQjl0WFVCVlZxN0M2TWtMSVpOSklaTktVRnFtQklCcUM5b1RVZjBnMHBlVldGNDhUVVJFUkVSRTlJaTRlaTBEY2ZISkdET2lPOVJxRFQ3OGZDMTY5MnlEd1FNNlZuclBsYVIwWkdUbUlUVEVVRkM5ckZ3Rld5dnJNbFZGcDlOQkxEYk12b28rZVFtZVRWemgzZFRENHJWUjBmSHdiT3lLRmo2TmpXMFIrODRnNW13aWREbzliQlF5OU83WkJsMDczNTR0bFpaK0UzYTJDalJ3cVg2Sm5sNnZSN2xTRGFWU0RhMVdDNWxNQ2lkSE80dlhwcVJtNDR0Rkd6RjMxbGcwYnRRQVgzNzdOMEpEZ2pDZ2I3dEtsL0VCUUZGUkdjN0ZYOE8xNUV6azVoWGhoV2RHUUNJUlk4SEhxeERnNTRucGp3K285TjZWYS9maFZFd0N2dnZpZVFEQXEyLzlpcHliQmRCcWRaQ0l4V2pieGdkelhoeGpWVUYzSXJyL1JMYjJsU2J0REtpSWlJaUlpSWlvM2lrdFZVSXVseHFYN0JIUnc2K3FnSXBML0lpSWlJaUlpS2plc2J1cmJoWVIvYnRaVjdXUGlJaUlpSWlJaUlqb1BtR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WdtSkFSVVJFUkVSRVJFUkVnbUpBUlVSRVJFUkVSRVJFZ21KQVJVUkVSRVJFUkVSRVJFUkVSRVJFUkVSRVJFUkVSRVJFUkVSRVJFUkVSRVJFUkVSRVJFUkVSRVJFUkVSRVJBL1Uvd09wMXZJdmI5YXZYd0FBQUFCSlJVNUVya0pnZ2c9PSIsCiAgICJUaGVtZSIgOiAiIiwKICAgIlR5cGUiIDogIm1pbmQiLAogICAiVmVyc2lvbiIgOiAiMTAzIgp9Cg=="/>
    </extobj>
  </extobjs>
</s:customData>
</file>

<file path=customXml/itemProps17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皮肌炎炎科室</Template>
  <TotalTime>0</TotalTime>
  <Words>3205</Words>
  <Application>WPS 演示</Application>
  <PresentationFormat/>
  <Paragraphs>480</Paragraphs>
  <Slides>45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5" baseType="lpstr">
      <vt:lpstr>Arial</vt:lpstr>
      <vt:lpstr>宋体</vt:lpstr>
      <vt:lpstr>Wingdings</vt:lpstr>
      <vt:lpstr>隶书</vt:lpstr>
      <vt:lpstr>方正黑体简体</vt:lpstr>
      <vt:lpstr>微软雅黑</vt:lpstr>
      <vt:lpstr>汉仪楷体繁</vt:lpstr>
      <vt:lpstr>Times New Roman</vt:lpstr>
      <vt:lpstr>楷体</vt:lpstr>
      <vt:lpstr>Wingdings</vt:lpstr>
      <vt:lpstr>黑体</vt:lpstr>
      <vt:lpstr>Source Han Sans CN</vt:lpstr>
      <vt:lpstr>Segoe Print</vt:lpstr>
      <vt:lpstr>Arial Unicode MS</vt:lpstr>
      <vt:lpstr>Calibri</vt:lpstr>
      <vt:lpstr>Verdana</vt:lpstr>
      <vt:lpstr>思源黑体 CN Light</vt:lpstr>
      <vt:lpstr>思源黑体 CN Bold</vt:lpstr>
      <vt:lpstr>Calibri</vt:lpstr>
      <vt:lpstr>Office 主题​​</vt:lpstr>
      <vt:lpstr>PowerPoint 演示文稿</vt:lpstr>
      <vt:lpstr>PowerPoint 演示文稿</vt:lpstr>
      <vt:lpstr>PowerPoint 演示文稿</vt:lpstr>
      <vt:lpstr> 教  学  目  标  </vt:lpstr>
      <vt:lpstr> 重、难点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系统性红斑狼疮</dc:title>
  <dc:creator>dfs</dc:creator>
  <cp:lastModifiedBy>hlxy</cp:lastModifiedBy>
  <cp:revision>691</cp:revision>
  <dcterms:created xsi:type="dcterms:W3CDTF">2005-05-14T11:24:00Z</dcterms:created>
  <dcterms:modified xsi:type="dcterms:W3CDTF">2022-03-08T08:55:55Z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2052-11.1.0.11551</vt:lpwstr>
  </property>
  <property fmtid="{D5CDD505-2E9C-101B-9397-08002B2CF9AE}" pid="3" name="ICV">
    <vt:lpwstr>56BCAD96DA7E49ACA01DA53DD8AA5581</vt:lpwstr>
  </property>
</Properties>
</file>