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6"/>
  </p:notesMasterIdLst>
  <p:sldIdLst>
    <p:sldId id="2894" r:id="rId4"/>
    <p:sldId id="2895" r:id="rId5"/>
    <p:sldId id="2856" r:id="rId7"/>
    <p:sldId id="2857" r:id="rId8"/>
    <p:sldId id="2858" r:id="rId9"/>
    <p:sldId id="2859" r:id="rId10"/>
    <p:sldId id="2860" r:id="rId11"/>
    <p:sldId id="2861" r:id="rId12"/>
    <p:sldId id="2862" r:id="rId13"/>
    <p:sldId id="2863" r:id="rId14"/>
    <p:sldId id="2864" r:id="rId15"/>
    <p:sldId id="2865" r:id="rId16"/>
    <p:sldId id="2866" r:id="rId17"/>
    <p:sldId id="2867" r:id="rId18"/>
    <p:sldId id="2868" r:id="rId19"/>
    <p:sldId id="2869" r:id="rId20"/>
    <p:sldId id="2870" r:id="rId21"/>
    <p:sldId id="2871" r:id="rId22"/>
    <p:sldId id="2872" r:id="rId23"/>
    <p:sldId id="2873" r:id="rId24"/>
    <p:sldId id="2874" r:id="rId25"/>
    <p:sldId id="2897"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fwinxp" initials="b" lastIdx="1" clrIdx="0"/>
  <p:cmAuthor id="2" name="J" initials="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D0F2"/>
    <a:srgbClr val="AF99D9"/>
    <a:srgbClr val="E6EDF5"/>
    <a:srgbClr val="E8E1FB"/>
    <a:srgbClr val="FBF0E5"/>
    <a:srgbClr val="E1E9D2"/>
    <a:srgbClr val="F0F0F0"/>
    <a:srgbClr val="FBE4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43" autoAdjust="0"/>
    <p:restoredTop sz="94660"/>
  </p:normalViewPr>
  <p:slideViewPr>
    <p:cSldViewPr snapToGrid="0">
      <p:cViewPr varScale="1">
        <p:scale>
          <a:sx n="93" d="100"/>
          <a:sy n="93" d="100"/>
        </p:scale>
        <p:origin x="370"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tags" Target="tags/tag12.xml"/><Relationship Id="rId30" Type="http://schemas.openxmlformats.org/officeDocument/2006/relationships/commentAuthors" Target="commentAuthors.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B877E3-2B4B-49A5-A2E0-80477447E8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4B4A6-C2FF-44EF-94F2-BC8541C7397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D95C91-AAC0-483F-985A-3D727AA8F38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800" dirty="0">
                <a:effectLst/>
                <a:ea typeface="宋体" panose="02010600030101010101" pitchFamily="2" charset="-122"/>
                <a:cs typeface="宋体" panose="02010600030101010101" pitchFamily="2" charset="-122"/>
              </a:rPr>
              <a:t>感觉适应是由于刺激物对感受器的持续作用而使感受性发生变化的现象。 如教室里突然停电，我们刚开始什么也看不清，一会儿就能逐渐看清了，说明视觉的感受性升高了。 大家去中药吧，刚开始又闻到刺鼻的气味，时间长了感觉就不明显了，这是我们嗅觉的感受性。 我们常说，</a:t>
            </a:r>
            <a:r>
              <a:rPr lang="zh-CN" altLang="en-US" sz="1800" dirty="0">
                <a:effectLst/>
                <a:ea typeface="宋体" panose="02010600030101010101" pitchFamily="2" charset="-122"/>
                <a:cs typeface="宋体" panose="02010600030101010101" pitchFamily="2" charset="-122"/>
              </a:rPr>
              <a:t>“入芝兰之室久而不闻其香，   如鲍鱼之肆久而不闻其臭”</a:t>
            </a:r>
            <a:r>
              <a:rPr lang="zh-CN" altLang="zh-CN" sz="1800" dirty="0">
                <a:effectLst/>
                <a:ea typeface="宋体" panose="02010600030101010101" pitchFamily="2" charset="-122"/>
                <a:cs typeface="宋体" panose="02010600030101010101" pitchFamily="2" charset="-122"/>
              </a:rPr>
              <a:t>，就是这个道理。</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a:t>
            </a:r>
            <a:r>
              <a:rPr lang="zh-CN" altLang="en-US" dirty="0"/>
              <a:t>感觉对比。 感觉对比是同一个感受器接受不同的刺激，而是感受性发生变化的现象。 分为同时对比和先后对比。 同时对比是几个刺激物同时作用于同一个感受器时产生的感觉对比。 比如图中的两个小方块儿看起来一样吗？</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幻灯片图像占位符 1"/>
          <p:cNvSpPr>
            <a:spLocks noGrp="1" noRot="1" noChangeAspect="1"/>
          </p:cNvSpPr>
          <p:nvPr>
            <p:ph type="sldImg"/>
          </p:nvPr>
        </p:nvSpPr>
        <p:spPr/>
      </p:sp>
      <p:sp>
        <p:nvSpPr>
          <p:cNvPr id="274434" name="备注占位符 2"/>
          <p:cNvSpPr>
            <a:spLocks noGrp="1"/>
          </p:cNvSpPr>
          <p:nvPr>
            <p:ph type="body"/>
          </p:nvPr>
        </p:nvSpPr>
        <p:spPr/>
        <p:txBody>
          <a:bodyPr lIns="91440" tIns="45720" rIns="91440" bIns="45720" anchor="t" anchorCtr="0"/>
          <a:lstStyle/>
          <a:p>
            <a:pPr lvl="0"/>
            <a:endParaRPr lang="zh-CN" altLang="en-US" dirty="0"/>
          </a:p>
        </p:txBody>
      </p:sp>
      <p:sp>
        <p:nvSpPr>
          <p:cNvPr id="27443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130" indent="0" algn="ctr">
              <a:buNone/>
              <a:defRPr sz="1600"/>
            </a:lvl8pPr>
            <a:lvl9pPr marL="365633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72B2DED-A951-47FE-B6BB-60A6F72D23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BF1066-5FB3-4C05-A396-445A60946879}" type="slidenum">
              <a:rPr lang="zh-CN" altLang="en-US" smtClean="0"/>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72B2DED-A951-47FE-B6BB-60A6F72D23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BF1066-5FB3-4C05-A396-445A60946879}" type="slidenum">
              <a:rPr lang="zh-CN" altLang="en-US" smtClean="0"/>
            </a:fld>
            <a:endParaRPr lang="zh-CN" altLang="en-US"/>
          </a:p>
        </p:txBody>
      </p:sp>
      <p:sp>
        <p:nvSpPr>
          <p:cNvPr id="7" name="标题 1"/>
          <p:cNvSpPr>
            <a:spLocks noGrp="1"/>
          </p:cNvSpPr>
          <p:nvPr userDrawn="1"/>
        </p:nvSpPr>
        <p:spPr>
          <a:xfrm>
            <a:off x="906741" y="267495"/>
            <a:ext cx="5895737" cy="330507"/>
          </a:xfrm>
          <a:prstGeom prst="rect">
            <a:avLst/>
          </a:prstGeom>
        </p:spPr>
        <p:txBody>
          <a:bodyPr vert="horz" lIns="68562" tIns="34281" rIns="68562" bIns="34281" rtlCol="0" anchor="ctr">
            <a:noAutofit/>
          </a:bodyPr>
          <a:lstStyle>
            <a:lvl1pPr algn="l">
              <a:defRPr lang="zh-CN" altLang="en-US" sz="2000" b="0" i="0" baseline="0" dirty="0">
                <a:solidFill>
                  <a:schemeClr val="tx1">
                    <a:lumMod val="65000"/>
                    <a:lumOff val="35000"/>
                  </a:schemeClr>
                </a:solidFill>
                <a:effectLst/>
                <a:latin typeface="微软雅黑" panose="020B0503020204020204" charset="-122"/>
                <a:ea typeface="微软雅黑" panose="020B0503020204020204" charset="-122"/>
              </a:defRPr>
            </a:lvl1pPr>
          </a:lstStyle>
          <a:p>
            <a:pPr lvl="0" defTabSz="514350">
              <a:lnSpc>
                <a:spcPct val="90000"/>
              </a:lnSpc>
            </a:pPr>
            <a:r>
              <a:rPr lang="zh-CN" altLang="en-US" sz="2000" dirty="0">
                <a:latin typeface="黑体" panose="02010609060101010101" pitchFamily="49" charset="-122"/>
                <a:ea typeface="黑体" panose="02010609060101010101" pitchFamily="49" charset="-122"/>
              </a:rPr>
              <a:t>单击此处编辑母版标题样式</a:t>
            </a:r>
            <a:endParaRPr lang="zh-CN" altLang="en-US" sz="2000" dirty="0">
              <a:latin typeface="黑体" panose="02010609060101010101" pitchFamily="49" charset="-122"/>
              <a:ea typeface="黑体" panose="02010609060101010101" pitchFamily="49" charset="-122"/>
            </a:endParaRPr>
          </a:p>
        </p:txBody>
      </p:sp>
      <p:sp>
        <p:nvSpPr>
          <p:cNvPr id="8" name="矩形 7"/>
          <p:cNvSpPr/>
          <p:nvPr userDrawn="1"/>
        </p:nvSpPr>
        <p:spPr>
          <a:xfrm>
            <a:off x="539411" y="324747"/>
            <a:ext cx="35991"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
        <p:nvSpPr>
          <p:cNvPr id="9" name="矩形 15"/>
          <p:cNvSpPr/>
          <p:nvPr userDrawn="1"/>
        </p:nvSpPr>
        <p:spPr>
          <a:xfrm>
            <a:off x="611401" y="324735"/>
            <a:ext cx="215968" cy="216024"/>
          </a:xfrm>
          <a:custGeom>
            <a:avLst/>
            <a:gdLst/>
            <a:ahLst/>
            <a:cxnLst/>
            <a:rect l="l" t="t" r="r" b="b"/>
            <a:pathLst>
              <a:path w="216024" h="216024">
                <a:moveTo>
                  <a:pt x="0" y="0"/>
                </a:moveTo>
                <a:lnTo>
                  <a:pt x="129615" y="0"/>
                </a:lnTo>
                <a:lnTo>
                  <a:pt x="216024" y="108012"/>
                </a:lnTo>
                <a:lnTo>
                  <a:pt x="129615" y="216024"/>
                </a:lnTo>
                <a:lnTo>
                  <a:pt x="0" y="216024"/>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
        <p:nvSpPr>
          <p:cNvPr id="10" name="矩形 9"/>
          <p:cNvSpPr/>
          <p:nvPr userDrawn="1"/>
        </p:nvSpPr>
        <p:spPr>
          <a:xfrm>
            <a:off x="467422" y="324747"/>
            <a:ext cx="35991"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
        <p:nvSpPr>
          <p:cNvPr id="11" name="矩形 10"/>
          <p:cNvSpPr/>
          <p:nvPr userDrawn="1"/>
        </p:nvSpPr>
        <p:spPr>
          <a:xfrm>
            <a:off x="395433" y="324747"/>
            <a:ext cx="35991" cy="216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72B2DED-A951-47FE-B6BB-60A6F72D23B9}"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A8BF1066-5FB3-4C05-A396-445A60946879}" type="slidenum">
              <a:rPr lang="zh-CN" altLang="en-US" smtClean="0"/>
            </a:fld>
            <a:endParaRPr lang="zh-CN" alt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CC7F85E-B12F-4E53-982E-B87045570C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7E5800-97E8-41FC-8161-B847459DDBE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CC7F85E-B12F-4E53-982E-B87045570C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7E5800-97E8-41FC-8161-B847459DDBE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CC7F85E-B12F-4E53-982E-B87045570C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7E5800-97E8-41FC-8161-B847459DDBE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CC7F85E-B12F-4E53-982E-B87045570C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7E5800-97E8-41FC-8161-B847459DDBE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CC7F85E-B12F-4E53-982E-B87045570C5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77E5800-97E8-41FC-8161-B847459DDBE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CC7F85E-B12F-4E53-982E-B87045570C5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7E5800-97E8-41FC-8161-B847459DDBE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C7F85E-B12F-4E53-982E-B87045570C5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77E5800-97E8-41FC-8161-B847459DDBE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72B2DED-A951-47FE-B6BB-60A6F72D23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BF1066-5FB3-4C05-A396-445A60946879}" type="slidenum">
              <a:rPr lang="zh-CN" altLang="en-US" smtClean="0"/>
            </a:fld>
            <a:endParaRPr lang="zh-CN" alt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CC7F85E-B12F-4E53-982E-B87045570C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7E5800-97E8-41FC-8161-B847459DDBE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CC7F85E-B12F-4E53-982E-B87045570C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7E5800-97E8-41FC-8161-B847459DDBE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CC7F85E-B12F-4E53-982E-B87045570C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7E5800-97E8-41FC-8161-B847459DDBE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CC7F85E-B12F-4E53-982E-B87045570C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7E5800-97E8-41FC-8161-B847459DDBE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40"/>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0965"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130" indent="0">
              <a:buNone/>
              <a:defRPr sz="1600">
                <a:solidFill>
                  <a:schemeClr val="tx1">
                    <a:tint val="75000"/>
                  </a:schemeClr>
                </a:solidFill>
              </a:defRPr>
            </a:lvl8pPr>
            <a:lvl9pPr marL="365633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72B2DED-A951-47FE-B6BB-60A6F72D23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BF1066-5FB3-4C05-A396-445A60946879}"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1"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72B2DED-A951-47FE-B6BB-60A6F72D23B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BF1066-5FB3-4C05-A396-445A60946879}"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72B2DED-A951-47FE-B6BB-60A6F72D23B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BF1066-5FB3-4C05-A396-445A60946879}"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72B2DED-A951-47FE-B6BB-60A6F72D23B9}" type="datetimeFigureOut">
              <a:rPr lang="zh-CN" altLang="en-US" smtClean="0"/>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A8BF1066-5FB3-4C05-A396-445A60946879}" type="slidenum">
              <a:rPr lang="zh-CN" altLang="en-US" smtClean="0"/>
            </a:fld>
            <a:endParaRPr lang="zh-CN" alt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CB8D84-E87B-4420-AC50-4E9DA8CD395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C758A0-6A1A-41DF-9514-E3CD2FB6EC6E}"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9"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72B2DED-A951-47FE-B6BB-60A6F72D23B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BF1066-5FB3-4C05-A396-445A60946879}"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9" y="987427"/>
            <a:ext cx="6172200" cy="4873625"/>
          </a:xfrm>
        </p:spPr>
        <p:txBody>
          <a:bodyPr/>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130" indent="0">
              <a:buNone/>
              <a:defRPr sz="2000"/>
            </a:lvl8pPr>
            <a:lvl9pPr marL="3656330" indent="0">
              <a:buNone/>
              <a:defRPr sz="2000"/>
            </a:lvl9pPr>
          </a:lstStyle>
          <a:p>
            <a:endParaRPr lang="zh-CN" altLang="en-US"/>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72B2DED-A951-47FE-B6BB-60A6F72D23B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BF1066-5FB3-4C05-A396-445A60946879}"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4.jpeg"/><Relationship Id="rId12" Type="http://schemas.openxmlformats.org/officeDocument/2006/relationships/image" Target="../media/image3.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B2DED-A951-47FE-B6BB-60A6F72D23B9}" type="datetimeFigureOut">
              <a:rPr lang="zh-CN" altLang="en-US" smtClean="0"/>
            </a:fld>
            <a:endParaRPr lang="zh-CN" altLang="en-US" dirty="0"/>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F1066-5FB3-4C05-A396-445A60946879}" type="slidenum">
              <a:rPr lang="zh-CN" altLang="en-US" smtClean="0"/>
            </a:fld>
            <a:endParaRPr lang="zh-CN" altLang="en-US" dirty="0"/>
          </a:p>
        </p:txBody>
      </p:sp>
      <p:sp>
        <p:nvSpPr>
          <p:cNvPr id="7" name="矩形 6"/>
          <p:cNvSpPr/>
          <p:nvPr userDrawn="1"/>
        </p:nvSpPr>
        <p:spPr>
          <a:xfrm>
            <a:off x="635"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pic>
        <p:nvPicPr>
          <p:cNvPr id="8" name="图片 7" descr="微信图片_20190628102927"/>
          <p:cNvPicPr>
            <a:picLocks noChangeAspect="1"/>
          </p:cNvPicPr>
          <p:nvPr userDrawn="1"/>
        </p:nvPicPr>
        <p:blipFill>
          <a:blip r:embed="rId13"/>
          <a:srcRect l="18412"/>
          <a:stretch>
            <a:fillRect/>
          </a:stretch>
        </p:blipFill>
        <p:spPr>
          <a:xfrm>
            <a:off x="8737865" y="295276"/>
            <a:ext cx="2322860" cy="570865"/>
          </a:xfrm>
          <a:prstGeom prst="rect">
            <a:avLst/>
          </a:prstGeom>
        </p:spPr>
      </p:pic>
      <p:sp>
        <p:nvSpPr>
          <p:cNvPr id="9" name="文本框 8"/>
          <p:cNvSpPr txBox="1"/>
          <p:nvPr userDrawn="1"/>
        </p:nvSpPr>
        <p:spPr>
          <a:xfrm>
            <a:off x="0" y="6397625"/>
            <a:ext cx="12193270" cy="521970"/>
          </a:xfrm>
          <a:prstGeom prst="rect">
            <a:avLst/>
          </a:prstGeom>
          <a:gradFill flip="none">
            <a:gsLst>
              <a:gs pos="0">
                <a:schemeClr val="accent1">
                  <a:lumMod val="5000"/>
                  <a:lumOff val="95000"/>
                </a:schemeClr>
              </a:gs>
              <a:gs pos="74000">
                <a:schemeClr val="accent1">
                  <a:lumMod val="45000"/>
                  <a:lumOff val="55000"/>
                </a:schemeClr>
              </a:gs>
              <a:gs pos="99000">
                <a:srgbClr val="CDDFF1"/>
              </a:gs>
              <a:gs pos="99000">
                <a:srgbClr val="CCDCF0"/>
              </a:gs>
              <a:gs pos="98000">
                <a:srgbClr val="C9D6ED"/>
              </a:gs>
              <a:gs pos="96000">
                <a:srgbClr val="C3CBE8"/>
              </a:gs>
              <a:gs pos="93000">
                <a:srgbClr val="B7B5DE"/>
              </a:gs>
              <a:gs pos="58000">
                <a:srgbClr val="9F89C9"/>
              </a:gs>
              <a:gs pos="75000">
                <a:srgbClr val="7030A0"/>
              </a:gs>
              <a:gs pos="100000">
                <a:schemeClr val="accent1">
                  <a:lumMod val="30000"/>
                  <a:lumOff val="70000"/>
                </a:schemeClr>
              </a:gs>
            </a:gsLst>
            <a:lin ang="5400000" scaled="0"/>
          </a:gradFill>
          <a:scene3d>
            <a:camera prst="orthographicFront"/>
            <a:lightRig rig="threePt" dir="t"/>
          </a:scene3d>
          <a:sp3d contourW="12700">
            <a:contourClr>
              <a:srgbClr val="92D050"/>
            </a:contourClr>
          </a:sp3d>
        </p:spPr>
        <p:txBody>
          <a:bodyPr wrap="square" rtlCol="0">
            <a:spAutoFit/>
          </a:bodyPr>
          <a:lstStyle/>
          <a:p>
            <a:pPr algn="ctr"/>
            <a:r>
              <a:rPr lang="zh-CN" altLang="en-US" sz="2800" noProof="1">
                <a:latin typeface="黑体" panose="02010609060101010101" pitchFamily="49" charset="-122"/>
                <a:ea typeface="黑体" panose="02010609060101010101" pitchFamily="49" charset="-122"/>
                <a:cs typeface="汉仪楷体繁" panose="02010600000101010101" charset="-122"/>
              </a:rPr>
              <a:t>仁爱       慎独      严谨       精致</a:t>
            </a:r>
            <a:endParaRPr lang="zh-CN" altLang="en-US" sz="2800" noProof="1">
              <a:latin typeface="黑体" panose="02010609060101010101" pitchFamily="49" charset="-122"/>
              <a:ea typeface="黑体" panose="02010609060101010101" pitchFamily="49" charset="-122"/>
              <a:cs typeface="汉仪楷体繁" panose="02010600000101010101" charset="-122"/>
            </a:endParaRPr>
          </a:p>
        </p:txBody>
      </p:sp>
      <p:pic>
        <p:nvPicPr>
          <p:cNvPr id="10" name="图片 9" descr="护理学院院徽"/>
          <p:cNvPicPr>
            <a:picLocks noChangeAspect="1"/>
          </p:cNvPicPr>
          <p:nvPr userDrawn="1"/>
        </p:nvPicPr>
        <p:blipFill>
          <a:blip r:embed="rId14"/>
          <a:stretch>
            <a:fillRect/>
          </a:stretch>
        </p:blipFill>
        <p:spPr>
          <a:xfrm>
            <a:off x="10630307" y="-96520"/>
            <a:ext cx="1927358" cy="135509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65"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130"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图示, 徽标&#10;&#10;描述已自动生成"/>
          <p:cNvPicPr>
            <a:picLocks noChangeAspect="1"/>
          </p:cNvPicPr>
          <p:nvPr userDrawn="1"/>
        </p:nvPicPr>
        <p:blipFill>
          <a:blip r:embed="rId12">
            <a:alphaModFix amt="22000"/>
            <a:extLst>
              <a:ext uri="{28A0092B-C50C-407E-A947-70E740481C1C}">
                <a14:useLocalDpi xmlns:a14="http://schemas.microsoft.com/office/drawing/2010/main" val="0"/>
              </a:ext>
            </a:extLst>
          </a:blip>
          <a:stretch>
            <a:fillRect/>
          </a:stretch>
        </p:blipFill>
        <p:spPr>
          <a:xfrm>
            <a:off x="1694740" y="348926"/>
            <a:ext cx="8802521" cy="6160149"/>
          </a:xfrm>
          <a:prstGeom prst="rect">
            <a:avLst/>
          </a:prstGeom>
          <a:ln>
            <a:noFill/>
          </a:ln>
          <a:effectLst>
            <a:softEdge rad="63500"/>
          </a:effectLst>
        </p:spPr>
      </p:pic>
      <p:pic>
        <p:nvPicPr>
          <p:cNvPr id="10" name="图片 9" descr="卡通人物&#10;&#10;中度可信度描述已自动生成"/>
          <p:cNvPicPr>
            <a:picLocks noChangeAspect="1"/>
          </p:cNvPicPr>
          <p:nvPr userDrawn="1"/>
        </p:nvPicPr>
        <p:blipFill>
          <a:blip r:embed="rId13">
            <a:alphaModFix amt="35000"/>
            <a:extLst>
              <a:ext uri="{28A0092B-C50C-407E-A947-70E740481C1C}">
                <a14:useLocalDpi xmlns:a14="http://schemas.microsoft.com/office/drawing/2010/main" val="0"/>
              </a:ext>
            </a:extLst>
          </a:blip>
          <a:stretch>
            <a:fillRect/>
          </a:stretch>
        </p:blipFill>
        <p:spPr>
          <a:xfrm>
            <a:off x="3546564" y="5472253"/>
            <a:ext cx="5098872" cy="637894"/>
          </a:xfrm>
          <a:prstGeom prst="rect">
            <a:avLst/>
          </a:prstGeom>
        </p:spPr>
      </p:pic>
      <p:sp>
        <p:nvSpPr>
          <p:cNvPr id="2" name="标题占位符 1"/>
          <p:cNvSpPr>
            <a:spLocks noGrp="1"/>
          </p:cNvSpPr>
          <p:nvPr>
            <p:ph type="title"/>
          </p:nvPr>
        </p:nvSpPr>
        <p:spPr>
          <a:xfrm>
            <a:off x="838200" y="301624"/>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790590"/>
            <a:ext cx="10515600" cy="431808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7F85E-B12F-4E53-982E-B87045570C5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E5800-97E8-41FC-8161-B847459DDBE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楷体" panose="02010609060101010101" pitchFamily="49" charset="-122"/>
          <a:ea typeface="楷体" panose="020106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12.jpeg"/><Relationship Id="rId7" Type="http://schemas.openxmlformats.org/officeDocument/2006/relationships/image" Target="../media/image11.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9" Type="http://schemas.openxmlformats.org/officeDocument/2006/relationships/slideLayout" Target="../slideLayouts/slideLayout19.xml"/><Relationship Id="rId18" Type="http://schemas.openxmlformats.org/officeDocument/2006/relationships/image" Target="../media/image22.jpeg"/><Relationship Id="rId17" Type="http://schemas.openxmlformats.org/officeDocument/2006/relationships/image" Target="../media/image21.jpeg"/><Relationship Id="rId16" Type="http://schemas.openxmlformats.org/officeDocument/2006/relationships/image" Target="../media/image20.jpeg"/><Relationship Id="rId15" Type="http://schemas.openxmlformats.org/officeDocument/2006/relationships/image" Target="../media/image19.jpeg"/><Relationship Id="rId14" Type="http://schemas.openxmlformats.org/officeDocument/2006/relationships/image" Target="../media/image18.jpeg"/><Relationship Id="rId13" Type="http://schemas.openxmlformats.org/officeDocument/2006/relationships/image" Target="../media/image17.jpeg"/><Relationship Id="rId12" Type="http://schemas.openxmlformats.org/officeDocument/2006/relationships/image" Target="../media/image16.jpeg"/><Relationship Id="rId11" Type="http://schemas.openxmlformats.org/officeDocument/2006/relationships/image" Target="../media/image15.jpeg"/><Relationship Id="rId10" Type="http://schemas.openxmlformats.org/officeDocument/2006/relationships/image" Target="../media/image14.jpe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35.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37.png"/><Relationship Id="rId1" Type="http://schemas.openxmlformats.org/officeDocument/2006/relationships/image" Target="../media/image36.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38.jpeg"/><Relationship Id="rId1" Type="http://schemas.openxmlformats.org/officeDocument/2006/relationships/hyperlink" Target="http://pic.sogou.com/d?query=%B5%C6%C5%DD&amp;mode=1&amp;did=7" TargetMode="Externa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1.jpeg"/><Relationship Id="rId1"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5.jpeg"/><Relationship Id="rId1"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7.jpeg"/><Relationship Id="rId1"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0.png"/><Relationship Id="rId1"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2.png"/><Relationship Id="rId1" Type="http://schemas.openxmlformats.org/officeDocument/2006/relationships/image" Target="../media/image5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image" Target="../media/image25.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房间的摆设布局&#10;&#10;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l="16234" r="16266"/>
          <a:stretch>
            <a:fillRect/>
          </a:stretch>
        </p:blipFill>
        <p:spPr>
          <a:xfrm>
            <a:off x="2465053" y="-2179050"/>
            <a:ext cx="3240000" cy="2160000"/>
          </a:xfrm>
          <a:prstGeom prst="rect">
            <a:avLst/>
          </a:prstGeom>
        </p:spPr>
      </p:pic>
      <p:pic>
        <p:nvPicPr>
          <p:cNvPr id="5" name="图片 4" descr="房间里的沙发和桌椅&#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t="5561" b="5550"/>
          <a:stretch>
            <a:fillRect/>
          </a:stretch>
        </p:blipFill>
        <p:spPr>
          <a:xfrm>
            <a:off x="-2420128" y="6858000"/>
            <a:ext cx="3240000" cy="2160000"/>
          </a:xfrm>
          <a:prstGeom prst="rect">
            <a:avLst/>
          </a:prstGeom>
        </p:spPr>
      </p:pic>
      <p:pic>
        <p:nvPicPr>
          <p:cNvPr id="7" name="图片 6" descr="房间里有桌子和椅子&#10;&#10;低可信度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t="5561" b="5550"/>
          <a:stretch>
            <a:fillRect/>
          </a:stretch>
        </p:blipFill>
        <p:spPr>
          <a:xfrm>
            <a:off x="12350934" y="6296990"/>
            <a:ext cx="3240000" cy="2160000"/>
          </a:xfrm>
          <a:prstGeom prst="rect">
            <a:avLst/>
          </a:prstGeom>
        </p:spPr>
      </p:pic>
      <p:pic>
        <p:nvPicPr>
          <p:cNvPr id="9" name="图片 8" descr="一群人在厨房里&#10;&#10;描述已自动生成"/>
          <p:cNvPicPr>
            <a:picLocks noChangeAspect="1"/>
          </p:cNvPicPr>
          <p:nvPr/>
        </p:nvPicPr>
        <p:blipFill rotWithShape="1">
          <a:blip r:embed="rId4">
            <a:extLst>
              <a:ext uri="{28A0092B-C50C-407E-A947-70E740481C1C}">
                <a14:useLocalDpi xmlns:a14="http://schemas.microsoft.com/office/drawing/2010/main" val="0"/>
              </a:ext>
            </a:extLst>
          </a:blip>
          <a:srcRect t="39" b="39"/>
          <a:stretch>
            <a:fillRect/>
          </a:stretch>
        </p:blipFill>
        <p:spPr>
          <a:xfrm>
            <a:off x="8543023" y="-4553662"/>
            <a:ext cx="4320000" cy="2880000"/>
          </a:xfrm>
          <a:prstGeom prst="rect">
            <a:avLst/>
          </a:prstGeom>
        </p:spPr>
      </p:pic>
      <p:pic>
        <p:nvPicPr>
          <p:cNvPr id="11" name="图片 10" descr="图片包含 室内, 病房, 房间, 桌子&#10;&#10;描述已自动生成"/>
          <p:cNvPicPr>
            <a:picLocks noChangeAspect="1"/>
          </p:cNvPicPr>
          <p:nvPr/>
        </p:nvPicPr>
        <p:blipFill rotWithShape="1">
          <a:blip r:embed="rId5" cstate="print">
            <a:extLst>
              <a:ext uri="{28A0092B-C50C-407E-A947-70E740481C1C}">
                <a14:useLocalDpi xmlns:a14="http://schemas.microsoft.com/office/drawing/2010/main" val="0"/>
              </a:ext>
            </a:extLst>
          </a:blip>
          <a:srcRect t="5561" b="5550"/>
          <a:stretch>
            <a:fillRect/>
          </a:stretch>
        </p:blipFill>
        <p:spPr>
          <a:xfrm>
            <a:off x="-3298571" y="3967266"/>
            <a:ext cx="3240000" cy="2160000"/>
          </a:xfrm>
          <a:prstGeom prst="rect">
            <a:avLst/>
          </a:prstGeom>
        </p:spPr>
      </p:pic>
      <p:pic>
        <p:nvPicPr>
          <p:cNvPr id="13" name="图片 12" descr="商店的玻璃橱窗&#10;&#10;中度可信度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t="5561" b="5550"/>
          <a:stretch>
            <a:fillRect/>
          </a:stretch>
        </p:blipFill>
        <p:spPr>
          <a:xfrm>
            <a:off x="3034270" y="6858000"/>
            <a:ext cx="3240000" cy="2160000"/>
          </a:xfrm>
          <a:prstGeom prst="rect">
            <a:avLst/>
          </a:prstGeom>
        </p:spPr>
      </p:pic>
      <p:pic>
        <p:nvPicPr>
          <p:cNvPr id="15" name="图片 14" descr="图片包含 室内, 桌子, 病房, 行李&#10;&#10;描述已自动生成"/>
          <p:cNvPicPr>
            <a:picLocks noChangeAspect="1"/>
          </p:cNvPicPr>
          <p:nvPr/>
        </p:nvPicPr>
        <p:blipFill rotWithShape="1">
          <a:blip r:embed="rId7" cstate="print">
            <a:extLst>
              <a:ext uri="{28A0092B-C50C-407E-A947-70E740481C1C}">
                <a14:useLocalDpi xmlns:a14="http://schemas.microsoft.com/office/drawing/2010/main" val="0"/>
              </a:ext>
            </a:extLst>
          </a:blip>
          <a:srcRect t="5561" b="5550"/>
          <a:stretch>
            <a:fillRect/>
          </a:stretch>
        </p:blipFill>
        <p:spPr>
          <a:xfrm>
            <a:off x="6491882" y="-2324883"/>
            <a:ext cx="3240000" cy="2160000"/>
          </a:xfrm>
          <a:prstGeom prst="rect">
            <a:avLst/>
          </a:prstGeom>
        </p:spPr>
      </p:pic>
      <p:pic>
        <p:nvPicPr>
          <p:cNvPr id="21" name="图片 20" descr="一群人在房间里&#10;&#10;低可信度描述已自动生成"/>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a:off x="-234947" y="7163823"/>
            <a:ext cx="4320000" cy="2880000"/>
          </a:xfrm>
          <a:prstGeom prst="rect">
            <a:avLst/>
          </a:prstGeom>
        </p:spPr>
      </p:pic>
      <p:pic>
        <p:nvPicPr>
          <p:cNvPr id="25" name="图片 24" descr="图片包含 室内, 绿色, 房间, 桌子&#10;&#10;描述已自动生成"/>
          <p:cNvPicPr>
            <a:picLocks noChangeAspect="1"/>
          </p:cNvPicPr>
          <p:nvPr/>
        </p:nvPicPr>
        <p:blipFill rotWithShape="1">
          <a:blip r:embed="rId9" cstate="print">
            <a:extLst>
              <a:ext uri="{28A0092B-C50C-407E-A947-70E740481C1C}">
                <a14:useLocalDpi xmlns:a14="http://schemas.microsoft.com/office/drawing/2010/main" val="0"/>
              </a:ext>
            </a:extLst>
          </a:blip>
          <a:srcRect t="5561" b="5550"/>
          <a:stretch>
            <a:fillRect/>
          </a:stretch>
        </p:blipFill>
        <p:spPr>
          <a:xfrm>
            <a:off x="12238844" y="1477947"/>
            <a:ext cx="3240000" cy="2160000"/>
          </a:xfrm>
          <a:prstGeom prst="rect">
            <a:avLst/>
          </a:prstGeom>
        </p:spPr>
      </p:pic>
      <p:pic>
        <p:nvPicPr>
          <p:cNvPr id="27" name="图片 26" descr="一群小孩在草地上&#10;&#10;描述已自动生成"/>
          <p:cNvPicPr>
            <a:picLocks noChangeAspect="1"/>
          </p:cNvPicPr>
          <p:nvPr/>
        </p:nvPicPr>
        <p:blipFill rotWithShape="1">
          <a:blip r:embed="rId10" cstate="print">
            <a:extLst>
              <a:ext uri="{28A0092B-C50C-407E-A947-70E740481C1C}">
                <a14:useLocalDpi xmlns:a14="http://schemas.microsoft.com/office/drawing/2010/main" val="0"/>
              </a:ext>
            </a:extLst>
          </a:blip>
          <a:srcRect t="5561" b="5550"/>
          <a:stretch>
            <a:fillRect/>
          </a:stretch>
        </p:blipFill>
        <p:spPr>
          <a:xfrm>
            <a:off x="12863023" y="3637947"/>
            <a:ext cx="4320000" cy="2880000"/>
          </a:xfrm>
          <a:prstGeom prst="rect">
            <a:avLst/>
          </a:prstGeom>
        </p:spPr>
      </p:pic>
      <p:pic>
        <p:nvPicPr>
          <p:cNvPr id="29" name="图片 28" descr="图片包含 室内, 人, 病房, 房间&#10;&#10;描述已自动生成"/>
          <p:cNvPicPr>
            <a:picLocks noChangeAspect="1"/>
          </p:cNvPicPr>
          <p:nvPr/>
        </p:nvPicPr>
        <p:blipFill rotWithShape="1">
          <a:blip r:embed="rId11" cstate="print">
            <a:extLst>
              <a:ext uri="{28A0092B-C50C-407E-A947-70E740481C1C}">
                <a14:useLocalDpi xmlns:a14="http://schemas.microsoft.com/office/drawing/2010/main" val="0"/>
              </a:ext>
            </a:extLst>
          </a:blip>
          <a:srcRect/>
          <a:stretch>
            <a:fillRect/>
          </a:stretch>
        </p:blipFill>
        <p:spPr>
          <a:xfrm>
            <a:off x="-4014947" y="-5571961"/>
            <a:ext cx="4320000" cy="2880000"/>
          </a:xfrm>
          <a:prstGeom prst="rect">
            <a:avLst/>
          </a:prstGeom>
        </p:spPr>
      </p:pic>
      <p:pic>
        <p:nvPicPr>
          <p:cNvPr id="31" name="图片 30" descr="图片包含 人, 室内, 桌子, 男人&#10;&#10;描述已自动生成"/>
          <p:cNvPicPr>
            <a:picLocks noChangeAspect="1"/>
          </p:cNvPicPr>
          <p:nvPr/>
        </p:nvPicPr>
        <p:blipFill rotWithShape="1">
          <a:blip r:embed="rId12" cstate="print">
            <a:extLst>
              <a:ext uri="{28A0092B-C50C-407E-A947-70E740481C1C}">
                <a14:useLocalDpi xmlns:a14="http://schemas.microsoft.com/office/drawing/2010/main" val="0"/>
              </a:ext>
            </a:extLst>
          </a:blip>
          <a:srcRect/>
          <a:stretch>
            <a:fillRect/>
          </a:stretch>
        </p:blipFill>
        <p:spPr>
          <a:xfrm>
            <a:off x="-234947" y="-4247839"/>
            <a:ext cx="4320000" cy="2880000"/>
          </a:xfrm>
          <a:prstGeom prst="rect">
            <a:avLst/>
          </a:prstGeom>
        </p:spPr>
      </p:pic>
      <p:pic>
        <p:nvPicPr>
          <p:cNvPr id="35" name="图片 34" descr="人们在看台上的人在厨房里工作&#10;&#10;低可信度描述已自动生成"/>
          <p:cNvPicPr>
            <a:picLocks noChangeAspect="1"/>
          </p:cNvPicPr>
          <p:nvPr/>
        </p:nvPicPr>
        <p:blipFill rotWithShape="1">
          <a:blip r:embed="rId13" cstate="print">
            <a:extLst>
              <a:ext uri="{28A0092B-C50C-407E-A947-70E740481C1C}">
                <a14:useLocalDpi xmlns:a14="http://schemas.microsoft.com/office/drawing/2010/main" val="0"/>
              </a:ext>
            </a:extLst>
          </a:blip>
          <a:srcRect/>
          <a:stretch>
            <a:fillRect/>
          </a:stretch>
        </p:blipFill>
        <p:spPr>
          <a:xfrm>
            <a:off x="12569852" y="-3113662"/>
            <a:ext cx="4320000" cy="2880000"/>
          </a:xfrm>
          <a:prstGeom prst="rect">
            <a:avLst/>
          </a:prstGeom>
        </p:spPr>
      </p:pic>
      <p:pic>
        <p:nvPicPr>
          <p:cNvPr id="37" name="图片 36" descr="图片包含 人, 室内, 男人, 女人&#10;&#10;描述已自动生成"/>
          <p:cNvPicPr>
            <a:picLocks noChangeAspect="1"/>
          </p:cNvPicPr>
          <p:nvPr/>
        </p:nvPicPr>
        <p:blipFill rotWithShape="1">
          <a:blip r:embed="rId14" cstate="print">
            <a:extLst>
              <a:ext uri="{28A0092B-C50C-407E-A947-70E740481C1C}">
                <a14:useLocalDpi xmlns:a14="http://schemas.microsoft.com/office/drawing/2010/main" val="0"/>
              </a:ext>
            </a:extLst>
          </a:blip>
          <a:srcRect/>
          <a:stretch>
            <a:fillRect/>
          </a:stretch>
        </p:blipFill>
        <p:spPr>
          <a:xfrm>
            <a:off x="13318844" y="180078"/>
            <a:ext cx="4320000" cy="2880000"/>
          </a:xfrm>
          <a:prstGeom prst="rect">
            <a:avLst/>
          </a:prstGeom>
        </p:spPr>
      </p:pic>
      <p:pic>
        <p:nvPicPr>
          <p:cNvPr id="39" name="图片 38" descr="图片包含 建筑, 路, 院子, 地毯&#10;&#10;描述已自动生成"/>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17033" y="-4553662"/>
            <a:ext cx="4320000" cy="2880000"/>
          </a:xfrm>
          <a:prstGeom prst="rect">
            <a:avLst/>
          </a:prstGeom>
        </p:spPr>
      </p:pic>
      <p:pic>
        <p:nvPicPr>
          <p:cNvPr id="41" name="图片 40" descr="图片包含 桌子, 室内, 建筑, 亮&#10;&#10;描述已自动生成"/>
          <p:cNvPicPr>
            <a:picLocks noChangeAspect="1"/>
          </p:cNvPicPr>
          <p:nvPr/>
        </p:nvPicPr>
        <p:blipFill rotWithShape="1">
          <a:blip r:embed="rId16" cstate="print">
            <a:extLst>
              <a:ext uri="{28A0092B-C50C-407E-A947-70E740481C1C}">
                <a14:useLocalDpi xmlns:a14="http://schemas.microsoft.com/office/drawing/2010/main" val="0"/>
              </a:ext>
            </a:extLst>
          </a:blip>
          <a:srcRect/>
          <a:stretch>
            <a:fillRect/>
          </a:stretch>
        </p:blipFill>
        <p:spPr>
          <a:xfrm>
            <a:off x="-4546117" y="-2539050"/>
            <a:ext cx="4320000" cy="2880000"/>
          </a:xfrm>
          <a:prstGeom prst="rect">
            <a:avLst/>
          </a:prstGeom>
        </p:spPr>
      </p:pic>
      <p:pic>
        <p:nvPicPr>
          <p:cNvPr id="4" name="图片 3" descr="一群人在房间里的电视&#10;&#10;中度可信度描述已自动生成"/>
          <p:cNvPicPr>
            <a:picLocks noChangeAspect="1"/>
          </p:cNvPicPr>
          <p:nvPr/>
        </p:nvPicPr>
        <p:blipFill rotWithShape="1">
          <a:blip r:embed="rId17" cstate="print">
            <a:extLst>
              <a:ext uri="{28A0092B-C50C-407E-A947-70E740481C1C}">
                <a14:useLocalDpi xmlns:a14="http://schemas.microsoft.com/office/drawing/2010/main" val="0"/>
              </a:ext>
            </a:extLst>
          </a:blip>
          <a:srcRect t="5561" b="5550"/>
          <a:stretch>
            <a:fillRect/>
          </a:stretch>
        </p:blipFill>
        <p:spPr>
          <a:xfrm>
            <a:off x="-3273225" y="730734"/>
            <a:ext cx="3240000" cy="2160000"/>
          </a:xfrm>
          <a:prstGeom prst="rect">
            <a:avLst/>
          </a:prstGeom>
        </p:spPr>
      </p:pic>
      <p:pic>
        <p:nvPicPr>
          <p:cNvPr id="8" name="图片 7" descr="图片包含 人, 室内, 病房, 男人&#10;&#10;描述已自动生成"/>
          <p:cNvPicPr>
            <a:picLocks noChangeAspect="1"/>
          </p:cNvPicPr>
          <p:nvPr/>
        </p:nvPicPr>
        <p:blipFill rotWithShape="1">
          <a:blip r:embed="rId18" cstate="print">
            <a:extLst>
              <a:ext uri="{28A0092B-C50C-407E-A947-70E740481C1C}">
                <a14:useLocalDpi xmlns:a14="http://schemas.microsoft.com/office/drawing/2010/main" val="0"/>
              </a:ext>
            </a:extLst>
          </a:blip>
          <a:srcRect t="5561" b="5550"/>
          <a:stretch>
            <a:fillRect/>
          </a:stretch>
        </p:blipFill>
        <p:spPr>
          <a:xfrm>
            <a:off x="7693766" y="6858000"/>
            <a:ext cx="3240000" cy="2160000"/>
          </a:xfrm>
          <a:prstGeom prst="rect">
            <a:avLst/>
          </a:prstGeom>
        </p:spPr>
      </p:pic>
      <p:sp>
        <p:nvSpPr>
          <p:cNvPr id="2" name="矩形 1"/>
          <p:cNvSpPr/>
          <p:nvPr/>
        </p:nvSpPr>
        <p:spPr>
          <a:xfrm>
            <a:off x="1460759" y="2967335"/>
            <a:ext cx="9270487" cy="923330"/>
          </a:xfrm>
          <a:prstGeom prst="rect">
            <a:avLst/>
          </a:prstGeom>
          <a:noFill/>
        </p:spPr>
        <p:txBody>
          <a:bodyPr wrap="none" lIns="91440" tIns="45720" rIns="91440" bIns="45720">
            <a:spAutoFit/>
          </a:bodyPr>
          <a:lstStyle/>
          <a:p>
            <a:pPr algn="ctr"/>
            <a:r>
              <a:rPr lang="zh-CN" altLang="en-US" sz="5400" b="1" spc="50" dirty="0">
                <a:ln w="9525" cmpd="sng">
                  <a:noFill/>
                  <a:prstDash val="solid"/>
                </a:ln>
                <a:effectLst>
                  <a:glow rad="38100">
                    <a:schemeClr val="accent1">
                      <a:alpha val="40000"/>
                    </a:schemeClr>
                  </a:glow>
                </a:effectLst>
                <a:latin typeface="华光行楷_CNKI" panose="02000500000000000000" pitchFamily="2" charset="-122"/>
                <a:ea typeface="华光行楷_CNKI" panose="02000500000000000000" pitchFamily="2" charset="-122"/>
              </a:rPr>
              <a:t>新乡医学院三全学院护理学院</a:t>
            </a:r>
            <a:endParaRPr lang="zh-CN" altLang="en-US" sz="5400" b="1" cap="none" spc="50" dirty="0">
              <a:ln w="9525" cmpd="sng">
                <a:noFill/>
                <a:prstDash val="solid"/>
              </a:ln>
              <a:effectLst>
                <a:glow rad="38100">
                  <a:schemeClr val="accent1">
                    <a:alpha val="40000"/>
                  </a:schemeClr>
                </a:glow>
              </a:effectLst>
              <a:latin typeface="华光行楷_CNKI" panose="02000500000000000000" pitchFamily="2" charset="-122"/>
              <a:ea typeface="华光行楷_CNKI" panose="02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544" fill="hold" nodeType="withEffect">
                                  <p:stCondLst>
                                    <p:cond delay="200"/>
                                  </p:stCondLst>
                                  <p:childTnLst>
                                    <p:anim calcmode="lin" valueType="num">
                                      <p:cBhvr>
                                        <p:cTn id="6" dur="3000"/>
                                        <p:tgtEl>
                                          <p:spTgt spid="15"/>
                                        </p:tgtEl>
                                        <p:attrNameLst>
                                          <p:attrName>ppt_w</p:attrName>
                                        </p:attrNameLst>
                                      </p:cBhvr>
                                      <p:tavLst>
                                        <p:tav tm="0">
                                          <p:val>
                                            <p:strVal val="ppt_w"/>
                                          </p:val>
                                        </p:tav>
                                        <p:tav tm="100000">
                                          <p:val>
                                            <p:fltVal val="0"/>
                                          </p:val>
                                        </p:tav>
                                      </p:tavLst>
                                    </p:anim>
                                    <p:anim calcmode="lin" valueType="num">
                                      <p:cBhvr>
                                        <p:cTn id="7" dur="3000"/>
                                        <p:tgtEl>
                                          <p:spTgt spid="15"/>
                                        </p:tgtEl>
                                        <p:attrNameLst>
                                          <p:attrName>ppt_h</p:attrName>
                                        </p:attrNameLst>
                                      </p:cBhvr>
                                      <p:tavLst>
                                        <p:tav tm="0">
                                          <p:val>
                                            <p:strVal val="ppt_h"/>
                                          </p:val>
                                        </p:tav>
                                        <p:tav tm="100000">
                                          <p:val>
                                            <p:fltVal val="0"/>
                                          </p:val>
                                        </p:tav>
                                      </p:tavLst>
                                    </p:anim>
                                    <p:animEffect transition="out" filter="fade">
                                      <p:cBhvr>
                                        <p:cTn id="8" dur="3000"/>
                                        <p:tgtEl>
                                          <p:spTgt spid="15"/>
                                        </p:tgtEl>
                                      </p:cBhvr>
                                    </p:animEffect>
                                    <p:anim calcmode="lin" valueType="num">
                                      <p:cBhvr>
                                        <p:cTn id="9" dur="3000"/>
                                        <p:tgtEl>
                                          <p:spTgt spid="15"/>
                                        </p:tgtEl>
                                        <p:attrNameLst>
                                          <p:attrName>ppt_x</p:attrName>
                                        </p:attrNameLst>
                                      </p:cBhvr>
                                      <p:tavLst>
                                        <p:tav tm="0">
                                          <p:val>
                                            <p:strVal val="ppt_x"/>
                                          </p:val>
                                        </p:tav>
                                        <p:tav tm="100000">
                                          <p:val>
                                            <p:fltVal val="0.5"/>
                                          </p:val>
                                        </p:tav>
                                      </p:tavLst>
                                    </p:anim>
                                    <p:anim calcmode="lin" valueType="num">
                                      <p:cBhvr>
                                        <p:cTn id="10" dur="3000"/>
                                        <p:tgtEl>
                                          <p:spTgt spid="15"/>
                                        </p:tgtEl>
                                        <p:attrNameLst>
                                          <p:attrName>ppt_y</p:attrName>
                                        </p:attrNameLst>
                                      </p:cBhvr>
                                      <p:tavLst>
                                        <p:tav tm="0">
                                          <p:val>
                                            <p:strVal val="ppt_y"/>
                                          </p:val>
                                        </p:tav>
                                        <p:tav tm="100000">
                                          <p:val>
                                            <p:fltVal val="0.5"/>
                                          </p:val>
                                        </p:tav>
                                      </p:tavLst>
                                    </p:anim>
                                    <p:set>
                                      <p:cBhvr>
                                        <p:cTn id="11" dur="1" fill="hold">
                                          <p:stCondLst>
                                            <p:cond delay="2999"/>
                                          </p:stCondLst>
                                        </p:cTn>
                                        <p:tgtEl>
                                          <p:spTgt spid="15"/>
                                        </p:tgtEl>
                                        <p:attrNameLst>
                                          <p:attrName>style.visibility</p:attrName>
                                        </p:attrNameLst>
                                      </p:cBhvr>
                                      <p:to>
                                        <p:strVal val="hidden"/>
                                      </p:to>
                                    </p:set>
                                  </p:childTnLst>
                                </p:cTn>
                              </p:par>
                              <p:par>
                                <p:cTn id="12" presetID="53" presetClass="exit" presetSubtype="544" fill="hold" nodeType="withEffect">
                                  <p:stCondLst>
                                    <p:cond delay="900"/>
                                  </p:stCondLst>
                                  <p:childTnLst>
                                    <p:anim calcmode="lin" valueType="num">
                                      <p:cBhvr>
                                        <p:cTn id="13" dur="3000"/>
                                        <p:tgtEl>
                                          <p:spTgt spid="4"/>
                                        </p:tgtEl>
                                        <p:attrNameLst>
                                          <p:attrName>ppt_w</p:attrName>
                                        </p:attrNameLst>
                                      </p:cBhvr>
                                      <p:tavLst>
                                        <p:tav tm="0">
                                          <p:val>
                                            <p:strVal val="ppt_w"/>
                                          </p:val>
                                        </p:tav>
                                        <p:tav tm="100000">
                                          <p:val>
                                            <p:fltVal val="0"/>
                                          </p:val>
                                        </p:tav>
                                      </p:tavLst>
                                    </p:anim>
                                    <p:anim calcmode="lin" valueType="num">
                                      <p:cBhvr>
                                        <p:cTn id="14" dur="3000"/>
                                        <p:tgtEl>
                                          <p:spTgt spid="4"/>
                                        </p:tgtEl>
                                        <p:attrNameLst>
                                          <p:attrName>ppt_h</p:attrName>
                                        </p:attrNameLst>
                                      </p:cBhvr>
                                      <p:tavLst>
                                        <p:tav tm="0">
                                          <p:val>
                                            <p:strVal val="ppt_h"/>
                                          </p:val>
                                        </p:tav>
                                        <p:tav tm="100000">
                                          <p:val>
                                            <p:fltVal val="0"/>
                                          </p:val>
                                        </p:tav>
                                      </p:tavLst>
                                    </p:anim>
                                    <p:animEffect transition="out" filter="fade">
                                      <p:cBhvr>
                                        <p:cTn id="15" dur="3000"/>
                                        <p:tgtEl>
                                          <p:spTgt spid="4"/>
                                        </p:tgtEl>
                                      </p:cBhvr>
                                    </p:animEffect>
                                    <p:anim calcmode="lin" valueType="num">
                                      <p:cBhvr>
                                        <p:cTn id="16" dur="3000"/>
                                        <p:tgtEl>
                                          <p:spTgt spid="4"/>
                                        </p:tgtEl>
                                        <p:attrNameLst>
                                          <p:attrName>ppt_x</p:attrName>
                                        </p:attrNameLst>
                                      </p:cBhvr>
                                      <p:tavLst>
                                        <p:tav tm="0">
                                          <p:val>
                                            <p:strVal val="ppt_x"/>
                                          </p:val>
                                        </p:tav>
                                        <p:tav tm="100000">
                                          <p:val>
                                            <p:fltVal val="0.5"/>
                                          </p:val>
                                        </p:tav>
                                      </p:tavLst>
                                    </p:anim>
                                    <p:anim calcmode="lin" valueType="num">
                                      <p:cBhvr>
                                        <p:cTn id="17" dur="3000"/>
                                        <p:tgtEl>
                                          <p:spTgt spid="4"/>
                                        </p:tgtEl>
                                        <p:attrNameLst>
                                          <p:attrName>ppt_y</p:attrName>
                                        </p:attrNameLst>
                                      </p:cBhvr>
                                      <p:tavLst>
                                        <p:tav tm="0">
                                          <p:val>
                                            <p:strVal val="ppt_y"/>
                                          </p:val>
                                        </p:tav>
                                        <p:tav tm="100000">
                                          <p:val>
                                            <p:fltVal val="0.5"/>
                                          </p:val>
                                        </p:tav>
                                      </p:tavLst>
                                    </p:anim>
                                    <p:set>
                                      <p:cBhvr>
                                        <p:cTn id="18" dur="1" fill="hold">
                                          <p:stCondLst>
                                            <p:cond delay="2999"/>
                                          </p:stCondLst>
                                        </p:cTn>
                                        <p:tgtEl>
                                          <p:spTgt spid="4"/>
                                        </p:tgtEl>
                                        <p:attrNameLst>
                                          <p:attrName>style.visibility</p:attrName>
                                        </p:attrNameLst>
                                      </p:cBhvr>
                                      <p:to>
                                        <p:strVal val="hidden"/>
                                      </p:to>
                                    </p:set>
                                  </p:childTnLst>
                                </p:cTn>
                              </p:par>
                              <p:par>
                                <p:cTn id="19" presetID="53" presetClass="exit" presetSubtype="544" fill="hold" nodeType="withEffect">
                                  <p:stCondLst>
                                    <p:cond delay="1600"/>
                                  </p:stCondLst>
                                  <p:childTnLst>
                                    <p:anim calcmode="lin" valueType="num">
                                      <p:cBhvr>
                                        <p:cTn id="20" dur="3000"/>
                                        <p:tgtEl>
                                          <p:spTgt spid="3"/>
                                        </p:tgtEl>
                                        <p:attrNameLst>
                                          <p:attrName>ppt_w</p:attrName>
                                        </p:attrNameLst>
                                      </p:cBhvr>
                                      <p:tavLst>
                                        <p:tav tm="0">
                                          <p:val>
                                            <p:strVal val="ppt_w"/>
                                          </p:val>
                                        </p:tav>
                                        <p:tav tm="100000">
                                          <p:val>
                                            <p:fltVal val="0"/>
                                          </p:val>
                                        </p:tav>
                                      </p:tavLst>
                                    </p:anim>
                                    <p:anim calcmode="lin" valueType="num">
                                      <p:cBhvr>
                                        <p:cTn id="21" dur="3000"/>
                                        <p:tgtEl>
                                          <p:spTgt spid="3"/>
                                        </p:tgtEl>
                                        <p:attrNameLst>
                                          <p:attrName>ppt_h</p:attrName>
                                        </p:attrNameLst>
                                      </p:cBhvr>
                                      <p:tavLst>
                                        <p:tav tm="0">
                                          <p:val>
                                            <p:strVal val="ppt_h"/>
                                          </p:val>
                                        </p:tav>
                                        <p:tav tm="100000">
                                          <p:val>
                                            <p:fltVal val="0"/>
                                          </p:val>
                                        </p:tav>
                                      </p:tavLst>
                                    </p:anim>
                                    <p:animEffect transition="out" filter="fade">
                                      <p:cBhvr>
                                        <p:cTn id="22" dur="3000"/>
                                        <p:tgtEl>
                                          <p:spTgt spid="3"/>
                                        </p:tgtEl>
                                      </p:cBhvr>
                                    </p:animEffect>
                                    <p:anim calcmode="lin" valueType="num">
                                      <p:cBhvr>
                                        <p:cTn id="23" dur="3000"/>
                                        <p:tgtEl>
                                          <p:spTgt spid="3"/>
                                        </p:tgtEl>
                                        <p:attrNameLst>
                                          <p:attrName>ppt_x</p:attrName>
                                        </p:attrNameLst>
                                      </p:cBhvr>
                                      <p:tavLst>
                                        <p:tav tm="0">
                                          <p:val>
                                            <p:strVal val="ppt_x"/>
                                          </p:val>
                                        </p:tav>
                                        <p:tav tm="100000">
                                          <p:val>
                                            <p:fltVal val="0.5"/>
                                          </p:val>
                                        </p:tav>
                                      </p:tavLst>
                                    </p:anim>
                                    <p:anim calcmode="lin" valueType="num">
                                      <p:cBhvr>
                                        <p:cTn id="24" dur="3000"/>
                                        <p:tgtEl>
                                          <p:spTgt spid="3"/>
                                        </p:tgtEl>
                                        <p:attrNameLst>
                                          <p:attrName>ppt_y</p:attrName>
                                        </p:attrNameLst>
                                      </p:cBhvr>
                                      <p:tavLst>
                                        <p:tav tm="0">
                                          <p:val>
                                            <p:strVal val="ppt_y"/>
                                          </p:val>
                                        </p:tav>
                                        <p:tav tm="100000">
                                          <p:val>
                                            <p:fltVal val="0.5"/>
                                          </p:val>
                                        </p:tav>
                                      </p:tavLst>
                                    </p:anim>
                                    <p:set>
                                      <p:cBhvr>
                                        <p:cTn id="25" dur="1" fill="hold">
                                          <p:stCondLst>
                                            <p:cond delay="2999"/>
                                          </p:stCondLst>
                                        </p:cTn>
                                        <p:tgtEl>
                                          <p:spTgt spid="3"/>
                                        </p:tgtEl>
                                        <p:attrNameLst>
                                          <p:attrName>style.visibility</p:attrName>
                                        </p:attrNameLst>
                                      </p:cBhvr>
                                      <p:to>
                                        <p:strVal val="hidden"/>
                                      </p:to>
                                    </p:set>
                                  </p:childTnLst>
                                </p:cTn>
                              </p:par>
                              <p:par>
                                <p:cTn id="26" presetID="53" presetClass="exit" presetSubtype="544" fill="hold" nodeType="withEffect">
                                  <p:stCondLst>
                                    <p:cond delay="2200"/>
                                  </p:stCondLst>
                                  <p:childTnLst>
                                    <p:anim calcmode="lin" valueType="num">
                                      <p:cBhvr>
                                        <p:cTn id="27" dur="3000"/>
                                        <p:tgtEl>
                                          <p:spTgt spid="5"/>
                                        </p:tgtEl>
                                        <p:attrNameLst>
                                          <p:attrName>ppt_w</p:attrName>
                                        </p:attrNameLst>
                                      </p:cBhvr>
                                      <p:tavLst>
                                        <p:tav tm="0">
                                          <p:val>
                                            <p:strVal val="ppt_w"/>
                                          </p:val>
                                        </p:tav>
                                        <p:tav tm="100000">
                                          <p:val>
                                            <p:fltVal val="0"/>
                                          </p:val>
                                        </p:tav>
                                      </p:tavLst>
                                    </p:anim>
                                    <p:anim calcmode="lin" valueType="num">
                                      <p:cBhvr>
                                        <p:cTn id="28" dur="3000"/>
                                        <p:tgtEl>
                                          <p:spTgt spid="5"/>
                                        </p:tgtEl>
                                        <p:attrNameLst>
                                          <p:attrName>ppt_h</p:attrName>
                                        </p:attrNameLst>
                                      </p:cBhvr>
                                      <p:tavLst>
                                        <p:tav tm="0">
                                          <p:val>
                                            <p:strVal val="ppt_h"/>
                                          </p:val>
                                        </p:tav>
                                        <p:tav tm="100000">
                                          <p:val>
                                            <p:fltVal val="0"/>
                                          </p:val>
                                        </p:tav>
                                      </p:tavLst>
                                    </p:anim>
                                    <p:animEffect transition="out" filter="fade">
                                      <p:cBhvr>
                                        <p:cTn id="29" dur="3000"/>
                                        <p:tgtEl>
                                          <p:spTgt spid="5"/>
                                        </p:tgtEl>
                                      </p:cBhvr>
                                    </p:animEffect>
                                    <p:anim calcmode="lin" valueType="num">
                                      <p:cBhvr>
                                        <p:cTn id="30" dur="3000"/>
                                        <p:tgtEl>
                                          <p:spTgt spid="5"/>
                                        </p:tgtEl>
                                        <p:attrNameLst>
                                          <p:attrName>ppt_x</p:attrName>
                                        </p:attrNameLst>
                                      </p:cBhvr>
                                      <p:tavLst>
                                        <p:tav tm="0">
                                          <p:val>
                                            <p:strVal val="ppt_x"/>
                                          </p:val>
                                        </p:tav>
                                        <p:tav tm="100000">
                                          <p:val>
                                            <p:fltVal val="0.5"/>
                                          </p:val>
                                        </p:tav>
                                      </p:tavLst>
                                    </p:anim>
                                    <p:anim calcmode="lin" valueType="num">
                                      <p:cBhvr>
                                        <p:cTn id="31" dur="3000"/>
                                        <p:tgtEl>
                                          <p:spTgt spid="5"/>
                                        </p:tgtEl>
                                        <p:attrNameLst>
                                          <p:attrName>ppt_y</p:attrName>
                                        </p:attrNameLst>
                                      </p:cBhvr>
                                      <p:tavLst>
                                        <p:tav tm="0">
                                          <p:val>
                                            <p:strVal val="ppt_y"/>
                                          </p:val>
                                        </p:tav>
                                        <p:tav tm="100000">
                                          <p:val>
                                            <p:fltVal val="0.5"/>
                                          </p:val>
                                        </p:tav>
                                      </p:tavLst>
                                    </p:anim>
                                    <p:set>
                                      <p:cBhvr>
                                        <p:cTn id="32" dur="1" fill="hold">
                                          <p:stCondLst>
                                            <p:cond delay="2999"/>
                                          </p:stCondLst>
                                        </p:cTn>
                                        <p:tgtEl>
                                          <p:spTgt spid="5"/>
                                        </p:tgtEl>
                                        <p:attrNameLst>
                                          <p:attrName>style.visibility</p:attrName>
                                        </p:attrNameLst>
                                      </p:cBhvr>
                                      <p:to>
                                        <p:strVal val="hidden"/>
                                      </p:to>
                                    </p:set>
                                  </p:childTnLst>
                                </p:cTn>
                              </p:par>
                              <p:par>
                                <p:cTn id="33" presetID="53" presetClass="exit" presetSubtype="544" fill="hold" nodeType="withEffect">
                                  <p:stCondLst>
                                    <p:cond delay="2600"/>
                                  </p:stCondLst>
                                  <p:childTnLst>
                                    <p:anim calcmode="lin" valueType="num">
                                      <p:cBhvr>
                                        <p:cTn id="34" dur="3000"/>
                                        <p:tgtEl>
                                          <p:spTgt spid="11"/>
                                        </p:tgtEl>
                                        <p:attrNameLst>
                                          <p:attrName>ppt_w</p:attrName>
                                        </p:attrNameLst>
                                      </p:cBhvr>
                                      <p:tavLst>
                                        <p:tav tm="0">
                                          <p:val>
                                            <p:strVal val="ppt_w"/>
                                          </p:val>
                                        </p:tav>
                                        <p:tav tm="100000">
                                          <p:val>
                                            <p:fltVal val="0"/>
                                          </p:val>
                                        </p:tav>
                                      </p:tavLst>
                                    </p:anim>
                                    <p:anim calcmode="lin" valueType="num">
                                      <p:cBhvr>
                                        <p:cTn id="35" dur="3000"/>
                                        <p:tgtEl>
                                          <p:spTgt spid="11"/>
                                        </p:tgtEl>
                                        <p:attrNameLst>
                                          <p:attrName>ppt_h</p:attrName>
                                        </p:attrNameLst>
                                      </p:cBhvr>
                                      <p:tavLst>
                                        <p:tav tm="0">
                                          <p:val>
                                            <p:strVal val="ppt_h"/>
                                          </p:val>
                                        </p:tav>
                                        <p:tav tm="100000">
                                          <p:val>
                                            <p:fltVal val="0"/>
                                          </p:val>
                                        </p:tav>
                                      </p:tavLst>
                                    </p:anim>
                                    <p:animEffect transition="out" filter="fade">
                                      <p:cBhvr>
                                        <p:cTn id="36" dur="3000"/>
                                        <p:tgtEl>
                                          <p:spTgt spid="11"/>
                                        </p:tgtEl>
                                      </p:cBhvr>
                                    </p:animEffect>
                                    <p:anim calcmode="lin" valueType="num">
                                      <p:cBhvr>
                                        <p:cTn id="37" dur="3000"/>
                                        <p:tgtEl>
                                          <p:spTgt spid="11"/>
                                        </p:tgtEl>
                                        <p:attrNameLst>
                                          <p:attrName>ppt_x</p:attrName>
                                        </p:attrNameLst>
                                      </p:cBhvr>
                                      <p:tavLst>
                                        <p:tav tm="0">
                                          <p:val>
                                            <p:strVal val="ppt_x"/>
                                          </p:val>
                                        </p:tav>
                                        <p:tav tm="100000">
                                          <p:val>
                                            <p:fltVal val="0.5"/>
                                          </p:val>
                                        </p:tav>
                                      </p:tavLst>
                                    </p:anim>
                                    <p:anim calcmode="lin" valueType="num">
                                      <p:cBhvr>
                                        <p:cTn id="38" dur="3000"/>
                                        <p:tgtEl>
                                          <p:spTgt spid="11"/>
                                        </p:tgtEl>
                                        <p:attrNameLst>
                                          <p:attrName>ppt_y</p:attrName>
                                        </p:attrNameLst>
                                      </p:cBhvr>
                                      <p:tavLst>
                                        <p:tav tm="0">
                                          <p:val>
                                            <p:strVal val="ppt_y"/>
                                          </p:val>
                                        </p:tav>
                                        <p:tav tm="100000">
                                          <p:val>
                                            <p:fltVal val="0.5"/>
                                          </p:val>
                                        </p:tav>
                                      </p:tavLst>
                                    </p:anim>
                                    <p:set>
                                      <p:cBhvr>
                                        <p:cTn id="39" dur="1" fill="hold">
                                          <p:stCondLst>
                                            <p:cond delay="2999"/>
                                          </p:stCondLst>
                                        </p:cTn>
                                        <p:tgtEl>
                                          <p:spTgt spid="11"/>
                                        </p:tgtEl>
                                        <p:attrNameLst>
                                          <p:attrName>style.visibility</p:attrName>
                                        </p:attrNameLst>
                                      </p:cBhvr>
                                      <p:to>
                                        <p:strVal val="hidden"/>
                                      </p:to>
                                    </p:set>
                                  </p:childTnLst>
                                </p:cTn>
                              </p:par>
                              <p:par>
                                <p:cTn id="40" presetID="53" presetClass="exit" presetSubtype="544" fill="hold" nodeType="withEffect">
                                  <p:stCondLst>
                                    <p:cond delay="2000"/>
                                  </p:stCondLst>
                                  <p:childTnLst>
                                    <p:anim calcmode="lin" valueType="num">
                                      <p:cBhvr>
                                        <p:cTn id="41" dur="3000"/>
                                        <p:tgtEl>
                                          <p:spTgt spid="25"/>
                                        </p:tgtEl>
                                        <p:attrNameLst>
                                          <p:attrName>ppt_w</p:attrName>
                                        </p:attrNameLst>
                                      </p:cBhvr>
                                      <p:tavLst>
                                        <p:tav tm="0">
                                          <p:val>
                                            <p:strVal val="ppt_w"/>
                                          </p:val>
                                        </p:tav>
                                        <p:tav tm="100000">
                                          <p:val>
                                            <p:fltVal val="0"/>
                                          </p:val>
                                        </p:tav>
                                      </p:tavLst>
                                    </p:anim>
                                    <p:anim calcmode="lin" valueType="num">
                                      <p:cBhvr>
                                        <p:cTn id="42" dur="3000"/>
                                        <p:tgtEl>
                                          <p:spTgt spid="25"/>
                                        </p:tgtEl>
                                        <p:attrNameLst>
                                          <p:attrName>ppt_h</p:attrName>
                                        </p:attrNameLst>
                                      </p:cBhvr>
                                      <p:tavLst>
                                        <p:tav tm="0">
                                          <p:val>
                                            <p:strVal val="ppt_h"/>
                                          </p:val>
                                        </p:tav>
                                        <p:tav tm="100000">
                                          <p:val>
                                            <p:fltVal val="0"/>
                                          </p:val>
                                        </p:tav>
                                      </p:tavLst>
                                    </p:anim>
                                    <p:animEffect transition="out" filter="fade">
                                      <p:cBhvr>
                                        <p:cTn id="43" dur="3000"/>
                                        <p:tgtEl>
                                          <p:spTgt spid="25"/>
                                        </p:tgtEl>
                                      </p:cBhvr>
                                    </p:animEffect>
                                    <p:anim calcmode="lin" valueType="num">
                                      <p:cBhvr>
                                        <p:cTn id="44" dur="3000"/>
                                        <p:tgtEl>
                                          <p:spTgt spid="25"/>
                                        </p:tgtEl>
                                        <p:attrNameLst>
                                          <p:attrName>ppt_x</p:attrName>
                                        </p:attrNameLst>
                                      </p:cBhvr>
                                      <p:tavLst>
                                        <p:tav tm="0">
                                          <p:val>
                                            <p:strVal val="ppt_x"/>
                                          </p:val>
                                        </p:tav>
                                        <p:tav tm="100000">
                                          <p:val>
                                            <p:fltVal val="0.5"/>
                                          </p:val>
                                        </p:tav>
                                      </p:tavLst>
                                    </p:anim>
                                    <p:anim calcmode="lin" valueType="num">
                                      <p:cBhvr>
                                        <p:cTn id="45" dur="3000"/>
                                        <p:tgtEl>
                                          <p:spTgt spid="25"/>
                                        </p:tgtEl>
                                        <p:attrNameLst>
                                          <p:attrName>ppt_y</p:attrName>
                                        </p:attrNameLst>
                                      </p:cBhvr>
                                      <p:tavLst>
                                        <p:tav tm="0">
                                          <p:val>
                                            <p:strVal val="ppt_y"/>
                                          </p:val>
                                        </p:tav>
                                        <p:tav tm="100000">
                                          <p:val>
                                            <p:fltVal val="0.5"/>
                                          </p:val>
                                        </p:tav>
                                      </p:tavLst>
                                    </p:anim>
                                    <p:set>
                                      <p:cBhvr>
                                        <p:cTn id="46" dur="1" fill="hold">
                                          <p:stCondLst>
                                            <p:cond delay="2999"/>
                                          </p:stCondLst>
                                        </p:cTn>
                                        <p:tgtEl>
                                          <p:spTgt spid="25"/>
                                        </p:tgtEl>
                                        <p:attrNameLst>
                                          <p:attrName>style.visibility</p:attrName>
                                        </p:attrNameLst>
                                      </p:cBhvr>
                                      <p:to>
                                        <p:strVal val="hidden"/>
                                      </p:to>
                                    </p:set>
                                  </p:childTnLst>
                                </p:cTn>
                              </p:par>
                              <p:par>
                                <p:cTn id="47" presetID="53" presetClass="exit" presetSubtype="544" fill="hold" nodeType="withEffect">
                                  <p:stCondLst>
                                    <p:cond delay="1700"/>
                                  </p:stCondLst>
                                  <p:childTnLst>
                                    <p:anim calcmode="lin" valueType="num">
                                      <p:cBhvr>
                                        <p:cTn id="48" dur="3000"/>
                                        <p:tgtEl>
                                          <p:spTgt spid="8"/>
                                        </p:tgtEl>
                                        <p:attrNameLst>
                                          <p:attrName>ppt_w</p:attrName>
                                        </p:attrNameLst>
                                      </p:cBhvr>
                                      <p:tavLst>
                                        <p:tav tm="0">
                                          <p:val>
                                            <p:strVal val="ppt_w"/>
                                          </p:val>
                                        </p:tav>
                                        <p:tav tm="100000">
                                          <p:val>
                                            <p:fltVal val="0"/>
                                          </p:val>
                                        </p:tav>
                                      </p:tavLst>
                                    </p:anim>
                                    <p:anim calcmode="lin" valueType="num">
                                      <p:cBhvr>
                                        <p:cTn id="49" dur="3000"/>
                                        <p:tgtEl>
                                          <p:spTgt spid="8"/>
                                        </p:tgtEl>
                                        <p:attrNameLst>
                                          <p:attrName>ppt_h</p:attrName>
                                        </p:attrNameLst>
                                      </p:cBhvr>
                                      <p:tavLst>
                                        <p:tav tm="0">
                                          <p:val>
                                            <p:strVal val="ppt_h"/>
                                          </p:val>
                                        </p:tav>
                                        <p:tav tm="100000">
                                          <p:val>
                                            <p:fltVal val="0"/>
                                          </p:val>
                                        </p:tav>
                                      </p:tavLst>
                                    </p:anim>
                                    <p:animEffect transition="out" filter="fade">
                                      <p:cBhvr>
                                        <p:cTn id="50" dur="3000"/>
                                        <p:tgtEl>
                                          <p:spTgt spid="8"/>
                                        </p:tgtEl>
                                      </p:cBhvr>
                                    </p:animEffect>
                                    <p:anim calcmode="lin" valueType="num">
                                      <p:cBhvr>
                                        <p:cTn id="51" dur="3000"/>
                                        <p:tgtEl>
                                          <p:spTgt spid="8"/>
                                        </p:tgtEl>
                                        <p:attrNameLst>
                                          <p:attrName>ppt_x</p:attrName>
                                        </p:attrNameLst>
                                      </p:cBhvr>
                                      <p:tavLst>
                                        <p:tav tm="0">
                                          <p:val>
                                            <p:strVal val="ppt_x"/>
                                          </p:val>
                                        </p:tav>
                                        <p:tav tm="100000">
                                          <p:val>
                                            <p:fltVal val="0.5"/>
                                          </p:val>
                                        </p:tav>
                                      </p:tavLst>
                                    </p:anim>
                                    <p:anim calcmode="lin" valueType="num">
                                      <p:cBhvr>
                                        <p:cTn id="52" dur="3000"/>
                                        <p:tgtEl>
                                          <p:spTgt spid="8"/>
                                        </p:tgtEl>
                                        <p:attrNameLst>
                                          <p:attrName>ppt_y</p:attrName>
                                        </p:attrNameLst>
                                      </p:cBhvr>
                                      <p:tavLst>
                                        <p:tav tm="0">
                                          <p:val>
                                            <p:strVal val="ppt_y"/>
                                          </p:val>
                                        </p:tav>
                                        <p:tav tm="100000">
                                          <p:val>
                                            <p:fltVal val="0.5"/>
                                          </p:val>
                                        </p:tav>
                                      </p:tavLst>
                                    </p:anim>
                                    <p:set>
                                      <p:cBhvr>
                                        <p:cTn id="53" dur="1" fill="hold">
                                          <p:stCondLst>
                                            <p:cond delay="2999"/>
                                          </p:stCondLst>
                                        </p:cTn>
                                        <p:tgtEl>
                                          <p:spTgt spid="8"/>
                                        </p:tgtEl>
                                        <p:attrNameLst>
                                          <p:attrName>style.visibility</p:attrName>
                                        </p:attrNameLst>
                                      </p:cBhvr>
                                      <p:to>
                                        <p:strVal val="hidden"/>
                                      </p:to>
                                    </p:set>
                                  </p:childTnLst>
                                </p:cTn>
                              </p:par>
                              <p:par>
                                <p:cTn id="54" presetID="53" presetClass="exit" presetSubtype="544" fill="hold" nodeType="withEffect">
                                  <p:stCondLst>
                                    <p:cond delay="1300"/>
                                  </p:stCondLst>
                                  <p:childTnLst>
                                    <p:anim calcmode="lin" valueType="num">
                                      <p:cBhvr>
                                        <p:cTn id="55" dur="3000"/>
                                        <p:tgtEl>
                                          <p:spTgt spid="7"/>
                                        </p:tgtEl>
                                        <p:attrNameLst>
                                          <p:attrName>ppt_w</p:attrName>
                                        </p:attrNameLst>
                                      </p:cBhvr>
                                      <p:tavLst>
                                        <p:tav tm="0">
                                          <p:val>
                                            <p:strVal val="ppt_w"/>
                                          </p:val>
                                        </p:tav>
                                        <p:tav tm="100000">
                                          <p:val>
                                            <p:fltVal val="0"/>
                                          </p:val>
                                        </p:tav>
                                      </p:tavLst>
                                    </p:anim>
                                    <p:anim calcmode="lin" valueType="num">
                                      <p:cBhvr>
                                        <p:cTn id="56" dur="3000"/>
                                        <p:tgtEl>
                                          <p:spTgt spid="7"/>
                                        </p:tgtEl>
                                        <p:attrNameLst>
                                          <p:attrName>ppt_h</p:attrName>
                                        </p:attrNameLst>
                                      </p:cBhvr>
                                      <p:tavLst>
                                        <p:tav tm="0">
                                          <p:val>
                                            <p:strVal val="ppt_h"/>
                                          </p:val>
                                        </p:tav>
                                        <p:tav tm="100000">
                                          <p:val>
                                            <p:fltVal val="0"/>
                                          </p:val>
                                        </p:tav>
                                      </p:tavLst>
                                    </p:anim>
                                    <p:animEffect transition="out" filter="fade">
                                      <p:cBhvr>
                                        <p:cTn id="57" dur="3000"/>
                                        <p:tgtEl>
                                          <p:spTgt spid="7"/>
                                        </p:tgtEl>
                                      </p:cBhvr>
                                    </p:animEffect>
                                    <p:anim calcmode="lin" valueType="num">
                                      <p:cBhvr>
                                        <p:cTn id="58" dur="3000"/>
                                        <p:tgtEl>
                                          <p:spTgt spid="7"/>
                                        </p:tgtEl>
                                        <p:attrNameLst>
                                          <p:attrName>ppt_x</p:attrName>
                                        </p:attrNameLst>
                                      </p:cBhvr>
                                      <p:tavLst>
                                        <p:tav tm="0">
                                          <p:val>
                                            <p:strVal val="ppt_x"/>
                                          </p:val>
                                        </p:tav>
                                        <p:tav tm="100000">
                                          <p:val>
                                            <p:fltVal val="0.5"/>
                                          </p:val>
                                        </p:tav>
                                      </p:tavLst>
                                    </p:anim>
                                    <p:anim calcmode="lin" valueType="num">
                                      <p:cBhvr>
                                        <p:cTn id="59" dur="3000"/>
                                        <p:tgtEl>
                                          <p:spTgt spid="7"/>
                                        </p:tgtEl>
                                        <p:attrNameLst>
                                          <p:attrName>ppt_y</p:attrName>
                                        </p:attrNameLst>
                                      </p:cBhvr>
                                      <p:tavLst>
                                        <p:tav tm="0">
                                          <p:val>
                                            <p:strVal val="ppt_y"/>
                                          </p:val>
                                        </p:tav>
                                        <p:tav tm="100000">
                                          <p:val>
                                            <p:fltVal val="0.5"/>
                                          </p:val>
                                        </p:tav>
                                      </p:tavLst>
                                    </p:anim>
                                    <p:set>
                                      <p:cBhvr>
                                        <p:cTn id="60" dur="1" fill="hold">
                                          <p:stCondLst>
                                            <p:cond delay="2999"/>
                                          </p:stCondLst>
                                        </p:cTn>
                                        <p:tgtEl>
                                          <p:spTgt spid="7"/>
                                        </p:tgtEl>
                                        <p:attrNameLst>
                                          <p:attrName>style.visibility</p:attrName>
                                        </p:attrNameLst>
                                      </p:cBhvr>
                                      <p:to>
                                        <p:strVal val="hidden"/>
                                      </p:to>
                                    </p:set>
                                  </p:childTnLst>
                                </p:cTn>
                              </p:par>
                              <p:par>
                                <p:cTn id="61" presetID="53" presetClass="exit" presetSubtype="544" fill="hold" nodeType="withEffect">
                                  <p:stCondLst>
                                    <p:cond delay="700"/>
                                  </p:stCondLst>
                                  <p:childTnLst>
                                    <p:anim calcmode="lin" valueType="num">
                                      <p:cBhvr>
                                        <p:cTn id="62" dur="3000"/>
                                        <p:tgtEl>
                                          <p:spTgt spid="13"/>
                                        </p:tgtEl>
                                        <p:attrNameLst>
                                          <p:attrName>ppt_w</p:attrName>
                                        </p:attrNameLst>
                                      </p:cBhvr>
                                      <p:tavLst>
                                        <p:tav tm="0">
                                          <p:val>
                                            <p:strVal val="ppt_w"/>
                                          </p:val>
                                        </p:tav>
                                        <p:tav tm="100000">
                                          <p:val>
                                            <p:fltVal val="0"/>
                                          </p:val>
                                        </p:tav>
                                      </p:tavLst>
                                    </p:anim>
                                    <p:anim calcmode="lin" valueType="num">
                                      <p:cBhvr>
                                        <p:cTn id="63" dur="3000"/>
                                        <p:tgtEl>
                                          <p:spTgt spid="13"/>
                                        </p:tgtEl>
                                        <p:attrNameLst>
                                          <p:attrName>ppt_h</p:attrName>
                                        </p:attrNameLst>
                                      </p:cBhvr>
                                      <p:tavLst>
                                        <p:tav tm="0">
                                          <p:val>
                                            <p:strVal val="ppt_h"/>
                                          </p:val>
                                        </p:tav>
                                        <p:tav tm="100000">
                                          <p:val>
                                            <p:fltVal val="0"/>
                                          </p:val>
                                        </p:tav>
                                      </p:tavLst>
                                    </p:anim>
                                    <p:animEffect transition="out" filter="fade">
                                      <p:cBhvr>
                                        <p:cTn id="64" dur="3000"/>
                                        <p:tgtEl>
                                          <p:spTgt spid="13"/>
                                        </p:tgtEl>
                                      </p:cBhvr>
                                    </p:animEffect>
                                    <p:anim calcmode="lin" valueType="num">
                                      <p:cBhvr>
                                        <p:cTn id="65" dur="3000"/>
                                        <p:tgtEl>
                                          <p:spTgt spid="13"/>
                                        </p:tgtEl>
                                        <p:attrNameLst>
                                          <p:attrName>ppt_x</p:attrName>
                                        </p:attrNameLst>
                                      </p:cBhvr>
                                      <p:tavLst>
                                        <p:tav tm="0">
                                          <p:val>
                                            <p:strVal val="ppt_x"/>
                                          </p:val>
                                        </p:tav>
                                        <p:tav tm="100000">
                                          <p:val>
                                            <p:fltVal val="0.5"/>
                                          </p:val>
                                        </p:tav>
                                      </p:tavLst>
                                    </p:anim>
                                    <p:anim calcmode="lin" valueType="num">
                                      <p:cBhvr>
                                        <p:cTn id="66" dur="3000"/>
                                        <p:tgtEl>
                                          <p:spTgt spid="13"/>
                                        </p:tgtEl>
                                        <p:attrNameLst>
                                          <p:attrName>ppt_y</p:attrName>
                                        </p:attrNameLst>
                                      </p:cBhvr>
                                      <p:tavLst>
                                        <p:tav tm="0">
                                          <p:val>
                                            <p:strVal val="ppt_y"/>
                                          </p:val>
                                        </p:tav>
                                        <p:tav tm="100000">
                                          <p:val>
                                            <p:fltVal val="0.5"/>
                                          </p:val>
                                        </p:tav>
                                      </p:tavLst>
                                    </p:anim>
                                    <p:set>
                                      <p:cBhvr>
                                        <p:cTn id="67" dur="1" fill="hold">
                                          <p:stCondLst>
                                            <p:cond delay="2999"/>
                                          </p:stCondLst>
                                        </p:cTn>
                                        <p:tgtEl>
                                          <p:spTgt spid="13"/>
                                        </p:tgtEl>
                                        <p:attrNameLst>
                                          <p:attrName>style.visibility</p:attrName>
                                        </p:attrNameLst>
                                      </p:cBhvr>
                                      <p:to>
                                        <p:strVal val="hidden"/>
                                      </p:to>
                                    </p:set>
                                  </p:childTnLst>
                                </p:cTn>
                              </p:par>
                              <p:par>
                                <p:cTn id="68" presetID="53" presetClass="exit" presetSubtype="544" fill="hold" nodeType="withEffect">
                                  <p:stCondLst>
                                    <p:cond delay="700"/>
                                  </p:stCondLst>
                                  <p:childTnLst>
                                    <p:anim calcmode="lin" valueType="num">
                                      <p:cBhvr>
                                        <p:cTn id="69" dur="3100"/>
                                        <p:tgtEl>
                                          <p:spTgt spid="29"/>
                                        </p:tgtEl>
                                        <p:attrNameLst>
                                          <p:attrName>ppt_w</p:attrName>
                                        </p:attrNameLst>
                                      </p:cBhvr>
                                      <p:tavLst>
                                        <p:tav tm="0">
                                          <p:val>
                                            <p:strVal val="ppt_w"/>
                                          </p:val>
                                        </p:tav>
                                        <p:tav tm="100000">
                                          <p:val>
                                            <p:fltVal val="0"/>
                                          </p:val>
                                        </p:tav>
                                      </p:tavLst>
                                    </p:anim>
                                    <p:anim calcmode="lin" valueType="num">
                                      <p:cBhvr>
                                        <p:cTn id="70" dur="3100"/>
                                        <p:tgtEl>
                                          <p:spTgt spid="29"/>
                                        </p:tgtEl>
                                        <p:attrNameLst>
                                          <p:attrName>ppt_h</p:attrName>
                                        </p:attrNameLst>
                                      </p:cBhvr>
                                      <p:tavLst>
                                        <p:tav tm="0">
                                          <p:val>
                                            <p:strVal val="ppt_h"/>
                                          </p:val>
                                        </p:tav>
                                        <p:tav tm="100000">
                                          <p:val>
                                            <p:fltVal val="0"/>
                                          </p:val>
                                        </p:tav>
                                      </p:tavLst>
                                    </p:anim>
                                    <p:animEffect transition="out" filter="fade">
                                      <p:cBhvr>
                                        <p:cTn id="71" dur="3100"/>
                                        <p:tgtEl>
                                          <p:spTgt spid="29"/>
                                        </p:tgtEl>
                                      </p:cBhvr>
                                    </p:animEffect>
                                    <p:anim calcmode="lin" valueType="num">
                                      <p:cBhvr>
                                        <p:cTn id="72" dur="3100"/>
                                        <p:tgtEl>
                                          <p:spTgt spid="29"/>
                                        </p:tgtEl>
                                        <p:attrNameLst>
                                          <p:attrName>ppt_x</p:attrName>
                                        </p:attrNameLst>
                                      </p:cBhvr>
                                      <p:tavLst>
                                        <p:tav tm="0">
                                          <p:val>
                                            <p:strVal val="ppt_x"/>
                                          </p:val>
                                        </p:tav>
                                        <p:tav tm="100000">
                                          <p:val>
                                            <p:fltVal val="0.5"/>
                                          </p:val>
                                        </p:tav>
                                      </p:tavLst>
                                    </p:anim>
                                    <p:anim calcmode="lin" valueType="num">
                                      <p:cBhvr>
                                        <p:cTn id="73" dur="3100"/>
                                        <p:tgtEl>
                                          <p:spTgt spid="29"/>
                                        </p:tgtEl>
                                        <p:attrNameLst>
                                          <p:attrName>ppt_y</p:attrName>
                                        </p:attrNameLst>
                                      </p:cBhvr>
                                      <p:tavLst>
                                        <p:tav tm="0">
                                          <p:val>
                                            <p:strVal val="ppt_y"/>
                                          </p:val>
                                        </p:tav>
                                        <p:tav tm="100000">
                                          <p:val>
                                            <p:fltVal val="0.5"/>
                                          </p:val>
                                        </p:tav>
                                      </p:tavLst>
                                    </p:anim>
                                    <p:set>
                                      <p:cBhvr>
                                        <p:cTn id="74" dur="1" fill="hold">
                                          <p:stCondLst>
                                            <p:cond delay="3099"/>
                                          </p:stCondLst>
                                        </p:cTn>
                                        <p:tgtEl>
                                          <p:spTgt spid="29"/>
                                        </p:tgtEl>
                                        <p:attrNameLst>
                                          <p:attrName>style.visibility</p:attrName>
                                        </p:attrNameLst>
                                      </p:cBhvr>
                                      <p:to>
                                        <p:strVal val="hidden"/>
                                      </p:to>
                                    </p:set>
                                  </p:childTnLst>
                                </p:cTn>
                              </p:par>
                              <p:par>
                                <p:cTn id="75" presetID="53" presetClass="exit" presetSubtype="544" fill="hold" nodeType="withEffect">
                                  <p:stCondLst>
                                    <p:cond delay="700"/>
                                  </p:stCondLst>
                                  <p:childTnLst>
                                    <p:anim calcmode="lin" valueType="num">
                                      <p:cBhvr>
                                        <p:cTn id="76" dur="2900"/>
                                        <p:tgtEl>
                                          <p:spTgt spid="27"/>
                                        </p:tgtEl>
                                        <p:attrNameLst>
                                          <p:attrName>ppt_w</p:attrName>
                                        </p:attrNameLst>
                                      </p:cBhvr>
                                      <p:tavLst>
                                        <p:tav tm="0">
                                          <p:val>
                                            <p:strVal val="ppt_w"/>
                                          </p:val>
                                        </p:tav>
                                        <p:tav tm="100000">
                                          <p:val>
                                            <p:fltVal val="0"/>
                                          </p:val>
                                        </p:tav>
                                      </p:tavLst>
                                    </p:anim>
                                    <p:anim calcmode="lin" valueType="num">
                                      <p:cBhvr>
                                        <p:cTn id="77" dur="2900"/>
                                        <p:tgtEl>
                                          <p:spTgt spid="27"/>
                                        </p:tgtEl>
                                        <p:attrNameLst>
                                          <p:attrName>ppt_h</p:attrName>
                                        </p:attrNameLst>
                                      </p:cBhvr>
                                      <p:tavLst>
                                        <p:tav tm="0">
                                          <p:val>
                                            <p:strVal val="ppt_h"/>
                                          </p:val>
                                        </p:tav>
                                        <p:tav tm="100000">
                                          <p:val>
                                            <p:fltVal val="0"/>
                                          </p:val>
                                        </p:tav>
                                      </p:tavLst>
                                    </p:anim>
                                    <p:animEffect transition="out" filter="fade">
                                      <p:cBhvr>
                                        <p:cTn id="78" dur="2900"/>
                                        <p:tgtEl>
                                          <p:spTgt spid="27"/>
                                        </p:tgtEl>
                                      </p:cBhvr>
                                    </p:animEffect>
                                    <p:anim calcmode="lin" valueType="num">
                                      <p:cBhvr>
                                        <p:cTn id="79" dur="2900"/>
                                        <p:tgtEl>
                                          <p:spTgt spid="27"/>
                                        </p:tgtEl>
                                        <p:attrNameLst>
                                          <p:attrName>ppt_x</p:attrName>
                                        </p:attrNameLst>
                                      </p:cBhvr>
                                      <p:tavLst>
                                        <p:tav tm="0">
                                          <p:val>
                                            <p:strVal val="ppt_x"/>
                                          </p:val>
                                        </p:tav>
                                        <p:tav tm="100000">
                                          <p:val>
                                            <p:fltVal val="0.5"/>
                                          </p:val>
                                        </p:tav>
                                      </p:tavLst>
                                    </p:anim>
                                    <p:anim calcmode="lin" valueType="num">
                                      <p:cBhvr>
                                        <p:cTn id="80" dur="2900"/>
                                        <p:tgtEl>
                                          <p:spTgt spid="27"/>
                                        </p:tgtEl>
                                        <p:attrNameLst>
                                          <p:attrName>ppt_y</p:attrName>
                                        </p:attrNameLst>
                                      </p:cBhvr>
                                      <p:tavLst>
                                        <p:tav tm="0">
                                          <p:val>
                                            <p:strVal val="ppt_y"/>
                                          </p:val>
                                        </p:tav>
                                        <p:tav tm="100000">
                                          <p:val>
                                            <p:fltVal val="0.5"/>
                                          </p:val>
                                        </p:tav>
                                      </p:tavLst>
                                    </p:anim>
                                    <p:set>
                                      <p:cBhvr>
                                        <p:cTn id="81" dur="1" fill="hold">
                                          <p:stCondLst>
                                            <p:cond delay="2899"/>
                                          </p:stCondLst>
                                        </p:cTn>
                                        <p:tgtEl>
                                          <p:spTgt spid="27"/>
                                        </p:tgtEl>
                                        <p:attrNameLst>
                                          <p:attrName>style.visibility</p:attrName>
                                        </p:attrNameLst>
                                      </p:cBhvr>
                                      <p:to>
                                        <p:strVal val="hidden"/>
                                      </p:to>
                                    </p:set>
                                  </p:childTnLst>
                                </p:cTn>
                              </p:par>
                              <p:par>
                                <p:cTn id="82" presetID="53" presetClass="exit" presetSubtype="544" fill="hold" nodeType="withEffect">
                                  <p:stCondLst>
                                    <p:cond delay="700"/>
                                  </p:stCondLst>
                                  <p:childTnLst>
                                    <p:anim calcmode="lin" valueType="num">
                                      <p:cBhvr>
                                        <p:cTn id="83" dur="3500"/>
                                        <p:tgtEl>
                                          <p:spTgt spid="37"/>
                                        </p:tgtEl>
                                        <p:attrNameLst>
                                          <p:attrName>ppt_w</p:attrName>
                                        </p:attrNameLst>
                                      </p:cBhvr>
                                      <p:tavLst>
                                        <p:tav tm="0">
                                          <p:val>
                                            <p:strVal val="ppt_w"/>
                                          </p:val>
                                        </p:tav>
                                        <p:tav tm="100000">
                                          <p:val>
                                            <p:fltVal val="0"/>
                                          </p:val>
                                        </p:tav>
                                      </p:tavLst>
                                    </p:anim>
                                    <p:anim calcmode="lin" valueType="num">
                                      <p:cBhvr>
                                        <p:cTn id="84" dur="3500"/>
                                        <p:tgtEl>
                                          <p:spTgt spid="37"/>
                                        </p:tgtEl>
                                        <p:attrNameLst>
                                          <p:attrName>ppt_h</p:attrName>
                                        </p:attrNameLst>
                                      </p:cBhvr>
                                      <p:tavLst>
                                        <p:tav tm="0">
                                          <p:val>
                                            <p:strVal val="ppt_h"/>
                                          </p:val>
                                        </p:tav>
                                        <p:tav tm="100000">
                                          <p:val>
                                            <p:fltVal val="0"/>
                                          </p:val>
                                        </p:tav>
                                      </p:tavLst>
                                    </p:anim>
                                    <p:animEffect transition="out" filter="fade">
                                      <p:cBhvr>
                                        <p:cTn id="85" dur="3500"/>
                                        <p:tgtEl>
                                          <p:spTgt spid="37"/>
                                        </p:tgtEl>
                                      </p:cBhvr>
                                    </p:animEffect>
                                    <p:anim calcmode="lin" valueType="num">
                                      <p:cBhvr>
                                        <p:cTn id="86" dur="3500"/>
                                        <p:tgtEl>
                                          <p:spTgt spid="37"/>
                                        </p:tgtEl>
                                        <p:attrNameLst>
                                          <p:attrName>ppt_x</p:attrName>
                                        </p:attrNameLst>
                                      </p:cBhvr>
                                      <p:tavLst>
                                        <p:tav tm="0">
                                          <p:val>
                                            <p:strVal val="ppt_x"/>
                                          </p:val>
                                        </p:tav>
                                        <p:tav tm="100000">
                                          <p:val>
                                            <p:fltVal val="0.5"/>
                                          </p:val>
                                        </p:tav>
                                      </p:tavLst>
                                    </p:anim>
                                    <p:anim calcmode="lin" valueType="num">
                                      <p:cBhvr>
                                        <p:cTn id="87" dur="3500"/>
                                        <p:tgtEl>
                                          <p:spTgt spid="37"/>
                                        </p:tgtEl>
                                        <p:attrNameLst>
                                          <p:attrName>ppt_y</p:attrName>
                                        </p:attrNameLst>
                                      </p:cBhvr>
                                      <p:tavLst>
                                        <p:tav tm="0">
                                          <p:val>
                                            <p:strVal val="ppt_y"/>
                                          </p:val>
                                        </p:tav>
                                        <p:tav tm="100000">
                                          <p:val>
                                            <p:fltVal val="0.5"/>
                                          </p:val>
                                        </p:tav>
                                      </p:tavLst>
                                    </p:anim>
                                    <p:set>
                                      <p:cBhvr>
                                        <p:cTn id="88" dur="1" fill="hold">
                                          <p:stCondLst>
                                            <p:cond delay="3499"/>
                                          </p:stCondLst>
                                        </p:cTn>
                                        <p:tgtEl>
                                          <p:spTgt spid="37"/>
                                        </p:tgtEl>
                                        <p:attrNameLst>
                                          <p:attrName>style.visibility</p:attrName>
                                        </p:attrNameLst>
                                      </p:cBhvr>
                                      <p:to>
                                        <p:strVal val="hidden"/>
                                      </p:to>
                                    </p:set>
                                  </p:childTnLst>
                                </p:cTn>
                              </p:par>
                              <p:par>
                                <p:cTn id="89" presetID="53" presetClass="exit" presetSubtype="544" fill="hold" nodeType="withEffect">
                                  <p:stCondLst>
                                    <p:cond delay="700"/>
                                  </p:stCondLst>
                                  <p:childTnLst>
                                    <p:anim calcmode="lin" valueType="num">
                                      <p:cBhvr>
                                        <p:cTn id="90" dur="2900"/>
                                        <p:tgtEl>
                                          <p:spTgt spid="35"/>
                                        </p:tgtEl>
                                        <p:attrNameLst>
                                          <p:attrName>ppt_w</p:attrName>
                                        </p:attrNameLst>
                                      </p:cBhvr>
                                      <p:tavLst>
                                        <p:tav tm="0">
                                          <p:val>
                                            <p:strVal val="ppt_w"/>
                                          </p:val>
                                        </p:tav>
                                        <p:tav tm="100000">
                                          <p:val>
                                            <p:fltVal val="0"/>
                                          </p:val>
                                        </p:tav>
                                      </p:tavLst>
                                    </p:anim>
                                    <p:anim calcmode="lin" valueType="num">
                                      <p:cBhvr>
                                        <p:cTn id="91" dur="2900"/>
                                        <p:tgtEl>
                                          <p:spTgt spid="35"/>
                                        </p:tgtEl>
                                        <p:attrNameLst>
                                          <p:attrName>ppt_h</p:attrName>
                                        </p:attrNameLst>
                                      </p:cBhvr>
                                      <p:tavLst>
                                        <p:tav tm="0">
                                          <p:val>
                                            <p:strVal val="ppt_h"/>
                                          </p:val>
                                        </p:tav>
                                        <p:tav tm="100000">
                                          <p:val>
                                            <p:fltVal val="0"/>
                                          </p:val>
                                        </p:tav>
                                      </p:tavLst>
                                    </p:anim>
                                    <p:animEffect transition="out" filter="fade">
                                      <p:cBhvr>
                                        <p:cTn id="92" dur="2900"/>
                                        <p:tgtEl>
                                          <p:spTgt spid="35"/>
                                        </p:tgtEl>
                                      </p:cBhvr>
                                    </p:animEffect>
                                    <p:anim calcmode="lin" valueType="num">
                                      <p:cBhvr>
                                        <p:cTn id="93" dur="2900"/>
                                        <p:tgtEl>
                                          <p:spTgt spid="35"/>
                                        </p:tgtEl>
                                        <p:attrNameLst>
                                          <p:attrName>ppt_x</p:attrName>
                                        </p:attrNameLst>
                                      </p:cBhvr>
                                      <p:tavLst>
                                        <p:tav tm="0">
                                          <p:val>
                                            <p:strVal val="ppt_x"/>
                                          </p:val>
                                        </p:tav>
                                        <p:tav tm="100000">
                                          <p:val>
                                            <p:fltVal val="0.5"/>
                                          </p:val>
                                        </p:tav>
                                      </p:tavLst>
                                    </p:anim>
                                    <p:anim calcmode="lin" valueType="num">
                                      <p:cBhvr>
                                        <p:cTn id="94" dur="2900"/>
                                        <p:tgtEl>
                                          <p:spTgt spid="35"/>
                                        </p:tgtEl>
                                        <p:attrNameLst>
                                          <p:attrName>ppt_y</p:attrName>
                                        </p:attrNameLst>
                                      </p:cBhvr>
                                      <p:tavLst>
                                        <p:tav tm="0">
                                          <p:val>
                                            <p:strVal val="ppt_y"/>
                                          </p:val>
                                        </p:tav>
                                        <p:tav tm="100000">
                                          <p:val>
                                            <p:fltVal val="0.5"/>
                                          </p:val>
                                        </p:tav>
                                      </p:tavLst>
                                    </p:anim>
                                    <p:set>
                                      <p:cBhvr>
                                        <p:cTn id="95" dur="1" fill="hold">
                                          <p:stCondLst>
                                            <p:cond delay="2899"/>
                                          </p:stCondLst>
                                        </p:cTn>
                                        <p:tgtEl>
                                          <p:spTgt spid="35"/>
                                        </p:tgtEl>
                                        <p:attrNameLst>
                                          <p:attrName>style.visibility</p:attrName>
                                        </p:attrNameLst>
                                      </p:cBhvr>
                                      <p:to>
                                        <p:strVal val="hidden"/>
                                      </p:to>
                                    </p:set>
                                  </p:childTnLst>
                                </p:cTn>
                              </p:par>
                              <p:par>
                                <p:cTn id="96" presetID="53" presetClass="exit" presetSubtype="544" fill="hold" nodeType="withEffect">
                                  <p:stCondLst>
                                    <p:cond delay="700"/>
                                  </p:stCondLst>
                                  <p:childTnLst>
                                    <p:anim calcmode="lin" valueType="num">
                                      <p:cBhvr>
                                        <p:cTn id="97" dur="3100"/>
                                        <p:tgtEl>
                                          <p:spTgt spid="9"/>
                                        </p:tgtEl>
                                        <p:attrNameLst>
                                          <p:attrName>ppt_w</p:attrName>
                                        </p:attrNameLst>
                                      </p:cBhvr>
                                      <p:tavLst>
                                        <p:tav tm="0">
                                          <p:val>
                                            <p:strVal val="ppt_w"/>
                                          </p:val>
                                        </p:tav>
                                        <p:tav tm="100000">
                                          <p:val>
                                            <p:fltVal val="0"/>
                                          </p:val>
                                        </p:tav>
                                      </p:tavLst>
                                    </p:anim>
                                    <p:anim calcmode="lin" valueType="num">
                                      <p:cBhvr>
                                        <p:cTn id="98" dur="3100"/>
                                        <p:tgtEl>
                                          <p:spTgt spid="9"/>
                                        </p:tgtEl>
                                        <p:attrNameLst>
                                          <p:attrName>ppt_h</p:attrName>
                                        </p:attrNameLst>
                                      </p:cBhvr>
                                      <p:tavLst>
                                        <p:tav tm="0">
                                          <p:val>
                                            <p:strVal val="ppt_h"/>
                                          </p:val>
                                        </p:tav>
                                        <p:tav tm="100000">
                                          <p:val>
                                            <p:fltVal val="0"/>
                                          </p:val>
                                        </p:tav>
                                      </p:tavLst>
                                    </p:anim>
                                    <p:animEffect transition="out" filter="fade">
                                      <p:cBhvr>
                                        <p:cTn id="99" dur="3100"/>
                                        <p:tgtEl>
                                          <p:spTgt spid="9"/>
                                        </p:tgtEl>
                                      </p:cBhvr>
                                    </p:animEffect>
                                    <p:anim calcmode="lin" valueType="num">
                                      <p:cBhvr>
                                        <p:cTn id="100" dur="3100"/>
                                        <p:tgtEl>
                                          <p:spTgt spid="9"/>
                                        </p:tgtEl>
                                        <p:attrNameLst>
                                          <p:attrName>ppt_x</p:attrName>
                                        </p:attrNameLst>
                                      </p:cBhvr>
                                      <p:tavLst>
                                        <p:tav tm="0">
                                          <p:val>
                                            <p:strVal val="ppt_x"/>
                                          </p:val>
                                        </p:tav>
                                        <p:tav tm="100000">
                                          <p:val>
                                            <p:fltVal val="0.5"/>
                                          </p:val>
                                        </p:tav>
                                      </p:tavLst>
                                    </p:anim>
                                    <p:anim calcmode="lin" valueType="num">
                                      <p:cBhvr>
                                        <p:cTn id="101" dur="3100"/>
                                        <p:tgtEl>
                                          <p:spTgt spid="9"/>
                                        </p:tgtEl>
                                        <p:attrNameLst>
                                          <p:attrName>ppt_y</p:attrName>
                                        </p:attrNameLst>
                                      </p:cBhvr>
                                      <p:tavLst>
                                        <p:tav tm="0">
                                          <p:val>
                                            <p:strVal val="ppt_y"/>
                                          </p:val>
                                        </p:tav>
                                        <p:tav tm="100000">
                                          <p:val>
                                            <p:fltVal val="0.5"/>
                                          </p:val>
                                        </p:tav>
                                      </p:tavLst>
                                    </p:anim>
                                    <p:set>
                                      <p:cBhvr>
                                        <p:cTn id="102" dur="1" fill="hold">
                                          <p:stCondLst>
                                            <p:cond delay="3099"/>
                                          </p:stCondLst>
                                        </p:cTn>
                                        <p:tgtEl>
                                          <p:spTgt spid="9"/>
                                        </p:tgtEl>
                                        <p:attrNameLst>
                                          <p:attrName>style.visibility</p:attrName>
                                        </p:attrNameLst>
                                      </p:cBhvr>
                                      <p:to>
                                        <p:strVal val="hidden"/>
                                      </p:to>
                                    </p:set>
                                  </p:childTnLst>
                                </p:cTn>
                              </p:par>
                              <p:par>
                                <p:cTn id="103" presetID="53" presetClass="exit" presetSubtype="544" fill="hold" nodeType="withEffect">
                                  <p:stCondLst>
                                    <p:cond delay="700"/>
                                  </p:stCondLst>
                                  <p:childTnLst>
                                    <p:anim calcmode="lin" valueType="num">
                                      <p:cBhvr>
                                        <p:cTn id="104" dur="3400"/>
                                        <p:tgtEl>
                                          <p:spTgt spid="41"/>
                                        </p:tgtEl>
                                        <p:attrNameLst>
                                          <p:attrName>ppt_w</p:attrName>
                                        </p:attrNameLst>
                                      </p:cBhvr>
                                      <p:tavLst>
                                        <p:tav tm="0">
                                          <p:val>
                                            <p:strVal val="ppt_w"/>
                                          </p:val>
                                        </p:tav>
                                        <p:tav tm="100000">
                                          <p:val>
                                            <p:fltVal val="0"/>
                                          </p:val>
                                        </p:tav>
                                      </p:tavLst>
                                    </p:anim>
                                    <p:anim calcmode="lin" valueType="num">
                                      <p:cBhvr>
                                        <p:cTn id="105" dur="3400"/>
                                        <p:tgtEl>
                                          <p:spTgt spid="41"/>
                                        </p:tgtEl>
                                        <p:attrNameLst>
                                          <p:attrName>ppt_h</p:attrName>
                                        </p:attrNameLst>
                                      </p:cBhvr>
                                      <p:tavLst>
                                        <p:tav tm="0">
                                          <p:val>
                                            <p:strVal val="ppt_h"/>
                                          </p:val>
                                        </p:tav>
                                        <p:tav tm="100000">
                                          <p:val>
                                            <p:fltVal val="0"/>
                                          </p:val>
                                        </p:tav>
                                      </p:tavLst>
                                    </p:anim>
                                    <p:animEffect transition="out" filter="fade">
                                      <p:cBhvr>
                                        <p:cTn id="106" dur="3400"/>
                                        <p:tgtEl>
                                          <p:spTgt spid="41"/>
                                        </p:tgtEl>
                                      </p:cBhvr>
                                    </p:animEffect>
                                    <p:anim calcmode="lin" valueType="num">
                                      <p:cBhvr>
                                        <p:cTn id="107" dur="3400"/>
                                        <p:tgtEl>
                                          <p:spTgt spid="41"/>
                                        </p:tgtEl>
                                        <p:attrNameLst>
                                          <p:attrName>ppt_x</p:attrName>
                                        </p:attrNameLst>
                                      </p:cBhvr>
                                      <p:tavLst>
                                        <p:tav tm="0">
                                          <p:val>
                                            <p:strVal val="ppt_x"/>
                                          </p:val>
                                        </p:tav>
                                        <p:tav tm="100000">
                                          <p:val>
                                            <p:fltVal val="0.5"/>
                                          </p:val>
                                        </p:tav>
                                      </p:tavLst>
                                    </p:anim>
                                    <p:anim calcmode="lin" valueType="num">
                                      <p:cBhvr>
                                        <p:cTn id="108" dur="3400"/>
                                        <p:tgtEl>
                                          <p:spTgt spid="41"/>
                                        </p:tgtEl>
                                        <p:attrNameLst>
                                          <p:attrName>ppt_y</p:attrName>
                                        </p:attrNameLst>
                                      </p:cBhvr>
                                      <p:tavLst>
                                        <p:tav tm="0">
                                          <p:val>
                                            <p:strVal val="ppt_y"/>
                                          </p:val>
                                        </p:tav>
                                        <p:tav tm="100000">
                                          <p:val>
                                            <p:fltVal val="0.5"/>
                                          </p:val>
                                        </p:tav>
                                      </p:tavLst>
                                    </p:anim>
                                    <p:set>
                                      <p:cBhvr>
                                        <p:cTn id="109" dur="1" fill="hold">
                                          <p:stCondLst>
                                            <p:cond delay="3399"/>
                                          </p:stCondLst>
                                        </p:cTn>
                                        <p:tgtEl>
                                          <p:spTgt spid="41"/>
                                        </p:tgtEl>
                                        <p:attrNameLst>
                                          <p:attrName>style.visibility</p:attrName>
                                        </p:attrNameLst>
                                      </p:cBhvr>
                                      <p:to>
                                        <p:strVal val="hidden"/>
                                      </p:to>
                                    </p:set>
                                  </p:childTnLst>
                                </p:cTn>
                              </p:par>
                            </p:childTnLst>
                          </p:cTn>
                        </p:par>
                        <p:par>
                          <p:cTn id="110" fill="hold">
                            <p:stCondLst>
                              <p:cond delay="3200"/>
                            </p:stCondLst>
                            <p:childTnLst>
                              <p:par>
                                <p:cTn id="111" presetID="10" presetClass="entr" presetSubtype="0" fill="hold" grpId="0" nodeType="afterEffect">
                                  <p:stCondLst>
                                    <p:cond delay="0"/>
                                  </p:stCondLst>
                                  <p:childTnLst>
                                    <p:set>
                                      <p:cBhvr>
                                        <p:cTn id="112" dur="1" fill="hold">
                                          <p:stCondLst>
                                            <p:cond delay="0"/>
                                          </p:stCondLst>
                                        </p:cTn>
                                        <p:tgtEl>
                                          <p:spTgt spid="2"/>
                                        </p:tgtEl>
                                        <p:attrNameLst>
                                          <p:attrName>style.visibility</p:attrName>
                                        </p:attrNameLst>
                                      </p:cBhvr>
                                      <p:to>
                                        <p:strVal val="visible"/>
                                      </p:to>
                                    </p:set>
                                    <p:animEffect transition="in" filter="fade">
                                      <p:cBhvr>
                                        <p:cTn id="113" dur="46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3"/>
          <p:cNvSpPr/>
          <p:nvPr/>
        </p:nvSpPr>
        <p:spPr>
          <a:xfrm>
            <a:off x="2994025" y="5416550"/>
            <a:ext cx="2008188" cy="366713"/>
          </a:xfrm>
          <a:prstGeom prst="rect">
            <a:avLst/>
          </a:prstGeom>
          <a:noFill/>
          <a:ln w="9525">
            <a:noFill/>
          </a:ln>
        </p:spPr>
        <p:txBody>
          <a:bodyPr anchor="t" anchorCtr="0">
            <a:spAutoFit/>
          </a:bodyPr>
          <a:lstStyle/>
          <a:p>
            <a:endParaRPr lang="zh-CN" altLang="en-US" b="1" dirty="0">
              <a:latin typeface="微软雅黑" panose="020B0503020204020204" charset="-122"/>
              <a:ea typeface="宋体" panose="02010600030101010101" pitchFamily="2" charset="-122"/>
            </a:endParaRPr>
          </a:p>
        </p:txBody>
      </p:sp>
      <p:pic>
        <p:nvPicPr>
          <p:cNvPr id="273411" name="Picture 9" descr="https://timgsa.baidu.com/timg?image&amp;quality=80&amp;size=b9999_10000&amp;sec=1492508237085&amp;di=9391709ee61b7d906f616701c7c4f8f2&amp;imgtype=0&amp;src=http%3A%2F%2Fwww.shidawang.com%2Fuploadx%2F2014%2F0125%2F20140125092623892.jpg"/>
          <p:cNvPicPr>
            <a:picLocks noChangeAspect="1"/>
          </p:cNvPicPr>
          <p:nvPr/>
        </p:nvPicPr>
        <p:blipFill>
          <a:blip r:embed="rId1"/>
          <a:stretch>
            <a:fillRect/>
          </a:stretch>
        </p:blipFill>
        <p:spPr>
          <a:xfrm>
            <a:off x="3595688" y="1892300"/>
            <a:ext cx="4767262" cy="3910013"/>
          </a:xfrm>
          <a:prstGeom prst="rect">
            <a:avLst/>
          </a:prstGeom>
          <a:noFill/>
          <a:ln w="9525">
            <a:noFill/>
          </a:ln>
        </p:spPr>
      </p:pic>
      <p:sp>
        <p:nvSpPr>
          <p:cNvPr id="11" name="矩形 10"/>
          <p:cNvSpPr/>
          <p:nvPr/>
        </p:nvSpPr>
        <p:spPr>
          <a:xfrm>
            <a:off x="2786063" y="2060575"/>
            <a:ext cx="3006725" cy="370522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矩形 12"/>
          <p:cNvSpPr/>
          <p:nvPr/>
        </p:nvSpPr>
        <p:spPr>
          <a:xfrm>
            <a:off x="3041650" y="2057400"/>
            <a:ext cx="5848350" cy="108426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6259513" y="2060575"/>
            <a:ext cx="2774950" cy="370522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矩形 2"/>
          <p:cNvSpPr/>
          <p:nvPr/>
        </p:nvSpPr>
        <p:spPr>
          <a:xfrm>
            <a:off x="3041650" y="4156075"/>
            <a:ext cx="5848350" cy="160972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3054350" y="3357563"/>
            <a:ext cx="5848350" cy="55562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3417" name="矩形 1"/>
          <p:cNvSpPr/>
          <p:nvPr/>
        </p:nvSpPr>
        <p:spPr>
          <a:xfrm>
            <a:off x="3602038" y="982662"/>
            <a:ext cx="5415265" cy="523220"/>
          </a:xfrm>
          <a:prstGeom prst="rect">
            <a:avLst/>
          </a:prstGeom>
          <a:noFill/>
          <a:ln w="9525">
            <a:noFill/>
          </a:ln>
        </p:spPr>
        <p:txBody>
          <a:bodyPr wrap="none" anchor="t" anchorCtr="0">
            <a:spAutoFit/>
          </a:bodyPr>
          <a:lstStyle/>
          <a:p>
            <a:pPr eaLnBrk="0" hangingPunct="0"/>
            <a:r>
              <a:rPr lang="zh-CN" altLang="en-US" sz="2800" b="1" dirty="0">
                <a:latin typeface="楷体" panose="02010609060101010101" pitchFamily="49" charset="-122"/>
                <a:ea typeface="楷体" panose="02010609060101010101" pitchFamily="49" charset="-122"/>
              </a:rPr>
              <a:t> 格子图案的幻影（爱德华错觉）</a:t>
            </a:r>
            <a:endParaRPr lang="zh-CN" altLang="en-US" sz="2800" b="1" dirty="0">
              <a:latin typeface="楷体" panose="02010609060101010101" pitchFamily="49" charset="-122"/>
              <a:ea typeface="楷体" panose="02010609060101010101" pitchFamily="49"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50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50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50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3" grpId="0" bldLvl="0" animBg="1"/>
      <p:bldP spid="2" grpId="0" bldLvl="0" animBg="1"/>
      <p:bldP spid="3" grpId="0" bldLvl="0" animBg="1"/>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矩形 10"/>
          <p:cNvSpPr/>
          <p:nvPr/>
        </p:nvSpPr>
        <p:spPr>
          <a:xfrm>
            <a:off x="1550987" y="1808956"/>
            <a:ext cx="9093200" cy="872034"/>
          </a:xfrm>
          <a:prstGeom prst="rect">
            <a:avLst/>
          </a:prstGeom>
          <a:noFill/>
          <a:ln w="9525">
            <a:noFill/>
          </a:ln>
        </p:spPr>
        <p:txBody>
          <a:bodyPr wrap="square" anchor="t" anchorCtr="0">
            <a:spAutoFit/>
          </a:bodyPr>
          <a:lstStyle/>
          <a:p>
            <a:pPr marL="273050" indent="-273050">
              <a:lnSpc>
                <a:spcPct val="150000"/>
              </a:lnSpc>
            </a:pPr>
            <a:r>
              <a:rPr lang="en-US" altLang="zh-CN" dirty="0">
                <a:latin typeface="Arial" panose="020B0604020202020204" pitchFamily="34" charset="0"/>
                <a:ea typeface="宋体" panose="02010600030101010101" pitchFamily="2" charset="-122"/>
              </a:rPr>
              <a:t>     </a:t>
            </a:r>
            <a:endParaRPr lang="en-US" altLang="zh-CN" dirty="0">
              <a:latin typeface="Arial" panose="020B0604020202020204" pitchFamily="34" charset="0"/>
              <a:ea typeface="宋体" panose="02010600030101010101" pitchFamily="2" charset="-122"/>
            </a:endParaRPr>
          </a:p>
          <a:p>
            <a:pPr marL="273050" indent="-273050">
              <a:lnSpc>
                <a:spcPct val="150000"/>
              </a:lnSpc>
            </a:pPr>
            <a:r>
              <a:rPr lang="en-US" altLang="zh-CN" dirty="0">
                <a:latin typeface="Arial" panose="020B0604020202020204" pitchFamily="34" charset="0"/>
                <a:ea typeface="宋体" panose="02010600030101010101" pitchFamily="2" charset="-122"/>
              </a:rPr>
              <a:t>  </a:t>
            </a:r>
            <a:endParaRPr lang="en-US" altLang="zh-CN" dirty="0">
              <a:solidFill>
                <a:srgbClr val="FF0000"/>
              </a:solidFill>
              <a:latin typeface="Arial" panose="020B0604020202020204" pitchFamily="34" charset="0"/>
              <a:ea typeface="宋体" panose="02010600030101010101" pitchFamily="2" charset="-122"/>
            </a:endParaRPr>
          </a:p>
        </p:txBody>
      </p:sp>
      <p:sp>
        <p:nvSpPr>
          <p:cNvPr id="272387" name="矩形 10"/>
          <p:cNvSpPr/>
          <p:nvPr/>
        </p:nvSpPr>
        <p:spPr>
          <a:xfrm>
            <a:off x="1086551" y="1878912"/>
            <a:ext cx="10620375" cy="1284006"/>
          </a:xfrm>
          <a:prstGeom prst="rect">
            <a:avLst/>
          </a:prstGeom>
          <a:noFill/>
          <a:ln w="9525">
            <a:noFill/>
          </a:ln>
        </p:spPr>
        <p:txBody>
          <a:bodyPr wrap="square" anchor="t" anchorCtr="0">
            <a:spAutoFit/>
          </a:bodyPr>
          <a:lstStyle/>
          <a:p>
            <a:pPr marL="273050" indent="-273050">
              <a:lnSpc>
                <a:spcPct val="150000"/>
              </a:lnSpc>
            </a:pPr>
            <a:r>
              <a:rPr lang="en-US" altLang="zh-CN" sz="2800" b="1" dirty="0">
                <a:solidFill>
                  <a:srgbClr val="005DA2"/>
                </a:solidFill>
                <a:latin typeface="楷体" panose="02010609060101010101" pitchFamily="49" charset="-122"/>
                <a:ea typeface="楷体" panose="02010609060101010101" pitchFamily="49" charset="-122"/>
              </a:rPr>
              <a:t>2.</a:t>
            </a:r>
            <a:r>
              <a:rPr lang="zh-CN" altLang="en-US" sz="2800" b="1" dirty="0">
                <a:solidFill>
                  <a:srgbClr val="005DA2"/>
                </a:solidFill>
                <a:latin typeface="楷体" panose="02010609060101010101" pitchFamily="49" charset="-122"/>
                <a:ea typeface="楷体" panose="02010609060101010101" pitchFamily="49" charset="-122"/>
              </a:rPr>
              <a:t>先后对比</a:t>
            </a:r>
            <a:endParaRPr lang="en-US" altLang="zh-CN" sz="2800" b="1" dirty="0">
              <a:latin typeface="楷体" panose="02010609060101010101" pitchFamily="49" charset="-122"/>
              <a:ea typeface="楷体" panose="02010609060101010101" pitchFamily="49" charset="-122"/>
            </a:endParaRPr>
          </a:p>
          <a:p>
            <a:pPr marL="273050" indent="-273050">
              <a:lnSpc>
                <a:spcPct val="150000"/>
              </a:lnSpc>
            </a:pPr>
            <a:r>
              <a:rPr lang="zh-CN" altLang="en-US" sz="2800" b="1" dirty="0">
                <a:latin typeface="楷体" panose="02010609060101010101" pitchFamily="49" charset="-122"/>
                <a:ea typeface="楷体" panose="02010609060101010101" pitchFamily="49" charset="-122"/>
              </a:rPr>
              <a:t>几个刺激物先后作用于同一感受器时产生的感觉对比。</a:t>
            </a:r>
            <a:endParaRPr lang="zh-CN" altLang="en-US" sz="2800" b="1" dirty="0">
              <a:latin typeface="楷体" panose="02010609060101010101" pitchFamily="49" charset="-122"/>
              <a:ea typeface="楷体" panose="02010609060101010101" pitchFamily="49" charset="-122"/>
            </a:endParaRPr>
          </a:p>
        </p:txBody>
      </p:sp>
      <p:sp>
        <p:nvSpPr>
          <p:cNvPr id="7" name="文本框 6"/>
          <p:cNvSpPr txBox="1"/>
          <p:nvPr/>
        </p:nvSpPr>
        <p:spPr>
          <a:xfrm>
            <a:off x="871397" y="1294137"/>
            <a:ext cx="6096000" cy="521970"/>
          </a:xfrm>
          <a:prstGeom prst="rect">
            <a:avLst/>
          </a:prstGeom>
          <a:noFill/>
        </p:spPr>
        <p:txBody>
          <a:bodyPr wrap="square">
            <a:spAutoFit/>
          </a:bodyPr>
          <a:lstStyle/>
          <a:p>
            <a:r>
              <a:rPr kumimoji="0" lang="en-US" altLang="zh-CN" sz="2800" b="1" i="0" u="none" strike="noStrike" kern="1200" cap="none" spc="0" normalizeH="0" baseline="0" noProof="0" dirty="0">
                <a:ln>
                  <a:noFill/>
                </a:ln>
                <a:solidFill>
                  <a:srgbClr val="1F497D"/>
                </a:solidFill>
                <a:effectLst/>
                <a:uLnTx/>
                <a:uFillTx/>
                <a:latin typeface="黑体" panose="02010609060101010101" pitchFamily="49" charset="-122"/>
                <a:ea typeface="黑体" panose="02010609060101010101" pitchFamily="49" charset="-122"/>
                <a:cs typeface="宋体" panose="02010600030101010101" pitchFamily="2" charset="-122"/>
              </a:rPr>
              <a:t>（二） 感觉</a:t>
            </a:r>
            <a:r>
              <a:rPr lang="en-US" altLang="zh-CN" sz="2800" b="1" noProof="0" dirty="0">
                <a:ln>
                  <a:noFill/>
                </a:ln>
                <a:solidFill>
                  <a:srgbClr val="1F497D"/>
                </a:solidFill>
                <a:effectLst/>
                <a:uLnTx/>
                <a:uFillTx/>
                <a:latin typeface="黑体" panose="02010609060101010101" pitchFamily="49" charset="-122"/>
                <a:ea typeface="黑体" panose="02010609060101010101" pitchFamily="49" charset="-122"/>
                <a:cs typeface="宋体" panose="02010600030101010101" pitchFamily="2" charset="-122"/>
              </a:rPr>
              <a:t>对比</a:t>
            </a:r>
            <a:endParaRPr lang="en-US" altLang="zh-CN" sz="2800" b="1" noProof="0" dirty="0">
              <a:ln>
                <a:noFill/>
              </a:ln>
              <a:solidFill>
                <a:srgbClr val="1F497D"/>
              </a:solidFill>
              <a:effectLst/>
              <a:uLnTx/>
              <a:uFillTx/>
              <a:latin typeface="黑体" panose="02010609060101010101" pitchFamily="49" charset="-122"/>
              <a:ea typeface="黑体" panose="02010609060101010101" pitchFamily="49" charset="-122"/>
              <a:cs typeface="宋体" panose="02010600030101010101" pitchFamily="2" charset="-122"/>
            </a:endParaRPr>
          </a:p>
        </p:txBody>
      </p:sp>
      <p:pic>
        <p:nvPicPr>
          <p:cNvPr id="2" name="Picture 2"/>
          <p:cNvPicPr>
            <a:picLocks noChangeAspect="1"/>
          </p:cNvPicPr>
          <p:nvPr/>
        </p:nvPicPr>
        <p:blipFill>
          <a:blip r:embed="rId1"/>
          <a:stretch>
            <a:fillRect/>
          </a:stretch>
        </p:blipFill>
        <p:spPr>
          <a:xfrm>
            <a:off x="1907896" y="3429000"/>
            <a:ext cx="3471862" cy="2301875"/>
          </a:xfrm>
          <a:prstGeom prst="rect">
            <a:avLst/>
          </a:prstGeom>
          <a:noFill/>
          <a:ln w="9525">
            <a:noFill/>
          </a:ln>
        </p:spPr>
      </p:pic>
      <p:pic>
        <p:nvPicPr>
          <p:cNvPr id="3" name="Picture 3"/>
          <p:cNvPicPr>
            <a:picLocks noChangeAspect="1"/>
          </p:cNvPicPr>
          <p:nvPr/>
        </p:nvPicPr>
        <p:blipFill>
          <a:blip r:embed="rId2"/>
          <a:stretch>
            <a:fillRect/>
          </a:stretch>
        </p:blipFill>
        <p:spPr>
          <a:xfrm>
            <a:off x="7408863" y="3452813"/>
            <a:ext cx="2955925" cy="2425700"/>
          </a:xfrm>
          <a:prstGeom prst="rect">
            <a:avLst/>
          </a:prstGeom>
          <a:noFill/>
          <a:ln w="9525">
            <a:noFill/>
          </a:ln>
        </p:spPr>
      </p:pic>
      <p:sp>
        <p:nvSpPr>
          <p:cNvPr id="4" name="文本框 3"/>
          <p:cNvSpPr txBox="1"/>
          <p:nvPr/>
        </p:nvSpPr>
        <p:spPr>
          <a:xfrm>
            <a:off x="4130675" y="497840"/>
            <a:ext cx="4706172" cy="645160"/>
          </a:xfrm>
          <a:prstGeom prst="rect">
            <a:avLst/>
          </a:prstGeom>
          <a:solidFill>
            <a:schemeClr val="bg1"/>
          </a:solidFill>
        </p:spPr>
        <p:txBody>
          <a:bodyPr wrap="square" rtlCol="0">
            <a:spAutoFit/>
          </a:bodyPr>
          <a:lstStyle>
            <a:defPPr>
              <a:defRPr lang="zh-CN"/>
            </a:defPPr>
            <a:lvl1pPr>
              <a:defRPr sz="3200" b="1">
                <a:solidFill>
                  <a:schemeClr val="tx1">
                    <a:alpha val="75000"/>
                  </a:schemeClr>
                </a:solidFill>
                <a:latin typeface="微软雅黑" panose="020B0503020204020204" charset="-122"/>
                <a:ea typeface="微软雅黑" panose="020B0503020204020204" charset="-122"/>
              </a:defRPr>
            </a:lvl1pPr>
          </a:lstStyle>
          <a:p>
            <a:r>
              <a:rPr lang="zh-CN" altLang="en-US" sz="3600" b="0" noProof="0" dirty="0">
                <a:ln>
                  <a:noFill/>
                </a:ln>
                <a:solidFill>
                  <a:prstClr val="blac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Agency FB" panose="020B0503020202020204" pitchFamily="34" charset="0"/>
                <a:sym typeface="+mn-ea"/>
              </a:rPr>
              <a:t>二、感觉的特性</a:t>
            </a:r>
            <a:endParaRPr lang="zh-CN" altLang="en-US" sz="3600" b="0" noProof="0" dirty="0">
              <a:ln>
                <a:noFill/>
              </a:ln>
              <a:solidFill>
                <a:prstClr val="blac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Agency FB" panose="020B0503020202020204" pitchFamily="34" charset="0"/>
              <a:sym typeface="+mn-ea"/>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矩形 10"/>
          <p:cNvSpPr/>
          <p:nvPr/>
        </p:nvSpPr>
        <p:spPr>
          <a:xfrm>
            <a:off x="1550987" y="1808956"/>
            <a:ext cx="9093200" cy="872034"/>
          </a:xfrm>
          <a:prstGeom prst="rect">
            <a:avLst/>
          </a:prstGeom>
          <a:noFill/>
          <a:ln w="9525">
            <a:noFill/>
          </a:ln>
        </p:spPr>
        <p:txBody>
          <a:bodyPr wrap="square" anchor="t" anchorCtr="0">
            <a:spAutoFit/>
          </a:bodyPr>
          <a:lstStyle/>
          <a:p>
            <a:pPr marL="273050" indent="-273050">
              <a:lnSpc>
                <a:spcPct val="150000"/>
              </a:lnSpc>
            </a:pPr>
            <a:r>
              <a:rPr lang="en-US" altLang="zh-CN" dirty="0">
                <a:latin typeface="Arial" panose="020B0604020202020204" pitchFamily="34" charset="0"/>
                <a:ea typeface="宋体" panose="02010600030101010101" pitchFamily="2" charset="-122"/>
              </a:rPr>
              <a:t>     </a:t>
            </a:r>
            <a:endParaRPr lang="en-US" altLang="zh-CN" dirty="0">
              <a:latin typeface="Arial" panose="020B0604020202020204" pitchFamily="34" charset="0"/>
              <a:ea typeface="宋体" panose="02010600030101010101" pitchFamily="2" charset="-122"/>
            </a:endParaRPr>
          </a:p>
          <a:p>
            <a:pPr marL="273050" indent="-273050">
              <a:lnSpc>
                <a:spcPct val="150000"/>
              </a:lnSpc>
            </a:pPr>
            <a:r>
              <a:rPr lang="en-US" altLang="zh-CN" dirty="0">
                <a:latin typeface="Arial" panose="020B0604020202020204" pitchFamily="34" charset="0"/>
                <a:ea typeface="宋体" panose="02010600030101010101" pitchFamily="2" charset="-122"/>
              </a:rPr>
              <a:t>  </a:t>
            </a:r>
            <a:endParaRPr lang="en-US" altLang="zh-CN" dirty="0">
              <a:solidFill>
                <a:srgbClr val="FF0000"/>
              </a:solidFill>
              <a:latin typeface="Arial" panose="020B0604020202020204" pitchFamily="34" charset="0"/>
              <a:ea typeface="宋体" panose="02010600030101010101" pitchFamily="2" charset="-122"/>
            </a:endParaRPr>
          </a:p>
        </p:txBody>
      </p:sp>
      <p:sp>
        <p:nvSpPr>
          <p:cNvPr id="272387" name="矩形 10"/>
          <p:cNvSpPr/>
          <p:nvPr/>
        </p:nvSpPr>
        <p:spPr>
          <a:xfrm>
            <a:off x="1086551" y="1878912"/>
            <a:ext cx="10620375" cy="1284006"/>
          </a:xfrm>
          <a:prstGeom prst="rect">
            <a:avLst/>
          </a:prstGeom>
          <a:noFill/>
          <a:ln w="9525">
            <a:noFill/>
          </a:ln>
        </p:spPr>
        <p:txBody>
          <a:bodyPr wrap="square" anchor="t" anchorCtr="0">
            <a:spAutoFit/>
          </a:bodyPr>
          <a:lstStyle/>
          <a:p>
            <a:pPr marL="273050" algn="just">
              <a:lnSpc>
                <a:spcPct val="150000"/>
              </a:lnSpc>
            </a:pPr>
            <a:r>
              <a:rPr lang="zh-CN" altLang="en-US" sz="2800" b="1" dirty="0">
                <a:latin typeface="楷体" panose="02010609060101010101" pitchFamily="49" charset="-122"/>
                <a:ea typeface="楷体" panose="02010609060101010101" pitchFamily="49" charset="-122"/>
              </a:rPr>
              <a:t>当刺激停止作用以后，感觉并不立即消失，还能保持一个极短的时间，这种暂时保留下来的感觉印象就叫做后像。 </a:t>
            </a:r>
            <a:endParaRPr lang="zh-CN" altLang="en-US" sz="2800" b="1" dirty="0">
              <a:latin typeface="楷体" panose="02010609060101010101" pitchFamily="49" charset="-122"/>
              <a:ea typeface="楷体" panose="02010609060101010101" pitchFamily="49" charset="-122"/>
            </a:endParaRPr>
          </a:p>
        </p:txBody>
      </p:sp>
      <p:sp>
        <p:nvSpPr>
          <p:cNvPr id="7" name="文本框 6"/>
          <p:cNvSpPr txBox="1"/>
          <p:nvPr/>
        </p:nvSpPr>
        <p:spPr>
          <a:xfrm>
            <a:off x="871397" y="1294137"/>
            <a:ext cx="6096000" cy="798830"/>
          </a:xfrm>
          <a:prstGeom prst="rect">
            <a:avLst/>
          </a:prstGeom>
          <a:noFill/>
        </p:spPr>
        <p:txBody>
          <a:bodyPr wrap="square">
            <a:spAutoFit/>
          </a:bodyPr>
          <a:lstStyle/>
          <a:p>
            <a:r>
              <a:rPr kumimoji="0" lang="en-US" altLang="zh-CN" sz="2800" b="1" i="0" u="none" strike="noStrike" kern="1200" cap="none" spc="0" normalizeH="0" baseline="0" noProof="0" dirty="0">
                <a:ln>
                  <a:noFill/>
                </a:ln>
                <a:solidFill>
                  <a:srgbClr val="1F497D"/>
                </a:solidFill>
                <a:effectLst/>
                <a:uLnTx/>
                <a:uFillTx/>
                <a:latin typeface="黑体" panose="02010609060101010101" pitchFamily="49" charset="-122"/>
                <a:ea typeface="黑体" panose="02010609060101010101" pitchFamily="49" charset="-122"/>
                <a:cs typeface="宋体" panose="02010600030101010101" pitchFamily="2" charset="-122"/>
              </a:rPr>
              <a:t>（三）感觉后像</a:t>
            </a:r>
            <a:endParaRPr kumimoji="0" lang="en-US" altLang="zh-CN" sz="2800" b="1" i="0" u="none" strike="noStrike" kern="1200" cap="none" spc="0" normalizeH="0" baseline="0" noProof="0" dirty="0">
              <a:ln>
                <a:noFill/>
              </a:ln>
              <a:solidFill>
                <a:srgbClr val="1F497D"/>
              </a:solidFill>
              <a:effectLst/>
              <a:uLnTx/>
              <a:uFillTx/>
              <a:latin typeface="黑体" panose="02010609060101010101" pitchFamily="49" charset="-122"/>
              <a:ea typeface="黑体" panose="02010609060101010101" pitchFamily="49" charset="-122"/>
              <a:cs typeface="宋体" panose="02010600030101010101" pitchFamily="2" charset="-122"/>
            </a:endParaRPr>
          </a:p>
          <a:p>
            <a:endParaRPr lang="zh-CN" altLang="en-US" dirty="0"/>
          </a:p>
        </p:txBody>
      </p:sp>
      <p:pic>
        <p:nvPicPr>
          <p:cNvPr id="4" name="Picture 5" descr="http://i04.pictn.sogoucdn.com/b819f47796dad899">
            <a:hlinkClick r:id="rId1"/>
          </p:cNvPr>
          <p:cNvPicPr>
            <a:picLocks noChangeAspect="1"/>
          </p:cNvPicPr>
          <p:nvPr/>
        </p:nvPicPr>
        <p:blipFill>
          <a:blip r:embed="rId2"/>
          <a:stretch>
            <a:fillRect/>
          </a:stretch>
        </p:blipFill>
        <p:spPr>
          <a:xfrm>
            <a:off x="2416830" y="3332163"/>
            <a:ext cx="2817812" cy="3244850"/>
          </a:xfrm>
          <a:prstGeom prst="rect">
            <a:avLst/>
          </a:prstGeom>
          <a:noFill/>
          <a:ln w="9525">
            <a:noFill/>
          </a:ln>
        </p:spPr>
      </p:pic>
      <p:sp>
        <p:nvSpPr>
          <p:cNvPr id="5" name="文本框 1"/>
          <p:cNvSpPr txBox="1"/>
          <p:nvPr/>
        </p:nvSpPr>
        <p:spPr>
          <a:xfrm>
            <a:off x="5791200" y="4861266"/>
            <a:ext cx="5456238" cy="1405193"/>
          </a:xfrm>
          <a:prstGeom prst="rect">
            <a:avLst/>
          </a:prstGeom>
          <a:noFill/>
          <a:ln w="9525">
            <a:noFill/>
          </a:ln>
        </p:spPr>
        <p:txBody>
          <a:bodyPr wrap="square" anchor="t" anchorCtr="0">
            <a:spAutoFit/>
          </a:bodyPr>
          <a:lstStyle/>
          <a:p>
            <a:pPr marL="273050">
              <a:lnSpc>
                <a:spcPct val="150000"/>
              </a:lnSpc>
            </a:pPr>
            <a:r>
              <a:rPr lang="zh-CN" altLang="en-US" sz="2000" b="1" dirty="0">
                <a:solidFill>
                  <a:srgbClr val="FF0000"/>
                </a:solidFill>
                <a:latin typeface="楷体" panose="02010609060101010101" pitchFamily="49" charset="-122"/>
                <a:ea typeface="楷体" panose="02010609060101010101" pitchFamily="49" charset="-122"/>
                <a:sym typeface="宋体" panose="02010600030101010101" pitchFamily="2" charset="-122"/>
              </a:rPr>
              <a:t>眼前会出现灯的光亮形象位于黑色背景之上，即正后像，以后可能看到一个黑色形象出现在光亮背景上，即负后像。</a:t>
            </a:r>
            <a:endParaRPr lang="zh-CN" altLang="en-US" sz="2800" b="1" dirty="0">
              <a:solidFill>
                <a:srgbClr val="FF0000"/>
              </a:solidFill>
              <a:latin typeface="楷体" panose="02010609060101010101" pitchFamily="49" charset="-122"/>
              <a:ea typeface="楷体" panose="02010609060101010101" pitchFamily="49" charset="-122"/>
              <a:sym typeface="宋体" panose="02010600030101010101" pitchFamily="2" charset="-122"/>
            </a:endParaRPr>
          </a:p>
        </p:txBody>
      </p:sp>
      <p:sp>
        <p:nvSpPr>
          <p:cNvPr id="14" name="文本框 13"/>
          <p:cNvSpPr txBox="1"/>
          <p:nvPr/>
        </p:nvSpPr>
        <p:spPr>
          <a:xfrm>
            <a:off x="5791200" y="3332163"/>
            <a:ext cx="6096000" cy="1200329"/>
          </a:xfrm>
          <a:prstGeom prst="rect">
            <a:avLst/>
          </a:prstGeom>
          <a:noFill/>
        </p:spPr>
        <p:txBody>
          <a:bodyPr wrap="square">
            <a:spAutoFit/>
          </a:bodyPr>
          <a:lstStyle/>
          <a:p>
            <a:pPr>
              <a:buFont typeface="Arial" panose="020B0604020202020204" pitchFamily="34" charset="0"/>
              <a:buNone/>
            </a:pPr>
            <a:r>
              <a:rPr lang="zh-CN" altLang="en-US" sz="2400" b="1" dirty="0">
                <a:latin typeface="楷体" panose="02010609060101010101" pitchFamily="49" charset="-122"/>
                <a:ea typeface="楷体" panose="02010609060101010101" pitchFamily="49" charset="-122"/>
              </a:rPr>
              <a:t>盯着灯泡</a:t>
            </a:r>
            <a:r>
              <a:rPr lang="en-US" altLang="zh-CN" sz="2400" b="1" dirty="0">
                <a:latin typeface="楷体" panose="02010609060101010101" pitchFamily="49" charset="-122"/>
                <a:ea typeface="楷体" panose="02010609060101010101" pitchFamily="49" charset="-122"/>
              </a:rPr>
              <a:t>10</a:t>
            </a:r>
            <a:r>
              <a:rPr lang="zh-CN" altLang="en-US" sz="2400" b="1" dirty="0">
                <a:latin typeface="楷体" panose="02010609060101010101" pitchFamily="49" charset="-122"/>
                <a:ea typeface="楷体" panose="02010609060101010101" pitchFamily="49" charset="-122"/>
              </a:rPr>
              <a:t>秒钟</a:t>
            </a:r>
            <a:endParaRPr lang="en-US" altLang="zh-CN" sz="2400" b="1" dirty="0">
              <a:latin typeface="楷体" panose="02010609060101010101" pitchFamily="49" charset="-122"/>
              <a:ea typeface="楷体" panose="02010609060101010101" pitchFamily="49" charset="-122"/>
            </a:endParaRPr>
          </a:p>
          <a:p>
            <a:pPr>
              <a:buFont typeface="Arial" panose="020B0604020202020204" pitchFamily="34" charset="0"/>
              <a:buNone/>
            </a:pPr>
            <a:r>
              <a:rPr lang="zh-CN" altLang="en-US" sz="2400" b="1" dirty="0">
                <a:latin typeface="楷体" panose="02010609060101010101" pitchFamily="49" charset="-122"/>
                <a:ea typeface="楷体" panose="02010609060101010101" pitchFamily="49" charset="-122"/>
              </a:rPr>
              <a:t>闭上眼睛</a:t>
            </a:r>
            <a:endParaRPr lang="en-US" altLang="zh-CN" sz="2400" b="1" dirty="0">
              <a:latin typeface="楷体" panose="02010609060101010101" pitchFamily="49" charset="-122"/>
              <a:ea typeface="楷体" panose="02010609060101010101" pitchFamily="49" charset="-122"/>
            </a:endParaRPr>
          </a:p>
          <a:p>
            <a:pPr>
              <a:buFont typeface="Arial" panose="020B0604020202020204" pitchFamily="34" charset="0"/>
              <a:buNone/>
            </a:pPr>
            <a:r>
              <a:rPr lang="zh-CN" altLang="en-US" sz="2400" b="1" dirty="0">
                <a:latin typeface="楷体" panose="02010609060101010101" pitchFamily="49" charset="-122"/>
                <a:ea typeface="楷体" panose="02010609060101010101" pitchFamily="49" charset="-122"/>
              </a:rPr>
              <a:t>你能看见什么？</a:t>
            </a:r>
            <a:endParaRPr lang="zh-CN" altLang="en-US" sz="2400" b="1" dirty="0">
              <a:latin typeface="楷体" panose="02010609060101010101" pitchFamily="49" charset="-122"/>
              <a:ea typeface="楷体" panose="02010609060101010101" pitchFamily="49" charset="-122"/>
            </a:endParaRPr>
          </a:p>
        </p:txBody>
      </p:sp>
      <p:sp>
        <p:nvSpPr>
          <p:cNvPr id="2" name="文本框 1"/>
          <p:cNvSpPr txBox="1"/>
          <p:nvPr/>
        </p:nvSpPr>
        <p:spPr>
          <a:xfrm>
            <a:off x="4130675" y="497840"/>
            <a:ext cx="4706172" cy="645160"/>
          </a:xfrm>
          <a:prstGeom prst="rect">
            <a:avLst/>
          </a:prstGeom>
          <a:solidFill>
            <a:schemeClr val="bg1"/>
          </a:solidFill>
        </p:spPr>
        <p:txBody>
          <a:bodyPr wrap="square" rtlCol="0">
            <a:spAutoFit/>
          </a:bodyPr>
          <a:lstStyle>
            <a:defPPr>
              <a:defRPr lang="zh-CN"/>
            </a:defPPr>
            <a:lvl1pPr>
              <a:defRPr sz="3200" b="1">
                <a:solidFill>
                  <a:schemeClr val="tx1">
                    <a:alpha val="75000"/>
                  </a:schemeClr>
                </a:solidFill>
                <a:latin typeface="微软雅黑" panose="020B0503020204020204" charset="-122"/>
                <a:ea typeface="微软雅黑" panose="020B0503020204020204" charset="-122"/>
              </a:defRPr>
            </a:lvl1pPr>
          </a:lstStyle>
          <a:p>
            <a:r>
              <a:rPr lang="zh-CN" altLang="en-US" sz="3600" b="0" noProof="0" dirty="0">
                <a:ln>
                  <a:noFill/>
                </a:ln>
                <a:solidFill>
                  <a:prstClr val="blac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Agency FB" panose="020B0503020202020204" pitchFamily="34" charset="0"/>
                <a:sym typeface="+mn-ea"/>
              </a:rPr>
              <a:t>三、感觉的特性</a:t>
            </a:r>
            <a:endParaRPr lang="zh-CN" altLang="en-US" sz="3600" b="0" noProof="0" dirty="0">
              <a:ln>
                <a:noFill/>
              </a:ln>
              <a:solidFill>
                <a:prstClr val="blac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Agency FB" panose="020B0503020202020204" pitchFamily="34" charset="0"/>
              <a:sym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7" name="矩形 6"/>
          <p:cNvSpPr/>
          <p:nvPr/>
        </p:nvSpPr>
        <p:spPr>
          <a:xfrm>
            <a:off x="1769420" y="1802475"/>
            <a:ext cx="8767658" cy="1133195"/>
          </a:xfrm>
          <a:prstGeom prst="rect">
            <a:avLst/>
          </a:prstGeom>
          <a:noFill/>
          <a:ln w="9525">
            <a:noFill/>
          </a:ln>
        </p:spPr>
        <p:txBody>
          <a:bodyPr wrap="square" anchor="t" anchorCtr="0">
            <a:spAutoFit/>
          </a:bodyPr>
          <a:lstStyle/>
          <a:p>
            <a:pPr>
              <a:lnSpc>
                <a:spcPct val="130000"/>
              </a:lnSpc>
            </a:pPr>
            <a:r>
              <a:rPr lang="zh-CN" altLang="en-US" sz="2800" b="1" dirty="0">
                <a:latin typeface="楷体" panose="02010609060101010101" pitchFamily="49" charset="-122"/>
                <a:ea typeface="楷体" panose="02010609060101010101" pitchFamily="49" charset="-122"/>
              </a:rPr>
              <a:t>请盯住左边图基地的黑点最少</a:t>
            </a:r>
            <a:r>
              <a:rPr lang="en-US" altLang="zh-CN" sz="2800" b="1" dirty="0">
                <a:latin typeface="楷体" panose="02010609060101010101" pitchFamily="49" charset="-122"/>
                <a:ea typeface="楷体" panose="02010609060101010101" pitchFamily="49" charset="-122"/>
              </a:rPr>
              <a:t>30</a:t>
            </a:r>
            <a:r>
              <a:rPr lang="zh-CN" altLang="en-US" sz="2800" b="1" dirty="0">
                <a:latin typeface="楷体" panose="02010609060101010101" pitchFamily="49" charset="-122"/>
                <a:ea typeface="楷体" panose="02010609060101010101" pitchFamily="49" charset="-122"/>
              </a:rPr>
              <a:t>秒，然后快速将双眼移到右侧白色区域的黑点处，你能看到什么？</a:t>
            </a:r>
            <a:endParaRPr lang="zh-CN" altLang="en-US" sz="2800" b="1" dirty="0">
              <a:latin typeface="楷体" panose="02010609060101010101" pitchFamily="49" charset="-122"/>
              <a:ea typeface="楷体" panose="02010609060101010101" pitchFamily="49" charset="-122"/>
            </a:endParaRPr>
          </a:p>
        </p:txBody>
      </p:sp>
      <p:sp>
        <p:nvSpPr>
          <p:cNvPr id="3" name="TextBox 6"/>
          <p:cNvSpPr txBox="1">
            <a:spLocks noChangeArrowheads="1"/>
          </p:cNvSpPr>
          <p:nvPr/>
        </p:nvSpPr>
        <p:spPr bwMode="auto">
          <a:xfrm>
            <a:off x="4112997" y="5378919"/>
            <a:ext cx="3735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b="1" dirty="0">
                <a:solidFill>
                  <a:srgbClr val="DC9334"/>
                </a:solidFill>
                <a:latin typeface="微软雅黑" panose="020B0503020204020204" charset="-122"/>
                <a:ea typeface="微软雅黑" panose="020B0503020204020204" charset="-122"/>
              </a:rPr>
              <a:t>答案：</a:t>
            </a:r>
            <a:r>
              <a:rPr lang="zh-CN" altLang="en-US" dirty="0">
                <a:latin typeface="微软雅黑" panose="020B0503020204020204" charset="-122"/>
                <a:ea typeface="微软雅黑" panose="020B0503020204020204" charset="-122"/>
              </a:rPr>
              <a:t>能看到一个绿色或蓝色的圆</a:t>
            </a:r>
            <a:endParaRPr lang="zh-CN" altLang="en-US" dirty="0">
              <a:latin typeface="微软雅黑" panose="020B0503020204020204" charset="-122"/>
              <a:ea typeface="微软雅黑" panose="020B0503020204020204" charset="-122"/>
            </a:endParaRPr>
          </a:p>
        </p:txBody>
      </p:sp>
      <p:sp>
        <p:nvSpPr>
          <p:cNvPr id="4" name="矩形 3"/>
          <p:cNvSpPr>
            <a:spLocks noChangeArrowheads="1"/>
          </p:cNvSpPr>
          <p:nvPr/>
        </p:nvSpPr>
        <p:spPr bwMode="auto">
          <a:xfrm>
            <a:off x="2936502" y="5930268"/>
            <a:ext cx="7493000" cy="812800"/>
          </a:xfrm>
          <a:prstGeom prst="rect">
            <a:avLst/>
          </a:prstGeom>
          <a:solidFill>
            <a:srgbClr val="10253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buFont typeface="Arial" panose="020B0604020202020204" pitchFamily="34" charset="0"/>
              <a:buNone/>
            </a:pPr>
            <a:r>
              <a:rPr lang="zh-CN" altLang="en-US" dirty="0">
                <a:solidFill>
                  <a:schemeClr val="bg1"/>
                </a:solidFill>
                <a:latin typeface="微软雅黑" panose="020B0503020204020204" charset="-122"/>
                <a:ea typeface="微软雅黑" panose="020B0503020204020204" charset="-122"/>
              </a:rPr>
              <a:t>“补色残像，当人老是盯着一个颜色看时，再去看别的地方，双眼为了获得本身的平衡，就要发作出一种补色作为调剂。比方红对绿，蓝对橙。</a:t>
            </a:r>
            <a:endParaRPr lang="zh-CN" altLang="en-US" dirty="0">
              <a:solidFill>
                <a:schemeClr val="bg1"/>
              </a:solidFill>
              <a:latin typeface="微软雅黑" panose="020B0503020204020204" charset="-122"/>
              <a:ea typeface="微软雅黑" panose="020B0503020204020204" charset="-122"/>
            </a:endParaRPr>
          </a:p>
        </p:txBody>
      </p:sp>
      <p:pic>
        <p:nvPicPr>
          <p:cNvPr id="5" name="Picture 2" descr="C:\Users\Administrator\AppData\Roaming\Tencent\Users\281042446\QQ\WinTemp\RichOle\`Y5$QPMD~JC_U3VTBK9IQD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45656" y="2892408"/>
            <a:ext cx="550068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p:nvSpPr>
        <p:spPr>
          <a:xfrm>
            <a:off x="871397" y="1294137"/>
            <a:ext cx="6096000" cy="798830"/>
          </a:xfrm>
          <a:prstGeom prst="rect">
            <a:avLst/>
          </a:prstGeom>
          <a:noFill/>
        </p:spPr>
        <p:txBody>
          <a:bodyPr wrap="square">
            <a:spAutoFit/>
          </a:bodyPr>
          <a:lstStyle/>
          <a:p>
            <a:pPr algn="l">
              <a:buClrTx/>
              <a:buSzTx/>
              <a:buFontTx/>
            </a:pPr>
            <a:r>
              <a:rPr kumimoji="0" lang="en-US" altLang="zh-CN" sz="2800" b="1" i="0" u="none" strike="noStrike" kern="1200" cap="none" spc="0" normalizeH="0" baseline="0" noProof="0" dirty="0">
                <a:ln>
                  <a:noFill/>
                </a:ln>
                <a:solidFill>
                  <a:srgbClr val="1F497D"/>
                </a:solidFill>
                <a:effectLst/>
                <a:uLnTx/>
                <a:uFillTx/>
                <a:latin typeface="黑体" panose="02010609060101010101" pitchFamily="49" charset="-122"/>
                <a:ea typeface="黑体" panose="02010609060101010101" pitchFamily="49" charset="-122"/>
                <a:cs typeface="宋体" panose="02010600030101010101" pitchFamily="2" charset="-122"/>
              </a:rPr>
              <a:t>（三）感觉后像</a:t>
            </a:r>
            <a:endParaRPr kumimoji="0" lang="en-US" altLang="zh-CN" sz="2800" b="1" i="0" u="none" strike="noStrike" kern="1200" cap="none" spc="0" normalizeH="0" baseline="0" noProof="0" dirty="0">
              <a:ln>
                <a:noFill/>
              </a:ln>
              <a:solidFill>
                <a:srgbClr val="1F497D"/>
              </a:solidFill>
              <a:effectLst/>
              <a:uLnTx/>
              <a:uFillTx/>
              <a:latin typeface="黑体" panose="02010609060101010101" pitchFamily="49" charset="-122"/>
              <a:ea typeface="黑体" panose="02010609060101010101" pitchFamily="49" charset="-122"/>
              <a:cs typeface="宋体" panose="02010600030101010101" pitchFamily="2" charset="-122"/>
            </a:endParaRPr>
          </a:p>
          <a:p>
            <a:endParaRPr lang="zh-CN" altLang="en-US" dirty="0"/>
          </a:p>
        </p:txBody>
      </p:sp>
      <p:sp>
        <p:nvSpPr>
          <p:cNvPr id="2" name="文本框 1"/>
          <p:cNvSpPr txBox="1"/>
          <p:nvPr/>
        </p:nvSpPr>
        <p:spPr>
          <a:xfrm>
            <a:off x="4130675" y="497840"/>
            <a:ext cx="4706172" cy="645160"/>
          </a:xfrm>
          <a:prstGeom prst="rect">
            <a:avLst/>
          </a:prstGeom>
          <a:solidFill>
            <a:schemeClr val="bg1"/>
          </a:solidFill>
        </p:spPr>
        <p:txBody>
          <a:bodyPr wrap="square" rtlCol="0">
            <a:spAutoFit/>
          </a:bodyPr>
          <a:lstStyle>
            <a:defPPr>
              <a:defRPr lang="zh-CN"/>
            </a:defPPr>
            <a:lvl1pPr>
              <a:defRPr sz="3200" b="1">
                <a:solidFill>
                  <a:schemeClr val="tx1">
                    <a:alpha val="75000"/>
                  </a:schemeClr>
                </a:solidFill>
                <a:latin typeface="微软雅黑" panose="020B0503020204020204" charset="-122"/>
                <a:ea typeface="微软雅黑" panose="020B0503020204020204" charset="-122"/>
              </a:defRPr>
            </a:lvl1pPr>
          </a:lstStyle>
          <a:p>
            <a:r>
              <a:rPr lang="zh-CN" altLang="en-US" sz="3600" b="0" noProof="0" dirty="0">
                <a:ln>
                  <a:noFill/>
                </a:ln>
                <a:solidFill>
                  <a:prstClr val="blac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Agency FB" panose="020B0503020202020204" pitchFamily="34" charset="0"/>
                <a:sym typeface="+mn-ea"/>
              </a:rPr>
              <a:t>三、感觉的特性</a:t>
            </a:r>
            <a:endParaRPr lang="zh-CN" altLang="en-US" sz="3600" b="0" noProof="0" dirty="0">
              <a:ln>
                <a:noFill/>
              </a:ln>
              <a:solidFill>
                <a:prstClr val="blac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Agency FB" panose="020B0503020202020204" pitchFamily="34" charset="0"/>
              <a:sym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标题 1"/>
          <p:cNvSpPr>
            <a:spLocks noGrp="1"/>
          </p:cNvSpPr>
          <p:nvPr>
            <p:ph type="title"/>
          </p:nvPr>
        </p:nvSpPr>
        <p:spPr/>
        <p:txBody>
          <a:bodyPr anchor="ctr" anchorCtr="0"/>
          <a:lstStyle/>
          <a:p>
            <a:endParaRPr lang="zh-CN" altLang="en-US"/>
          </a:p>
        </p:txBody>
      </p:sp>
      <p:pic>
        <p:nvPicPr>
          <p:cNvPr id="278530" name="Picture 6" descr="https://timgsa.baidu.com/timg?image&amp;quality=80&amp;size=b9999_10000&amp;sec=1520505570166&amp;di=81cf70c49530725d15c7aef4c2694e87&amp;imgtype=0&amp;src=http%3A%2F%2Fwww.yiwadian.com%2Fuploads%2Fallimg%2F160411%2F111K41L8-0.png"/>
          <p:cNvPicPr>
            <a:picLocks noChangeAspect="1"/>
          </p:cNvPicPr>
          <p:nvPr/>
        </p:nvPicPr>
        <p:blipFill>
          <a:blip r:embed="rId1"/>
          <a:srcRect t="7597" b="6290"/>
          <a:stretch>
            <a:fillRect/>
          </a:stretch>
        </p:blipFill>
        <p:spPr>
          <a:xfrm>
            <a:off x="1530350" y="1682750"/>
            <a:ext cx="4405313" cy="2827338"/>
          </a:xfrm>
          <a:prstGeom prst="rect">
            <a:avLst/>
          </a:prstGeom>
          <a:noFill/>
          <a:ln w="9525">
            <a:noFill/>
          </a:ln>
        </p:spPr>
      </p:pic>
      <p:sp>
        <p:nvSpPr>
          <p:cNvPr id="29700" name="矩形 9"/>
          <p:cNvSpPr/>
          <p:nvPr/>
        </p:nvSpPr>
        <p:spPr>
          <a:xfrm>
            <a:off x="3287712" y="4779776"/>
            <a:ext cx="6308725" cy="637675"/>
          </a:xfrm>
          <a:prstGeom prst="rect">
            <a:avLst/>
          </a:prstGeom>
          <a:noFill/>
          <a:ln w="9525">
            <a:noFill/>
          </a:ln>
        </p:spPr>
        <p:txBody>
          <a:bodyPr wrap="square" anchor="t" anchorCtr="0">
            <a:spAutoFit/>
          </a:bodyPr>
          <a:lstStyle/>
          <a:p>
            <a:pPr>
              <a:lnSpc>
                <a:spcPct val="150000"/>
              </a:lnSpc>
            </a:pPr>
            <a:r>
              <a:rPr lang="zh-CN" altLang="en-US" sz="2800" b="1" dirty="0">
                <a:latin typeface="楷体" panose="02010609060101010101" pitchFamily="49" charset="-122"/>
                <a:ea typeface="楷体" panose="02010609060101010101" pitchFamily="49" charset="-122"/>
              </a:rPr>
              <a:t>为什么把手术服设计成</a:t>
            </a:r>
            <a:r>
              <a:rPr lang="zh-CN" altLang="en-US" sz="2800" b="1" dirty="0">
                <a:solidFill>
                  <a:srgbClr val="FF0000"/>
                </a:solidFill>
                <a:latin typeface="楷体" panose="02010609060101010101" pitchFamily="49" charset="-122"/>
                <a:ea typeface="楷体" panose="02010609060101010101" pitchFamily="49" charset="-122"/>
              </a:rPr>
              <a:t>蓝色</a:t>
            </a:r>
            <a:r>
              <a:rPr lang="zh-CN" altLang="en-US" sz="2800" b="1" dirty="0">
                <a:latin typeface="楷体" panose="02010609060101010101" pitchFamily="49" charset="-122"/>
                <a:ea typeface="楷体" panose="02010609060101010101" pitchFamily="49" charset="-122"/>
              </a:rPr>
              <a:t>或</a:t>
            </a:r>
            <a:r>
              <a:rPr lang="zh-CN" altLang="en-US" sz="2800" b="1" dirty="0">
                <a:solidFill>
                  <a:srgbClr val="FF0000"/>
                </a:solidFill>
                <a:latin typeface="楷体" panose="02010609060101010101" pitchFamily="49" charset="-122"/>
                <a:ea typeface="楷体" panose="02010609060101010101" pitchFamily="49" charset="-122"/>
              </a:rPr>
              <a:t>绿色</a:t>
            </a:r>
            <a:r>
              <a:rPr lang="zh-CN" altLang="en-US" sz="2800" b="1" dirty="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pic>
        <p:nvPicPr>
          <p:cNvPr id="278532" name="图片 6" descr="90832975.jpg"/>
          <p:cNvPicPr>
            <a:picLocks noChangeAspect="1"/>
          </p:cNvPicPr>
          <p:nvPr/>
        </p:nvPicPr>
        <p:blipFill>
          <a:blip r:embed="rId2"/>
          <a:srcRect t="2843"/>
          <a:stretch>
            <a:fillRect/>
          </a:stretch>
        </p:blipFill>
        <p:spPr>
          <a:xfrm>
            <a:off x="6442075" y="1657350"/>
            <a:ext cx="4419600" cy="2852738"/>
          </a:xfrm>
          <a:prstGeom prst="rect">
            <a:avLst/>
          </a:prstGeom>
          <a:noFill/>
          <a:ln w="9525">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slide(fromBottom)">
                                      <p:cBhvr>
                                        <p:cTn id="7" dur="500"/>
                                        <p:tgtEl>
                                          <p:spTgt spid="297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矩形 10"/>
          <p:cNvSpPr/>
          <p:nvPr/>
        </p:nvSpPr>
        <p:spPr>
          <a:xfrm>
            <a:off x="1441450" y="1257300"/>
            <a:ext cx="10080625" cy="3692525"/>
          </a:xfrm>
          <a:prstGeom prst="rect">
            <a:avLst/>
          </a:prstGeom>
          <a:noFill/>
          <a:ln w="9525">
            <a:noFill/>
          </a:ln>
        </p:spPr>
        <p:txBody>
          <a:bodyPr wrap="square" anchor="t" anchorCtr="0">
            <a:spAutoFit/>
          </a:bodyPr>
          <a:lstStyle/>
          <a:p>
            <a:pPr indent="-273050">
              <a:lnSpc>
                <a:spcPct val="150000"/>
              </a:lnSpc>
            </a:pPr>
            <a:r>
              <a:rPr lang="en-US" altLang="zh-CN" sz="2800" b="1" noProof="0" dirty="0">
                <a:ln>
                  <a:noFill/>
                </a:ln>
                <a:solidFill>
                  <a:srgbClr val="1F497D"/>
                </a:solidFill>
                <a:effectLst/>
                <a:uLnTx/>
                <a:uFillTx/>
                <a:latin typeface="黑体" panose="02010609060101010101" pitchFamily="49" charset="-122"/>
                <a:ea typeface="黑体" panose="02010609060101010101" pitchFamily="49" charset="-122"/>
                <a:cs typeface="宋体" panose="02010600030101010101" pitchFamily="2" charset="-122"/>
              </a:rPr>
              <a:t>（四） 联觉</a:t>
            </a:r>
            <a:endParaRPr lang="en-US" altLang="zh-CN" sz="2800" b="1" noProof="0" dirty="0">
              <a:ln>
                <a:noFill/>
              </a:ln>
              <a:solidFill>
                <a:srgbClr val="1F497D"/>
              </a:solidFill>
              <a:effectLst/>
              <a:uLnTx/>
              <a:uFillTx/>
              <a:latin typeface="黑体" panose="02010609060101010101" pitchFamily="49" charset="-122"/>
              <a:ea typeface="黑体" panose="02010609060101010101" pitchFamily="49" charset="-122"/>
              <a:cs typeface="宋体" panose="02010600030101010101" pitchFamily="2" charset="-122"/>
            </a:endParaRPr>
          </a:p>
          <a:p>
            <a:pPr marL="273050" indent="-273050">
              <a:lnSpc>
                <a:spcPct val="150000"/>
              </a:lnSpc>
            </a:pPr>
            <a:r>
              <a:rPr lang="en-US" altLang="zh-CN" sz="2800" dirty="0">
                <a:solidFill>
                  <a:schemeClr val="tx2"/>
                </a:solidFill>
                <a:latin typeface="Arial" panose="020B0604020202020204" pitchFamily="34" charset="0"/>
                <a:ea typeface="宋体" panose="02010600030101010101" pitchFamily="2" charset="-122"/>
              </a:rPr>
              <a:t>     </a:t>
            </a:r>
            <a:r>
              <a:rPr lang="zh-CN" altLang="en-US" sz="2800" b="1" dirty="0">
                <a:latin typeface="楷体" panose="02010609060101010101" pitchFamily="49" charset="-122"/>
                <a:ea typeface="楷体" panose="02010609060101010101" pitchFamily="49" charset="-122"/>
              </a:rPr>
              <a:t>当种感官受到刺激时出现另一感官的感觉和表象称为联觉。（甜蜜的嗓音</a:t>
            </a:r>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，沉重的脚步声、暖色冷色等）</a:t>
            </a:r>
            <a:endParaRPr lang="en-US" altLang="zh-CN" sz="2800" b="1" dirty="0">
              <a:latin typeface="楷体" panose="02010609060101010101" pitchFamily="49" charset="-122"/>
              <a:ea typeface="楷体" panose="02010609060101010101" pitchFamily="49" charset="-122"/>
            </a:endParaRPr>
          </a:p>
          <a:p>
            <a:pPr marL="273050" indent="-273050">
              <a:lnSpc>
                <a:spcPct val="150000"/>
              </a:lnSpc>
            </a:pPr>
            <a:endParaRPr lang="en-US" altLang="zh-CN" dirty="0">
              <a:latin typeface="Arial" panose="020B0604020202020204" pitchFamily="34" charset="0"/>
              <a:ea typeface="宋体" panose="02010600030101010101" pitchFamily="2" charset="-122"/>
            </a:endParaRPr>
          </a:p>
          <a:p>
            <a:pPr marL="273050" indent="-273050">
              <a:lnSpc>
                <a:spcPct val="150000"/>
              </a:lnSpc>
            </a:pPr>
            <a:endParaRPr lang="en-US" altLang="zh-CN" dirty="0">
              <a:latin typeface="Arial" panose="020B0604020202020204" pitchFamily="34" charset="0"/>
              <a:ea typeface="宋体" panose="02010600030101010101" pitchFamily="2" charset="-122"/>
            </a:endParaRPr>
          </a:p>
          <a:p>
            <a:pPr marL="273050" indent="-273050">
              <a:lnSpc>
                <a:spcPct val="150000"/>
              </a:lnSpc>
            </a:pPr>
            <a:endParaRPr lang="en-US" altLang="zh-CN" dirty="0">
              <a:latin typeface="Arial" panose="020B0604020202020204" pitchFamily="34" charset="0"/>
              <a:ea typeface="宋体" panose="02010600030101010101" pitchFamily="2" charset="-122"/>
            </a:endParaRPr>
          </a:p>
          <a:p>
            <a:pPr marL="273050" indent="-273050">
              <a:lnSpc>
                <a:spcPct val="150000"/>
              </a:lnSpc>
            </a:pPr>
            <a:endParaRPr lang="zh-CN" altLang="en-US" b="1" dirty="0">
              <a:solidFill>
                <a:srgbClr val="FF0000"/>
              </a:solidFill>
              <a:latin typeface="Arial" panose="020B0604020202020204" pitchFamily="34" charset="0"/>
              <a:ea typeface="宋体" panose="02010600030101010101" pitchFamily="2" charset="-122"/>
            </a:endParaRPr>
          </a:p>
        </p:txBody>
      </p:sp>
      <p:pic>
        <p:nvPicPr>
          <p:cNvPr id="483332" name="Picture 4"/>
          <p:cNvPicPr>
            <a:picLocks noChangeAspect="1"/>
          </p:cNvPicPr>
          <p:nvPr/>
        </p:nvPicPr>
        <p:blipFill>
          <a:blip r:embed="rId1"/>
          <a:stretch>
            <a:fillRect/>
          </a:stretch>
        </p:blipFill>
        <p:spPr>
          <a:xfrm>
            <a:off x="1557338" y="3498850"/>
            <a:ext cx="4625975" cy="2776538"/>
          </a:xfrm>
          <a:prstGeom prst="rect">
            <a:avLst/>
          </a:prstGeom>
          <a:noFill/>
          <a:ln w="9525">
            <a:noFill/>
          </a:ln>
        </p:spPr>
      </p:pic>
      <p:pic>
        <p:nvPicPr>
          <p:cNvPr id="483333" name="Picture 5"/>
          <p:cNvPicPr>
            <a:picLocks noChangeAspect="1"/>
          </p:cNvPicPr>
          <p:nvPr/>
        </p:nvPicPr>
        <p:blipFill>
          <a:blip r:embed="rId2"/>
          <a:stretch>
            <a:fillRect/>
          </a:stretch>
        </p:blipFill>
        <p:spPr>
          <a:xfrm>
            <a:off x="6743700" y="3533775"/>
            <a:ext cx="4110038" cy="2741613"/>
          </a:xfrm>
          <a:prstGeom prst="rect">
            <a:avLst/>
          </a:prstGeom>
          <a:noFill/>
          <a:ln w="9525">
            <a:noFill/>
          </a:ln>
        </p:spPr>
      </p:pic>
      <p:sp>
        <p:nvSpPr>
          <p:cNvPr id="279557" name="矩形 5"/>
          <p:cNvSpPr/>
          <p:nvPr/>
        </p:nvSpPr>
        <p:spPr>
          <a:xfrm>
            <a:off x="3771900" y="5167313"/>
            <a:ext cx="1782763" cy="114300"/>
          </a:xfrm>
          <a:prstGeom prst="rect">
            <a:avLst/>
          </a:prstGeom>
          <a:noFill/>
          <a:ln w="9525">
            <a:noFill/>
          </a:ln>
        </p:spPr>
        <p:txBody>
          <a:bodyPr anchor="t" anchorCtr="0">
            <a:spAutoFit/>
          </a:bodyPr>
          <a:lstStyle/>
          <a:p>
            <a:pPr marL="273050" indent="-273050">
              <a:lnSpc>
                <a:spcPct val="150000"/>
              </a:lnSpc>
            </a:pPr>
            <a:r>
              <a:rPr lang="zh-CN" altLang="en-US" sz="100" dirty="0">
                <a:solidFill>
                  <a:srgbClr val="FF0000"/>
                </a:solidFill>
                <a:latin typeface="Arial" panose="020B0604020202020204" pitchFamily="34" charset="0"/>
                <a:ea typeface="宋体" panose="02010600030101010101" pitchFamily="2" charset="-122"/>
              </a:rPr>
              <a:t>橙色，暖色、热烈</a:t>
            </a:r>
            <a:endParaRPr lang="en-US" altLang="zh-CN" sz="100" dirty="0">
              <a:solidFill>
                <a:srgbClr val="FF0000"/>
              </a:solidFill>
              <a:latin typeface="Arial" panose="020B0604020202020204" pitchFamily="34" charset="0"/>
              <a:ea typeface="宋体" panose="02010600030101010101" pitchFamily="2" charset="-122"/>
            </a:endParaRPr>
          </a:p>
        </p:txBody>
      </p:sp>
      <p:sp>
        <p:nvSpPr>
          <p:cNvPr id="279558" name="矩形 6"/>
          <p:cNvSpPr/>
          <p:nvPr/>
        </p:nvSpPr>
        <p:spPr>
          <a:xfrm>
            <a:off x="7069138" y="5211763"/>
            <a:ext cx="1768475" cy="114300"/>
          </a:xfrm>
          <a:prstGeom prst="rect">
            <a:avLst/>
          </a:prstGeom>
          <a:noFill/>
          <a:ln w="9525">
            <a:noFill/>
          </a:ln>
        </p:spPr>
        <p:txBody>
          <a:bodyPr anchor="t" anchorCtr="0">
            <a:spAutoFit/>
          </a:bodyPr>
          <a:lstStyle/>
          <a:p>
            <a:pPr marL="273050" indent="-273050">
              <a:lnSpc>
                <a:spcPct val="150000"/>
              </a:lnSpc>
            </a:pPr>
            <a:r>
              <a:rPr lang="zh-CN" altLang="en-US" sz="100" dirty="0">
                <a:solidFill>
                  <a:srgbClr val="FF0000"/>
                </a:solidFill>
                <a:latin typeface="Arial" panose="020B0604020202020204" pitchFamily="34" charset="0"/>
                <a:ea typeface="宋体" panose="02010600030101010101" pitchFamily="2" charset="-122"/>
              </a:rPr>
              <a:t>蓝色，冷色，镇静</a:t>
            </a:r>
            <a:endParaRPr lang="en-US" altLang="zh-CN" sz="100" dirty="0">
              <a:solidFill>
                <a:srgbClr val="FF0000"/>
              </a:solidFill>
              <a:latin typeface="Arial" panose="020B0604020202020204" pitchFamily="34" charset="0"/>
              <a:ea typeface="宋体" panose="02010600030101010101" pitchFamily="2" charset="-122"/>
            </a:endParaRPr>
          </a:p>
        </p:txBody>
      </p:sp>
      <p:sp>
        <p:nvSpPr>
          <p:cNvPr id="7" name="文本框 6"/>
          <p:cNvSpPr txBox="1"/>
          <p:nvPr/>
        </p:nvSpPr>
        <p:spPr>
          <a:xfrm>
            <a:off x="4130675" y="497840"/>
            <a:ext cx="4706172" cy="645160"/>
          </a:xfrm>
          <a:prstGeom prst="rect">
            <a:avLst/>
          </a:prstGeom>
          <a:solidFill>
            <a:schemeClr val="bg1"/>
          </a:solidFill>
        </p:spPr>
        <p:txBody>
          <a:bodyPr wrap="square" rtlCol="0">
            <a:spAutoFit/>
          </a:bodyPr>
          <a:lstStyle>
            <a:defPPr>
              <a:defRPr lang="zh-CN"/>
            </a:defPPr>
            <a:lvl1pPr>
              <a:defRPr sz="3200" b="1">
                <a:solidFill>
                  <a:schemeClr val="tx1">
                    <a:alpha val="75000"/>
                  </a:schemeClr>
                </a:solidFill>
                <a:latin typeface="微软雅黑" panose="020B0503020204020204" charset="-122"/>
                <a:ea typeface="微软雅黑" panose="020B0503020204020204" charset="-122"/>
              </a:defRPr>
            </a:lvl1pPr>
          </a:lstStyle>
          <a:p>
            <a:r>
              <a:rPr lang="zh-CN" altLang="en-US" sz="3600" b="0" noProof="0" dirty="0">
                <a:ln>
                  <a:noFill/>
                </a:ln>
                <a:solidFill>
                  <a:prstClr val="blac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Agency FB" panose="020B0503020202020204" pitchFamily="34" charset="0"/>
                <a:sym typeface="+mn-ea"/>
              </a:rPr>
              <a:t>三、感觉的特性</a:t>
            </a:r>
            <a:endParaRPr lang="zh-CN" altLang="en-US" sz="3600" b="0" noProof="0" dirty="0">
              <a:ln>
                <a:noFill/>
              </a:ln>
              <a:solidFill>
                <a:prstClr val="blac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Agency FB" panose="020B0503020202020204" pitchFamily="34" charset="0"/>
              <a:sym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83332"/>
                                        </p:tgtEl>
                                        <p:attrNameLst>
                                          <p:attrName>style.visibility</p:attrName>
                                        </p:attrNameLst>
                                      </p:cBhvr>
                                      <p:to>
                                        <p:strVal val="visible"/>
                                      </p:to>
                                    </p:set>
                                    <p:animEffect transition="in" filter="blinds(horizontal)">
                                      <p:cBhvr>
                                        <p:cTn id="7" dur="500"/>
                                        <p:tgtEl>
                                          <p:spTgt spid="48333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83333"/>
                                        </p:tgtEl>
                                        <p:attrNameLst>
                                          <p:attrName>style.visibility</p:attrName>
                                        </p:attrNameLst>
                                      </p:cBhvr>
                                      <p:to>
                                        <p:strVal val="visible"/>
                                      </p:to>
                                    </p:set>
                                    <p:animEffect transition="in" filter="blinds(horizontal)">
                                      <p:cBhvr>
                                        <p:cTn id="11" dur="500"/>
                                        <p:tgtEl>
                                          <p:spTgt spid="483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矩形 10"/>
          <p:cNvSpPr/>
          <p:nvPr/>
        </p:nvSpPr>
        <p:spPr>
          <a:xfrm>
            <a:off x="644525" y="1268413"/>
            <a:ext cx="11083925" cy="4825167"/>
          </a:xfrm>
          <a:prstGeom prst="rect">
            <a:avLst/>
          </a:prstGeom>
          <a:noFill/>
          <a:ln w="28575" cap="flat" cmpd="sng">
            <a:solidFill>
              <a:srgbClr val="DC9334"/>
            </a:solidFill>
            <a:prstDash val="dash"/>
            <a:miter/>
            <a:headEnd type="none" w="med" len="med"/>
            <a:tailEnd type="none" w="med" len="med"/>
          </a:ln>
        </p:spPr>
        <p:txBody>
          <a:bodyPr wrap="square" anchor="t" anchorCtr="0">
            <a:spAutoFit/>
          </a:bodyPr>
          <a:lstStyle/>
          <a:p>
            <a:pPr>
              <a:lnSpc>
                <a:spcPct val="150000"/>
              </a:lnSpc>
            </a:pPr>
            <a:r>
              <a:rPr lang="zh-CN" altLang="en-US" sz="2000" dirty="0">
                <a:latin typeface="Arial" panose="020B0604020202020204" pitchFamily="34" charset="0"/>
                <a:ea typeface="宋体" panose="02010600030101010101" pitchFamily="2" charset="-122"/>
              </a:rPr>
              <a:t>    </a:t>
            </a:r>
            <a:r>
              <a:rPr lang="zh-CN" altLang="en-US" sz="2400" b="1" dirty="0">
                <a:latin typeface="楷体" panose="02010609060101010101" pitchFamily="49" charset="-122"/>
                <a:ea typeface="楷体" panose="02010609060101010101" pitchFamily="49" charset="-122"/>
              </a:rPr>
              <a:t>不同的颜色可以引起不同的心理效应，</a:t>
            </a:r>
            <a:r>
              <a:rPr lang="zh-CN" altLang="en-US" sz="2400" b="1" dirty="0">
                <a:solidFill>
                  <a:srgbClr val="FF0000"/>
                </a:solidFill>
                <a:latin typeface="楷体" panose="02010609060101010101" pitchFamily="49" charset="-122"/>
                <a:ea typeface="楷体" panose="02010609060101010101" pitchFamily="49" charset="-122"/>
              </a:rPr>
              <a:t>如蓝色使人镇静；绿色使人身体上放松；红色使人清醒，血压增高，紫色使孕妇安定减轻痛苦。</a:t>
            </a:r>
            <a:r>
              <a:rPr lang="zh-CN" altLang="en-US" sz="2400" b="1" dirty="0">
                <a:latin typeface="楷体" panose="02010609060101010101" pitchFamily="49" charset="-122"/>
                <a:ea typeface="楷体" panose="02010609060101010101" pitchFamily="49" charset="-122"/>
              </a:rPr>
              <a:t>所以医院病房的设计多采用蓝色或绿色。</a:t>
            </a:r>
            <a:endParaRPr lang="en-US" altLang="zh-CN" sz="2400" b="1" dirty="0">
              <a:latin typeface="楷体" panose="02010609060101010101" pitchFamily="49" charset="-122"/>
              <a:ea typeface="楷体" panose="02010609060101010101" pitchFamily="49" charset="-122"/>
            </a:endParaRPr>
          </a:p>
          <a:p>
            <a:endParaRPr lang="en-US" altLang="zh-CN" sz="2000" dirty="0">
              <a:latin typeface="微软雅黑" panose="020B0503020204020204" charset="-122"/>
              <a:ea typeface="微软雅黑" panose="020B0503020204020204" charset="-122"/>
            </a:endParaRPr>
          </a:p>
          <a:p>
            <a:endParaRPr lang="en-US" altLang="zh-CN" sz="2000" dirty="0">
              <a:latin typeface="微软雅黑" panose="020B0503020204020204" charset="-122"/>
              <a:ea typeface="微软雅黑" panose="020B0503020204020204" charset="-122"/>
            </a:endParaRPr>
          </a:p>
          <a:p>
            <a:endParaRPr lang="en-US" altLang="zh-CN" sz="2000" dirty="0">
              <a:latin typeface="微软雅黑" panose="020B0503020204020204" charset="-122"/>
              <a:ea typeface="微软雅黑" panose="020B0503020204020204" charset="-122"/>
            </a:endParaRPr>
          </a:p>
          <a:p>
            <a:pPr>
              <a:lnSpc>
                <a:spcPct val="150000"/>
              </a:lnSpc>
            </a:pPr>
            <a:endParaRPr lang="en-US" altLang="zh-CN" sz="2400" dirty="0">
              <a:latin typeface="Arial" panose="020B0604020202020204" pitchFamily="34" charset="0"/>
              <a:ea typeface="宋体" panose="02010600030101010101" pitchFamily="2" charset="-122"/>
            </a:endParaRPr>
          </a:p>
          <a:p>
            <a:pPr>
              <a:lnSpc>
                <a:spcPct val="150000"/>
              </a:lnSpc>
            </a:pPr>
            <a:endParaRPr lang="en-US" altLang="zh-CN" sz="2400" dirty="0">
              <a:latin typeface="Arial" panose="020B0604020202020204" pitchFamily="34" charset="0"/>
              <a:ea typeface="宋体" panose="02010600030101010101" pitchFamily="2" charset="-122"/>
            </a:endParaRPr>
          </a:p>
          <a:p>
            <a:pPr>
              <a:lnSpc>
                <a:spcPct val="150000"/>
              </a:lnSpc>
            </a:pPr>
            <a:endParaRPr lang="en-US" altLang="zh-CN" sz="2400" dirty="0">
              <a:latin typeface="Arial" panose="020B0604020202020204" pitchFamily="34" charset="0"/>
              <a:ea typeface="宋体" panose="02010600030101010101" pitchFamily="2" charset="-122"/>
            </a:endParaRPr>
          </a:p>
          <a:p>
            <a:pPr>
              <a:lnSpc>
                <a:spcPct val="150000"/>
              </a:lnSpc>
            </a:pPr>
            <a:endParaRPr lang="zh-CN" altLang="en-US" sz="2400" b="1" dirty="0">
              <a:solidFill>
                <a:srgbClr val="FF0000"/>
              </a:solidFill>
              <a:latin typeface="Arial" panose="020B0604020202020204" pitchFamily="34" charset="0"/>
              <a:ea typeface="宋体" panose="02010600030101010101" pitchFamily="2" charset="-122"/>
            </a:endParaRPr>
          </a:p>
        </p:txBody>
      </p:sp>
      <p:pic>
        <p:nvPicPr>
          <p:cNvPr id="280579" name="Picture 2" descr="https://timgsa.baidu.com/timg?image&amp;quality=80&amp;size=b9999_10000&amp;sec=1520506074173&amp;di=f0f7dd238cf1ff861ccbd7939e9e5d0c&amp;imgtype=0&amp;src=http%3A%2F%2Fwww.pt9966.com%2FUploadFiles%2FFCK%2F2015-03%2F6356131859716210946744636.jpg"/>
          <p:cNvPicPr>
            <a:picLocks noChangeAspect="1"/>
          </p:cNvPicPr>
          <p:nvPr/>
        </p:nvPicPr>
        <p:blipFill>
          <a:blip r:embed="rId1"/>
          <a:stretch>
            <a:fillRect/>
          </a:stretch>
        </p:blipFill>
        <p:spPr>
          <a:xfrm>
            <a:off x="1630363" y="3140075"/>
            <a:ext cx="3609975" cy="2708275"/>
          </a:xfrm>
          <a:prstGeom prst="rect">
            <a:avLst/>
          </a:prstGeom>
          <a:noFill/>
          <a:ln w="9525">
            <a:noFill/>
          </a:ln>
        </p:spPr>
      </p:pic>
      <p:pic>
        <p:nvPicPr>
          <p:cNvPr id="280580" name="Picture 4" descr="https://timgsa.baidu.com/timg?image&amp;quality=80&amp;size=b9999_10000&amp;sec=1520506106708&amp;di=059b50d70720f97ea6f75ed8b64922de&amp;imgtype=0&amp;src=http%3A%2F%2Fimage.cn.made-in-china.com%2Fprod%2F000-SQktNUfdOYcR.jpg"/>
          <p:cNvPicPr>
            <a:picLocks noChangeAspect="1"/>
          </p:cNvPicPr>
          <p:nvPr/>
        </p:nvPicPr>
        <p:blipFill>
          <a:blip r:embed="rId2"/>
          <a:stretch>
            <a:fillRect/>
          </a:stretch>
        </p:blipFill>
        <p:spPr>
          <a:xfrm>
            <a:off x="7177088" y="3140075"/>
            <a:ext cx="3995737" cy="2682875"/>
          </a:xfrm>
          <a:prstGeom prst="rect">
            <a:avLst/>
          </a:prstGeom>
          <a:noFill/>
          <a:ln w="9525">
            <a:noFill/>
          </a:ln>
        </p:spPr>
      </p:pic>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矩形 10"/>
          <p:cNvSpPr/>
          <p:nvPr/>
        </p:nvSpPr>
        <p:spPr>
          <a:xfrm>
            <a:off x="1480447" y="1863351"/>
            <a:ext cx="10328275" cy="2164695"/>
          </a:xfrm>
          <a:prstGeom prst="rect">
            <a:avLst/>
          </a:prstGeom>
          <a:noFill/>
          <a:ln w="9525">
            <a:noFill/>
          </a:ln>
        </p:spPr>
        <p:txBody>
          <a:bodyPr wrap="square" anchor="t" anchorCtr="0">
            <a:spAutoFit/>
          </a:bodyPr>
          <a:lstStyle/>
          <a:p>
            <a:pPr marL="273050" indent="-273050">
              <a:lnSpc>
                <a:spcPct val="150000"/>
              </a:lnSpc>
            </a:pPr>
            <a:r>
              <a:rPr lang="zh-CN" altLang="en-US" sz="2800" b="1" dirty="0">
                <a:latin typeface="楷体" panose="02010609060101010101" pitchFamily="49" charset="-122"/>
                <a:ea typeface="楷体" panose="02010609060101010101" pitchFamily="49" charset="-122"/>
              </a:rPr>
              <a:t>某感觉系统的功能丧失后其他感觉系统的功能来弥补。</a:t>
            </a:r>
            <a:endParaRPr lang="en-US" altLang="zh-CN" sz="2800" b="1" dirty="0">
              <a:latin typeface="楷体" panose="02010609060101010101" pitchFamily="49" charset="-122"/>
              <a:ea typeface="楷体" panose="02010609060101010101" pitchFamily="49" charset="-122"/>
            </a:endParaRPr>
          </a:p>
          <a:p>
            <a:pPr marL="273050" indent="-273050">
              <a:lnSpc>
                <a:spcPct val="150000"/>
              </a:lnSpc>
            </a:pPr>
            <a:r>
              <a:rPr lang="zh-CN" altLang="en-US" sz="2800" b="1" dirty="0">
                <a:latin typeface="楷体" panose="02010609060101010101" pitchFamily="49" charset="-122"/>
                <a:ea typeface="楷体" panose="02010609060101010101" pitchFamily="49" charset="-122"/>
              </a:rPr>
              <a:t>盲人丧失了视觉，但听觉和触摸觉更敏锐。</a:t>
            </a:r>
            <a:endParaRPr lang="en-US" altLang="zh-CN" sz="2800" b="1" dirty="0">
              <a:latin typeface="楷体" panose="02010609060101010101" pitchFamily="49" charset="-122"/>
              <a:ea typeface="楷体" panose="02010609060101010101" pitchFamily="49" charset="-122"/>
            </a:endParaRPr>
          </a:p>
          <a:p>
            <a:pPr marL="273050" indent="-273050">
              <a:lnSpc>
                <a:spcPct val="150000"/>
              </a:lnSpc>
            </a:pPr>
            <a:endParaRPr lang="en-US" altLang="zh-CN" dirty="0">
              <a:latin typeface="Arial" panose="020B0604020202020204" pitchFamily="34" charset="0"/>
              <a:ea typeface="宋体" panose="02010600030101010101" pitchFamily="2" charset="-122"/>
            </a:endParaRPr>
          </a:p>
          <a:p>
            <a:pPr marL="273050" indent="-273050">
              <a:lnSpc>
                <a:spcPct val="150000"/>
              </a:lnSpc>
            </a:pPr>
            <a:endParaRPr lang="zh-CN" altLang="en-US" b="1" dirty="0">
              <a:solidFill>
                <a:srgbClr val="FF0000"/>
              </a:solidFill>
              <a:latin typeface="Arial" panose="020B0604020202020204" pitchFamily="34" charset="0"/>
              <a:ea typeface="宋体" panose="02010600030101010101" pitchFamily="2" charset="-122"/>
            </a:endParaRPr>
          </a:p>
        </p:txBody>
      </p:sp>
      <p:pic>
        <p:nvPicPr>
          <p:cNvPr id="484356" name="Picture 4"/>
          <p:cNvPicPr>
            <a:picLocks noChangeAspect="1"/>
          </p:cNvPicPr>
          <p:nvPr/>
        </p:nvPicPr>
        <p:blipFill>
          <a:blip r:embed="rId1"/>
          <a:stretch>
            <a:fillRect/>
          </a:stretch>
        </p:blipFill>
        <p:spPr>
          <a:xfrm>
            <a:off x="1480185" y="3544570"/>
            <a:ext cx="4668838" cy="2555875"/>
          </a:xfrm>
          <a:prstGeom prst="rect">
            <a:avLst/>
          </a:prstGeom>
          <a:noFill/>
          <a:ln w="9525">
            <a:noFill/>
          </a:ln>
        </p:spPr>
      </p:pic>
      <p:sp>
        <p:nvSpPr>
          <p:cNvPr id="10" name="文本框 9"/>
          <p:cNvSpPr txBox="1"/>
          <p:nvPr/>
        </p:nvSpPr>
        <p:spPr>
          <a:xfrm>
            <a:off x="922832" y="1294137"/>
            <a:ext cx="6096000" cy="521970"/>
          </a:xfrm>
          <a:prstGeom prst="rect">
            <a:avLst/>
          </a:prstGeom>
          <a:noFill/>
        </p:spPr>
        <p:txBody>
          <a:bodyPr wrap="square">
            <a:spAutoFit/>
          </a:bodyPr>
          <a:lstStyle/>
          <a:p>
            <a:r>
              <a:rPr kumimoji="0" lang="en-US" altLang="zh-CN" sz="2800" b="1" i="0" u="none" strike="noStrike" kern="1200" cap="none" spc="0" normalizeH="0" baseline="0" noProof="0" dirty="0">
                <a:ln>
                  <a:noFill/>
                </a:ln>
                <a:solidFill>
                  <a:srgbClr val="1F497D"/>
                </a:solidFill>
                <a:effectLst/>
                <a:uLnTx/>
                <a:uFillTx/>
                <a:latin typeface="黑体" panose="02010609060101010101" pitchFamily="49" charset="-122"/>
                <a:ea typeface="黑体" panose="02010609060101010101" pitchFamily="49" charset="-122"/>
                <a:cs typeface="宋体" panose="02010600030101010101" pitchFamily="2" charset="-122"/>
              </a:rPr>
              <a:t>（五）</a:t>
            </a:r>
            <a:r>
              <a:rPr kumimoji="0" lang="zh-CN" altLang="en-US" sz="2800" b="1" i="0" u="none" strike="noStrike" kern="1200" cap="none" spc="0" normalizeH="0" baseline="0" noProof="0" dirty="0">
                <a:ln>
                  <a:noFill/>
                </a:ln>
                <a:solidFill>
                  <a:srgbClr val="1F497D"/>
                </a:solidFill>
                <a:effectLst/>
                <a:uLnTx/>
                <a:uFillTx/>
                <a:latin typeface="黑体" panose="02010609060101010101" pitchFamily="49" charset="-122"/>
                <a:ea typeface="黑体" panose="02010609060101010101" pitchFamily="49" charset="-122"/>
                <a:cs typeface="宋体" panose="02010600030101010101" pitchFamily="2" charset="-122"/>
              </a:rPr>
              <a:t>感觉补偿</a:t>
            </a:r>
            <a:endParaRPr kumimoji="0" lang="zh-CN" altLang="en-US" sz="2800" b="1" i="0" u="none" strike="noStrike" kern="1200" cap="none" spc="0" normalizeH="0" baseline="0" noProof="0" dirty="0">
              <a:ln>
                <a:noFill/>
              </a:ln>
              <a:solidFill>
                <a:srgbClr val="1F497D"/>
              </a:solidFill>
              <a:effectLst/>
              <a:uLnTx/>
              <a:uFillTx/>
              <a:latin typeface="黑体" panose="02010609060101010101" pitchFamily="49" charset="-122"/>
              <a:ea typeface="黑体" panose="02010609060101010101" pitchFamily="49" charset="-122"/>
              <a:cs typeface="宋体" panose="02010600030101010101" pitchFamily="2" charset="-122"/>
            </a:endParaRPr>
          </a:p>
        </p:txBody>
      </p:sp>
      <p:sp>
        <p:nvSpPr>
          <p:cNvPr id="2" name="文本框 1"/>
          <p:cNvSpPr txBox="1"/>
          <p:nvPr/>
        </p:nvSpPr>
        <p:spPr>
          <a:xfrm>
            <a:off x="4130675" y="497840"/>
            <a:ext cx="4706172" cy="645160"/>
          </a:xfrm>
          <a:prstGeom prst="rect">
            <a:avLst/>
          </a:prstGeom>
          <a:solidFill>
            <a:schemeClr val="bg1"/>
          </a:solidFill>
        </p:spPr>
        <p:txBody>
          <a:bodyPr wrap="square" rtlCol="0">
            <a:spAutoFit/>
          </a:bodyPr>
          <a:lstStyle>
            <a:defPPr>
              <a:defRPr lang="zh-CN"/>
            </a:defPPr>
            <a:lvl1pPr>
              <a:defRPr sz="3200" b="1">
                <a:solidFill>
                  <a:schemeClr val="tx1">
                    <a:alpha val="75000"/>
                  </a:schemeClr>
                </a:solidFill>
                <a:latin typeface="微软雅黑" panose="020B0503020204020204" charset="-122"/>
                <a:ea typeface="微软雅黑" panose="020B0503020204020204" charset="-122"/>
              </a:defRPr>
            </a:lvl1pPr>
          </a:lstStyle>
          <a:p>
            <a:r>
              <a:rPr lang="zh-CN" altLang="en-US" sz="3600" b="0" noProof="0" dirty="0">
                <a:ln>
                  <a:noFill/>
                </a:ln>
                <a:solidFill>
                  <a:prstClr val="blac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Agency FB" panose="020B0503020202020204" pitchFamily="34" charset="0"/>
                <a:sym typeface="+mn-ea"/>
              </a:rPr>
              <a:t>二、感觉的特性</a:t>
            </a:r>
            <a:endParaRPr lang="zh-CN" altLang="en-US" sz="3600" b="0" noProof="0" dirty="0">
              <a:ln>
                <a:noFill/>
              </a:ln>
              <a:solidFill>
                <a:prstClr val="blac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Agency FB" panose="020B0503020202020204" pitchFamily="34" charset="0"/>
              <a:sym typeface="+mn-ea"/>
            </a:endParaRPr>
          </a:p>
        </p:txBody>
      </p:sp>
      <p:pic>
        <p:nvPicPr>
          <p:cNvPr id="4" name="图片 3"/>
          <p:cNvPicPr/>
          <p:nvPr/>
        </p:nvPicPr>
        <p:blipFill>
          <a:blip r:embed="rId2"/>
          <a:stretch>
            <a:fillRect/>
          </a:stretch>
        </p:blipFill>
        <p:spPr>
          <a:xfrm>
            <a:off x="7018655" y="3481705"/>
            <a:ext cx="3794760" cy="268160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4356"/>
                                        </p:tgtEl>
                                        <p:attrNameLst>
                                          <p:attrName>style.visibility</p:attrName>
                                        </p:attrNameLst>
                                      </p:cBhvr>
                                      <p:to>
                                        <p:strVal val="visible"/>
                                      </p:to>
                                    </p:set>
                                    <p:anim calcmode="lin" valueType="num">
                                      <p:cBhvr>
                                        <p:cTn id="7" dur="500" fill="hold"/>
                                        <p:tgtEl>
                                          <p:spTgt spid="484356"/>
                                        </p:tgtEl>
                                        <p:attrNameLst>
                                          <p:attrName>ppt_x</p:attrName>
                                        </p:attrNameLst>
                                      </p:cBhvr>
                                      <p:tavLst>
                                        <p:tav tm="0">
                                          <p:val>
                                            <p:strVal val="#ppt_x"/>
                                          </p:val>
                                        </p:tav>
                                        <p:tav tm="100000">
                                          <p:val>
                                            <p:strVal val="#ppt_x"/>
                                          </p:val>
                                        </p:tav>
                                      </p:tavLst>
                                    </p:anim>
                                    <p:anim calcmode="lin" valueType="num">
                                      <p:cBhvr>
                                        <p:cTn id="8" dur="500" fill="hold"/>
                                        <p:tgtEl>
                                          <p:spTgt spid="4843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68737" y="1246909"/>
            <a:ext cx="3595149" cy="629392"/>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4780" tIns="224780" rIns="1027826" bIns="658273" numCol="1" spcCol="1270" anchor="t" anchorCtr="0">
            <a:noAutofit/>
          </a:bodyPr>
          <a:lstStyle/>
          <a:p>
            <a:pPr marL="285750" lvl="1" indent="-285750" algn="l" defTabSz="1689100">
              <a:lnSpc>
                <a:spcPct val="90000"/>
              </a:lnSpc>
              <a:spcBef>
                <a:spcPct val="0"/>
              </a:spcBef>
              <a:spcAft>
                <a:spcPct val="15000"/>
              </a:spcAft>
              <a:buChar char="•"/>
            </a:pPr>
            <a:endParaRPr lang="zh-CN" altLang="en-US" kern="1200"/>
          </a:p>
        </p:txBody>
      </p:sp>
      <p:sp>
        <p:nvSpPr>
          <p:cNvPr id="25" name="文本框 24"/>
          <p:cNvSpPr txBox="1"/>
          <p:nvPr/>
        </p:nvSpPr>
        <p:spPr>
          <a:xfrm>
            <a:off x="1461249" y="1300293"/>
            <a:ext cx="3502637" cy="553998"/>
          </a:xfrm>
          <a:prstGeom prst="rect">
            <a:avLst/>
          </a:prstGeom>
          <a:noFill/>
        </p:spPr>
        <p:txBody>
          <a:bodyPr wrap="square" rtlCol="0">
            <a:spAutoFit/>
          </a:bodyPr>
          <a:lstStyle/>
          <a:p>
            <a:pPr>
              <a:lnSpc>
                <a:spcPct val="125000"/>
              </a:lnSpc>
            </a:pPr>
            <a:r>
              <a:rPr lang="zh-CN" altLang="en-US" sz="2400" b="1" dirty="0">
                <a:latin typeface="楷体" panose="02010609060101010101" pitchFamily="49" charset="-122"/>
                <a:ea typeface="楷体" panose="02010609060101010101" pitchFamily="49" charset="-122"/>
              </a:rPr>
              <a:t>感觉敏锐</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察觉异常气味</a:t>
            </a:r>
            <a:endParaRPr lang="zh-CN" altLang="en-US" sz="2400" b="1" dirty="0">
              <a:latin typeface="楷体" panose="02010609060101010101" pitchFamily="49" charset="-122"/>
              <a:ea typeface="楷体" panose="02010609060101010101" pitchFamily="49" charset="-122"/>
            </a:endParaRPr>
          </a:p>
        </p:txBody>
      </p:sp>
      <p:sp>
        <p:nvSpPr>
          <p:cNvPr id="8" name="文本框 7"/>
          <p:cNvSpPr txBox="1"/>
          <p:nvPr/>
        </p:nvSpPr>
        <p:spPr>
          <a:xfrm>
            <a:off x="6341110" y="3928110"/>
            <a:ext cx="999490" cy="583565"/>
          </a:xfrm>
          <a:prstGeom prst="rect">
            <a:avLst/>
          </a:prstGeom>
          <a:noFill/>
        </p:spPr>
        <p:txBody>
          <a:bodyPr wrap="none" rtlCol="0">
            <a:spAutoFit/>
          </a:bodyPr>
          <a:lstStyle/>
          <a:p>
            <a:r>
              <a:rPr lang="zh-CN" altLang="en-US" sz="3200" b="1">
                <a:solidFill>
                  <a:schemeClr val="bg1"/>
                </a:solidFill>
                <a:latin typeface="楷体" panose="02010609060101010101" pitchFamily="49" charset="-122"/>
                <a:ea typeface="楷体" panose="02010609060101010101" pitchFamily="49" charset="-122"/>
              </a:rPr>
              <a:t>错觉</a:t>
            </a:r>
            <a:endParaRPr lang="zh-CN" altLang="en-US" sz="3200" b="1">
              <a:solidFill>
                <a:schemeClr val="bg1"/>
              </a:solidFill>
              <a:latin typeface="楷体" panose="02010609060101010101" pitchFamily="49" charset="-122"/>
              <a:ea typeface="楷体" panose="02010609060101010101" pitchFamily="49" charset="-122"/>
            </a:endParaRPr>
          </a:p>
        </p:txBody>
      </p:sp>
      <p:pic>
        <p:nvPicPr>
          <p:cNvPr id="105" name="图片 104"/>
          <p:cNvPicPr/>
          <p:nvPr/>
        </p:nvPicPr>
        <p:blipFill>
          <a:blip r:embed="rId1" cstate="print"/>
          <a:stretch>
            <a:fillRect/>
          </a:stretch>
        </p:blipFill>
        <p:spPr>
          <a:xfrm>
            <a:off x="1495425" y="2831457"/>
            <a:ext cx="3490595" cy="2988310"/>
          </a:xfrm>
          <a:prstGeom prst="rect">
            <a:avLst/>
          </a:prstGeom>
          <a:noFill/>
          <a:ln w="9525">
            <a:noFill/>
          </a:ln>
        </p:spPr>
      </p:pic>
      <p:sp>
        <p:nvSpPr>
          <p:cNvPr id="5" name="文本框 4"/>
          <p:cNvSpPr txBox="1"/>
          <p:nvPr/>
        </p:nvSpPr>
        <p:spPr>
          <a:xfrm>
            <a:off x="2005965" y="6115685"/>
            <a:ext cx="2505814" cy="461665"/>
          </a:xfrm>
          <a:prstGeom prst="rect">
            <a:avLst/>
          </a:prstGeom>
          <a:noFill/>
        </p:spPr>
        <p:txBody>
          <a:bodyPr wrap="none" rtlCol="0">
            <a:spAutoFit/>
          </a:bodyPr>
          <a:lstStyle/>
          <a:p>
            <a:r>
              <a:rPr lang="zh-CN" altLang="en-US" sz="2400" b="1" dirty="0">
                <a:latin typeface="楷体" panose="02010609060101010101" pitchFamily="49" charset="-122"/>
                <a:ea typeface="楷体" panose="02010609060101010101" pitchFamily="49" charset="-122"/>
                <a:cs typeface="楷体" panose="02010609060101010101" pitchFamily="49" charset="-122"/>
              </a:rPr>
              <a:t>糖尿病</a:t>
            </a:r>
            <a:r>
              <a:rPr lang="en-US" altLang="zh-CN" sz="2400" b="1" dirty="0">
                <a:latin typeface="楷体" panose="02010609060101010101" pitchFamily="49" charset="-122"/>
                <a:ea typeface="楷体" panose="02010609060101010101" pitchFamily="49" charset="-122"/>
                <a:cs typeface="楷体" panose="02010609060101010101" pitchFamily="49" charset="-122"/>
              </a:rPr>
              <a:t>-</a:t>
            </a:r>
            <a:r>
              <a:rPr lang="zh-CN" altLang="en-US" sz="2400" b="1" dirty="0">
                <a:latin typeface="楷体" panose="02010609060101010101" pitchFamily="49" charset="-122"/>
                <a:ea typeface="楷体" panose="02010609060101010101" pitchFamily="49" charset="-122"/>
                <a:cs typeface="楷体" panose="02010609060101010101" pitchFamily="49" charset="-122"/>
              </a:rPr>
              <a:t>烂苹果味</a:t>
            </a:r>
            <a:endParaRPr lang="zh-CN" altLang="en-US" sz="2400" b="1" dirty="0">
              <a:latin typeface="楷体" panose="02010609060101010101" pitchFamily="49" charset="-122"/>
              <a:ea typeface="楷体" panose="02010609060101010101" pitchFamily="49" charset="-122"/>
              <a:cs typeface="楷体" panose="02010609060101010101" pitchFamily="49" charset="-122"/>
            </a:endParaRPr>
          </a:p>
        </p:txBody>
      </p:sp>
      <p:sp>
        <p:nvSpPr>
          <p:cNvPr id="15" name="矩形 14"/>
          <p:cNvSpPr/>
          <p:nvPr/>
        </p:nvSpPr>
        <p:spPr>
          <a:xfrm>
            <a:off x="5577444" y="2274696"/>
            <a:ext cx="6309756" cy="3711785"/>
          </a:xfrm>
          <a:prstGeom prst="rect">
            <a:avLst/>
          </a:prstGeom>
        </p:spPr>
        <p:txBody>
          <a:bodyPr wrap="square">
            <a:spAutoFit/>
          </a:bodyPr>
          <a:lstStyle/>
          <a:p>
            <a:pPr algn="just">
              <a:lnSpc>
                <a:spcPct val="120000"/>
              </a:lnSpc>
            </a:pPr>
            <a:r>
              <a:rPr lang="zh-CN" altLang="en-US" sz="2800" b="1" dirty="0">
                <a:solidFill>
                  <a:srgbClr val="000000"/>
                </a:solidFill>
                <a:latin typeface="楷体" panose="02010609060101010101" pitchFamily="49" charset="-122"/>
                <a:ea typeface="楷体" panose="02010609060101010101" pitchFamily="49" charset="-122"/>
              </a:rPr>
              <a:t>护士在接待一新入院的糖尿病病人时，发现老人身上有异味。她抓住了这个细小的危险信号，仔细检查，发现老人左脚的第四、五趾间皮肤已经溃烂、发黑，病人却不知。护士立即通知医生进行治疗，并采取相应的足部护理措施，使病人的病情得到了很好的控制。</a:t>
            </a:r>
            <a:endParaRPr lang="zh-CN" altLang="en-US" sz="2800" b="1" dirty="0">
              <a:solidFill>
                <a:srgbClr val="000000"/>
              </a:solidFill>
              <a:latin typeface="楷体" panose="02010609060101010101" pitchFamily="49" charset="-122"/>
              <a:ea typeface="楷体" panose="02010609060101010101" pitchFamily="49" charset="-122"/>
            </a:endParaRPr>
          </a:p>
        </p:txBody>
      </p:sp>
      <p:sp>
        <p:nvSpPr>
          <p:cNvPr id="16" name="矩形 15"/>
          <p:cNvSpPr/>
          <p:nvPr/>
        </p:nvSpPr>
        <p:spPr>
          <a:xfrm>
            <a:off x="7801912" y="1284905"/>
            <a:ext cx="1008609" cy="584775"/>
          </a:xfrm>
          <a:prstGeom prst="rect">
            <a:avLst/>
          </a:prstGeom>
        </p:spPr>
        <p:txBody>
          <a:bodyPr wrap="none">
            <a:spAutoFit/>
          </a:bodyPr>
          <a:lstStyle/>
          <a:p>
            <a:r>
              <a:rPr lang="zh-CN" altLang="en-US" sz="3200" b="1" dirty="0">
                <a:solidFill>
                  <a:srgbClr val="000000"/>
                </a:solidFill>
                <a:latin typeface="楷体" panose="02010609060101010101" pitchFamily="49" charset="-122"/>
                <a:ea typeface="楷体" panose="02010609060101010101" pitchFamily="49" charset="-122"/>
              </a:rPr>
              <a:t>案例</a:t>
            </a:r>
            <a:endParaRPr lang="zh-CN" altLang="en-US" sz="3200" dirty="0"/>
          </a:p>
        </p:txBody>
      </p:sp>
      <p:sp>
        <p:nvSpPr>
          <p:cNvPr id="17" name="矩形 10"/>
          <p:cNvSpPr/>
          <p:nvPr/>
        </p:nvSpPr>
        <p:spPr>
          <a:xfrm>
            <a:off x="5522025" y="2244436"/>
            <a:ext cx="6353299" cy="3650666"/>
          </a:xfrm>
          <a:prstGeom prst="rect">
            <a:avLst/>
          </a:prstGeom>
          <a:noFill/>
          <a:ln w="28575" cap="flat" cmpd="sng">
            <a:solidFill>
              <a:srgbClr val="DC9334"/>
            </a:solidFill>
            <a:prstDash val="dash"/>
            <a:miter/>
            <a:headEnd type="none" w="med" len="med"/>
            <a:tailEnd type="none" w="med" len="med"/>
          </a:ln>
        </p:spPr>
        <p:txBody>
          <a:bodyPr wrap="square" anchor="t" anchorCtr="0">
            <a:spAutoFit/>
          </a:bodyPr>
          <a:lstStyle/>
          <a:p>
            <a:pPr>
              <a:buFont typeface="Arial" panose="020B0604020202020204" pitchFamily="34" charset="0"/>
            </a:pPr>
            <a:endParaRPr lang="en-US" altLang="zh-CN" sz="2400" b="1" dirty="0">
              <a:latin typeface="楷体" panose="02010609060101010101" pitchFamily="49" charset="-122"/>
              <a:ea typeface="楷体" panose="02010609060101010101" pitchFamily="49" charset="-122"/>
            </a:endParaRPr>
          </a:p>
          <a:p>
            <a:pPr>
              <a:buFont typeface="Arial" panose="020B0604020202020204" pitchFamily="34" charset="0"/>
            </a:pPr>
            <a:endParaRPr lang="en-US" altLang="zh-CN" sz="2400" b="1" dirty="0">
              <a:latin typeface="楷体" panose="02010609060101010101" pitchFamily="49" charset="-122"/>
              <a:ea typeface="楷体" panose="02010609060101010101" pitchFamily="49" charset="-122"/>
            </a:endParaRPr>
          </a:p>
          <a:p>
            <a:pPr>
              <a:buFont typeface="Arial" panose="020B0604020202020204" pitchFamily="34" charset="0"/>
            </a:pPr>
            <a:endParaRPr lang="en-US" altLang="zh-CN" sz="2000" dirty="0">
              <a:latin typeface="微软雅黑" panose="020B0503020204020204" charset="-122"/>
              <a:ea typeface="微软雅黑" panose="020B0503020204020204" charset="-122"/>
            </a:endParaRPr>
          </a:p>
          <a:p>
            <a:pPr>
              <a:buFont typeface="Arial" panose="020B0604020202020204" pitchFamily="34" charset="0"/>
            </a:pPr>
            <a:endParaRPr lang="en-US" altLang="zh-CN" sz="2000" dirty="0">
              <a:latin typeface="微软雅黑" panose="020B0503020204020204" charset="-122"/>
              <a:ea typeface="微软雅黑" panose="020B0503020204020204" charset="-122"/>
            </a:endParaRPr>
          </a:p>
          <a:p>
            <a:pPr>
              <a:lnSpc>
                <a:spcPct val="150000"/>
              </a:lnSpc>
              <a:buFont typeface="Arial" panose="020B0604020202020204" pitchFamily="34" charset="0"/>
            </a:pPr>
            <a:endParaRPr lang="en-US" altLang="zh-CN" sz="2400" dirty="0">
              <a:latin typeface="Arial" panose="020B0604020202020204" pitchFamily="34" charset="0"/>
              <a:ea typeface="宋体" panose="02010600030101010101" pitchFamily="2" charset="-122"/>
            </a:endParaRPr>
          </a:p>
          <a:p>
            <a:pPr>
              <a:lnSpc>
                <a:spcPct val="150000"/>
              </a:lnSpc>
              <a:buFont typeface="Arial" panose="020B0604020202020204" pitchFamily="34" charset="0"/>
            </a:pPr>
            <a:endParaRPr lang="en-US" altLang="zh-CN" sz="2400" dirty="0">
              <a:latin typeface="Arial" panose="020B0604020202020204" pitchFamily="34" charset="0"/>
              <a:ea typeface="宋体" panose="02010600030101010101" pitchFamily="2" charset="-122"/>
            </a:endParaRPr>
          </a:p>
          <a:p>
            <a:pPr>
              <a:lnSpc>
                <a:spcPct val="150000"/>
              </a:lnSpc>
              <a:buFont typeface="Arial" panose="020B0604020202020204" pitchFamily="34" charset="0"/>
            </a:pPr>
            <a:endParaRPr lang="en-US" altLang="zh-CN" sz="2400" dirty="0">
              <a:latin typeface="Arial" panose="020B0604020202020204" pitchFamily="34" charset="0"/>
              <a:ea typeface="宋体" panose="02010600030101010101" pitchFamily="2" charset="-122"/>
            </a:endParaRPr>
          </a:p>
          <a:p>
            <a:pPr>
              <a:lnSpc>
                <a:spcPct val="150000"/>
              </a:lnSpc>
              <a:buFont typeface="Arial" panose="020B0604020202020204" pitchFamily="34" charset="0"/>
            </a:pPr>
            <a:endParaRPr lang="zh-CN" altLang="en-US" sz="2400" b="1" dirty="0">
              <a:solidFill>
                <a:srgbClr val="FF0000"/>
              </a:solidFill>
              <a:latin typeface="Arial" panose="020B0604020202020204" pitchFamily="34" charset="0"/>
              <a:ea typeface="宋体" panose="02010600030101010101" pitchFamily="2" charset="-122"/>
            </a:endParaRPr>
          </a:p>
        </p:txBody>
      </p:sp>
      <p:sp>
        <p:nvSpPr>
          <p:cNvPr id="18" name="爆炸形 1 17"/>
          <p:cNvSpPr/>
          <p:nvPr/>
        </p:nvSpPr>
        <p:spPr>
          <a:xfrm>
            <a:off x="9678390" y="356259"/>
            <a:ext cx="1781298" cy="121128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TextBox 18"/>
          <p:cNvSpPr txBox="1"/>
          <p:nvPr/>
        </p:nvSpPr>
        <p:spPr>
          <a:xfrm>
            <a:off x="9844645" y="700644"/>
            <a:ext cx="1422184" cy="461665"/>
          </a:xfrm>
          <a:prstGeom prst="rect">
            <a:avLst/>
          </a:prstGeom>
          <a:noFill/>
        </p:spPr>
        <p:txBody>
          <a:bodyPr wrap="none" rtlCol="0">
            <a:spAutoFit/>
          </a:bodyPr>
          <a:lstStyle/>
          <a:p>
            <a:r>
              <a:rPr lang="zh-CN" altLang="en-US" sz="2400" b="1" dirty="0">
                <a:solidFill>
                  <a:schemeClr val="bg1"/>
                </a:solidFill>
                <a:latin typeface="楷体" panose="02010609060101010101" pitchFamily="49" charset="-122"/>
                <a:ea typeface="楷体" panose="02010609060101010101" pitchFamily="49" charset="-122"/>
              </a:rPr>
              <a:t>关爱病人</a:t>
            </a:r>
            <a:endParaRPr lang="zh-CN" altLang="en-US" sz="2400" b="1" dirty="0">
              <a:solidFill>
                <a:schemeClr val="bg1"/>
              </a:solidFill>
              <a:latin typeface="楷体" panose="02010609060101010101" pitchFamily="49" charset="-122"/>
              <a:ea typeface="楷体" panose="02010609060101010101" pitchFamily="49" charset="-122"/>
            </a:endParaRPr>
          </a:p>
        </p:txBody>
      </p:sp>
      <p:sp>
        <p:nvSpPr>
          <p:cNvPr id="10" name="文本框 9"/>
          <p:cNvSpPr txBox="1"/>
          <p:nvPr/>
        </p:nvSpPr>
        <p:spPr>
          <a:xfrm>
            <a:off x="3495329" y="355954"/>
            <a:ext cx="5657228" cy="645160"/>
          </a:xfrm>
          <a:prstGeom prst="rect">
            <a:avLst/>
          </a:prstGeom>
          <a:solidFill>
            <a:schemeClr val="bg1"/>
          </a:solidFill>
        </p:spPr>
        <p:txBody>
          <a:bodyPr wrap="square" rtlCol="0">
            <a:spAutoFit/>
          </a:bodyPr>
          <a:lstStyle>
            <a:defPPr>
              <a:defRPr lang="zh-CN"/>
            </a:defPPr>
            <a:lvl1pPr>
              <a:defRPr sz="3200" b="1">
                <a:solidFill>
                  <a:schemeClr val="tx1">
                    <a:alpha val="75000"/>
                  </a:schemeClr>
                </a:solidFill>
                <a:latin typeface="微软雅黑" panose="020B0503020204020204" charset="-122"/>
                <a:ea typeface="微软雅黑" panose="020B0503020204020204" charset="-122"/>
              </a:defRPr>
            </a:lvl1pPr>
          </a:lstStyle>
          <a:p>
            <a:r>
              <a:rPr lang="zh-CN" altLang="en-US" sz="3600" b="0" noProof="0" dirty="0">
                <a:ln>
                  <a:noFill/>
                </a:ln>
                <a:solidFill>
                  <a:prstClr val="blac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Agency FB" panose="020B0503020202020204" pitchFamily="34" charset="0"/>
                <a:sym typeface="+mn-ea"/>
              </a:rPr>
              <a:t>三、感觉与临床护理</a:t>
            </a:r>
            <a:endParaRPr lang="zh-CN" altLang="en-US" sz="3600" b="0" noProof="0" dirty="0">
              <a:ln>
                <a:noFill/>
              </a:ln>
              <a:solidFill>
                <a:prstClr val="blac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Agency FB" panose="020B0503020202020204" pitchFamily="34" charset="0"/>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6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22" presetClass="entr" presetSubtype="2" fill="hold" grpId="0" nodeType="withEffect">
                                  <p:stCondLst>
                                    <p:cond delay="150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par>
                          <p:cTn id="11" fill="hold">
                            <p:stCondLst>
                              <p:cond delay="2100"/>
                            </p:stCondLst>
                            <p:childTnLst>
                              <p:par>
                                <p:cTn id="12" presetID="3" presetClass="entr" presetSubtype="10" fill="hold" nodeType="afterEffect">
                                  <p:stCondLst>
                                    <p:cond delay="0"/>
                                  </p:stCondLst>
                                  <p:childTnLst>
                                    <p:set>
                                      <p:cBhvr>
                                        <p:cTn id="13" dur="1" fill="hold">
                                          <p:stCondLst>
                                            <p:cond delay="0"/>
                                          </p:stCondLst>
                                        </p:cTn>
                                        <p:tgtEl>
                                          <p:spTgt spid="105"/>
                                        </p:tgtEl>
                                        <p:attrNameLst>
                                          <p:attrName>style.visibility</p:attrName>
                                        </p:attrNameLst>
                                      </p:cBhvr>
                                      <p:to>
                                        <p:strVal val="visible"/>
                                      </p:to>
                                    </p:set>
                                    <p:animEffect transition="in" filter="blinds(horizontal)">
                                      <p:cBhvr>
                                        <p:cTn id="14" dur="500"/>
                                        <p:tgtEl>
                                          <p:spTgt spid="105"/>
                                        </p:tgtEl>
                                      </p:cBhvr>
                                    </p:animEffect>
                                  </p:childTnLst>
                                </p:cTn>
                              </p:par>
                            </p:childTnLst>
                          </p:cTn>
                        </p:par>
                        <p:par>
                          <p:cTn id="15" fill="hold">
                            <p:stCondLst>
                              <p:cond delay="2600"/>
                            </p:stCondLst>
                            <p:childTnLst>
                              <p:par>
                                <p:cTn id="16" presetID="3" presetClass="entr" presetSubtype="1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par>
                          <p:cTn id="19" fill="hold">
                            <p:stCondLst>
                              <p:cond delay="3100"/>
                            </p:stCondLst>
                            <p:childTnLst>
                              <p:par>
                                <p:cTn id="20" presetID="3" presetClass="entr" presetSubtype="1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par>
                          <p:cTn id="28" fill="hold">
                            <p:stCondLst>
                              <p:cond delay="500"/>
                            </p:stCondLst>
                            <p:childTnLst>
                              <p:par>
                                <p:cTn id="29" presetID="3" presetClass="entr" presetSubtype="1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5" grpId="0"/>
      <p:bldP spid="5" grpId="0"/>
      <p:bldP spid="15" grpId="0"/>
      <p:bldP spid="16" grpId="0"/>
      <p:bldP spid="17" grpId="0" bldLvl="0" animBg="1"/>
      <p:bldP spid="18" grpId="0" bldLvl="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1" cstate="print"/>
          <a:srcRect/>
          <a:stretch>
            <a:fillRect/>
          </a:stretch>
        </p:blipFill>
        <p:spPr bwMode="auto">
          <a:xfrm>
            <a:off x="6657581" y="2728477"/>
            <a:ext cx="4609248" cy="3161620"/>
          </a:xfrm>
          <a:prstGeom prst="rect">
            <a:avLst/>
          </a:prstGeom>
          <a:noFill/>
          <a:ln w="9525">
            <a:noFill/>
            <a:miter lim="800000"/>
            <a:headEnd/>
            <a:tailEnd/>
          </a:ln>
        </p:spPr>
      </p:pic>
      <p:pic>
        <p:nvPicPr>
          <p:cNvPr id="9218" name="Picture 2"/>
          <p:cNvPicPr>
            <a:picLocks noChangeAspect="1" noChangeArrowheads="1"/>
          </p:cNvPicPr>
          <p:nvPr/>
        </p:nvPicPr>
        <p:blipFill>
          <a:blip r:embed="rId2" cstate="print"/>
          <a:srcRect/>
          <a:stretch>
            <a:fillRect/>
          </a:stretch>
        </p:blipFill>
        <p:spPr bwMode="auto">
          <a:xfrm>
            <a:off x="1078469" y="2694800"/>
            <a:ext cx="4810125" cy="3228975"/>
          </a:xfrm>
          <a:prstGeom prst="rect">
            <a:avLst/>
          </a:prstGeom>
          <a:noFill/>
          <a:ln w="9525">
            <a:noFill/>
            <a:miter lim="800000"/>
            <a:headEnd/>
            <a:tailEnd/>
          </a:ln>
        </p:spPr>
      </p:pic>
      <p:sp>
        <p:nvSpPr>
          <p:cNvPr id="12" name="爆炸形 1 11"/>
          <p:cNvSpPr/>
          <p:nvPr/>
        </p:nvSpPr>
        <p:spPr>
          <a:xfrm>
            <a:off x="9678390" y="356259"/>
            <a:ext cx="1781298" cy="121128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TextBox 13"/>
          <p:cNvSpPr txBox="1"/>
          <p:nvPr/>
        </p:nvSpPr>
        <p:spPr>
          <a:xfrm>
            <a:off x="9844645" y="700644"/>
            <a:ext cx="1422184" cy="461665"/>
          </a:xfrm>
          <a:prstGeom prst="rect">
            <a:avLst/>
          </a:prstGeom>
          <a:noFill/>
        </p:spPr>
        <p:txBody>
          <a:bodyPr wrap="none" rtlCol="0">
            <a:spAutoFit/>
          </a:bodyPr>
          <a:lstStyle/>
          <a:p>
            <a:r>
              <a:rPr lang="zh-CN" altLang="en-US" sz="2400" b="1" dirty="0">
                <a:solidFill>
                  <a:schemeClr val="bg1"/>
                </a:solidFill>
                <a:latin typeface="楷体" panose="02010609060101010101" pitchFamily="49" charset="-122"/>
                <a:ea typeface="楷体" panose="02010609060101010101" pitchFamily="49" charset="-122"/>
              </a:rPr>
              <a:t>科学思维</a:t>
            </a:r>
            <a:endParaRPr lang="zh-CN" altLang="en-US" sz="2400" b="1" dirty="0">
              <a:solidFill>
                <a:schemeClr val="bg1"/>
              </a:solidFill>
              <a:latin typeface="楷体" panose="02010609060101010101" pitchFamily="49" charset="-122"/>
              <a:ea typeface="楷体" panose="02010609060101010101" pitchFamily="49" charset="-122"/>
            </a:endParaRPr>
          </a:p>
        </p:txBody>
      </p:sp>
      <p:sp>
        <p:nvSpPr>
          <p:cNvPr id="15" name="任意多边形 14"/>
          <p:cNvSpPr/>
          <p:nvPr/>
        </p:nvSpPr>
        <p:spPr>
          <a:xfrm>
            <a:off x="1191474" y="1577614"/>
            <a:ext cx="4343293" cy="688770"/>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4780" tIns="224780" rIns="1027826" bIns="658273" numCol="1" spcCol="1270" anchor="t" anchorCtr="0">
            <a:noAutofit/>
          </a:bodyPr>
          <a:lstStyle/>
          <a:p>
            <a:endParaRPr lang="zh-CN" altLang="zh-CN" sz="3200" b="1" dirty="0">
              <a:latin typeface="楷体" panose="02010609060101010101" pitchFamily="49" charset="-122"/>
              <a:ea typeface="楷体" panose="02010609060101010101" pitchFamily="49" charset="-122"/>
              <a:sym typeface="+mn-ea"/>
            </a:endParaRPr>
          </a:p>
        </p:txBody>
      </p:sp>
      <p:sp>
        <p:nvSpPr>
          <p:cNvPr id="16" name="矩形 15"/>
          <p:cNvSpPr/>
          <p:nvPr/>
        </p:nvSpPr>
        <p:spPr>
          <a:xfrm>
            <a:off x="1201529" y="1638298"/>
            <a:ext cx="4333238" cy="523220"/>
          </a:xfrm>
          <a:prstGeom prst="rect">
            <a:avLst/>
          </a:prstGeom>
        </p:spPr>
        <p:txBody>
          <a:bodyPr wrap="none">
            <a:spAutoFit/>
          </a:bodyPr>
          <a:lstStyle/>
          <a:p>
            <a:r>
              <a:rPr lang="zh-CN" altLang="en-US" sz="2800" b="1" dirty="0">
                <a:latin typeface="楷体" panose="02010609060101010101" pitchFamily="49" charset="-122"/>
                <a:ea typeface="楷体" panose="02010609060101010101" pitchFamily="49" charset="-122"/>
                <a:sym typeface="+mn-ea"/>
              </a:rPr>
              <a:t>病人异常感觉</a:t>
            </a:r>
            <a:r>
              <a:rPr lang="en-US" altLang="zh-CN" sz="2800" b="1" dirty="0">
                <a:latin typeface="楷体" panose="02010609060101010101" pitchFamily="49" charset="-122"/>
                <a:ea typeface="楷体" panose="02010609060101010101" pitchFamily="49" charset="-122"/>
                <a:sym typeface="+mn-ea"/>
              </a:rPr>
              <a:t>-</a:t>
            </a:r>
            <a:r>
              <a:rPr lang="zh-CN" altLang="en-US" sz="2800" b="1" dirty="0">
                <a:solidFill>
                  <a:srgbClr val="FF0000"/>
                </a:solidFill>
                <a:latin typeface="楷体" panose="02010609060101010101" pitchFamily="49" charset="-122"/>
                <a:ea typeface="楷体" panose="02010609060101010101" pitchFamily="49" charset="-122"/>
              </a:rPr>
              <a:t>感受性提高</a:t>
            </a:r>
            <a:endParaRPr lang="zh-CN" altLang="zh-CN" sz="2800" b="1" dirty="0">
              <a:latin typeface="楷体" panose="02010609060101010101" pitchFamily="49" charset="-122"/>
              <a:ea typeface="楷体" panose="02010609060101010101" pitchFamily="49" charset="-122"/>
              <a:sym typeface="+mn-ea"/>
            </a:endParaRPr>
          </a:p>
        </p:txBody>
      </p:sp>
      <p:sp>
        <p:nvSpPr>
          <p:cNvPr id="10" name="文本框 9"/>
          <p:cNvSpPr txBox="1"/>
          <p:nvPr/>
        </p:nvSpPr>
        <p:spPr>
          <a:xfrm>
            <a:off x="3495329" y="355954"/>
            <a:ext cx="5657228" cy="645160"/>
          </a:xfrm>
          <a:prstGeom prst="rect">
            <a:avLst/>
          </a:prstGeom>
          <a:solidFill>
            <a:schemeClr val="bg1"/>
          </a:solidFill>
        </p:spPr>
        <p:txBody>
          <a:bodyPr wrap="square" rtlCol="0">
            <a:spAutoFit/>
          </a:bodyPr>
          <a:lstStyle>
            <a:defPPr>
              <a:defRPr lang="zh-CN"/>
            </a:defPPr>
            <a:lvl1pPr>
              <a:defRPr sz="3200" b="1">
                <a:solidFill>
                  <a:schemeClr val="tx1">
                    <a:alpha val="75000"/>
                  </a:schemeClr>
                </a:solidFill>
                <a:latin typeface="微软雅黑" panose="020B0503020204020204" charset="-122"/>
                <a:ea typeface="微软雅黑" panose="020B0503020204020204" charset="-122"/>
              </a:defRPr>
            </a:lvl1pPr>
          </a:lstStyle>
          <a:p>
            <a:r>
              <a:rPr lang="zh-CN" altLang="en-US" sz="3600" b="0" noProof="0" dirty="0">
                <a:ln>
                  <a:noFill/>
                </a:ln>
                <a:solidFill>
                  <a:prstClr val="blac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Agency FB" panose="020B0503020202020204" pitchFamily="34" charset="0"/>
                <a:sym typeface="+mn-ea"/>
              </a:rPr>
              <a:t>三、感觉与临床护理</a:t>
            </a:r>
            <a:endParaRPr lang="zh-CN" altLang="en-US" sz="3600" b="0" noProof="0" dirty="0">
              <a:ln>
                <a:noFill/>
              </a:ln>
              <a:solidFill>
                <a:prstClr val="blac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Agency FB" panose="020B0503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22" presetClass="entr" presetSubtype="2" fill="hold" grpId="0" nodeType="withEffect">
                                  <p:stCondLst>
                                    <p:cond delay="150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p:bldP spid="1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库_文本框 9"/>
          <p:cNvSpPr txBox="1"/>
          <p:nvPr>
            <p:custDataLst>
              <p:tags r:id="rId1"/>
            </p:custDataLst>
          </p:nvPr>
        </p:nvSpPr>
        <p:spPr>
          <a:xfrm>
            <a:off x="2811405" y="2352533"/>
            <a:ext cx="6569049" cy="922020"/>
          </a:xfrm>
          <a:prstGeom prst="rect">
            <a:avLst/>
          </a:prstGeom>
          <a:noFill/>
        </p:spPr>
        <p:txBody>
          <a:bodyPr wrap="square" rtlCol="0">
            <a:spAutoFit/>
          </a:bodyPr>
          <a:lstStyle/>
          <a:p>
            <a:r>
              <a:rPr lang="en-US" altLang="zh-CN" sz="54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       </a:t>
            </a:r>
            <a:r>
              <a:rPr lang="zh-CN" altLang="en-US" sz="54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感</a:t>
            </a:r>
            <a:r>
              <a:rPr lang="en-US" altLang="zh-CN" sz="54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 </a:t>
            </a:r>
            <a:r>
              <a:rPr lang="zh-CN" altLang="en-US" sz="54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觉</a:t>
            </a:r>
            <a:endParaRPr lang="zh-CN" altLang="en-US" sz="54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cxnSp>
        <p:nvCxnSpPr>
          <p:cNvPr id="14" name="PA_库_直接连接符 13"/>
          <p:cNvCxnSpPr/>
          <p:nvPr>
            <p:custDataLst>
              <p:tags r:id="rId2"/>
            </p:custDataLst>
          </p:nvPr>
        </p:nvCxnSpPr>
        <p:spPr>
          <a:xfrm flipH="1">
            <a:off x="2887579" y="2077714"/>
            <a:ext cx="356404" cy="415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PA_库_直接连接符 14"/>
          <p:cNvCxnSpPr/>
          <p:nvPr>
            <p:custDataLst>
              <p:tags r:id="rId3"/>
            </p:custDataLst>
          </p:nvPr>
        </p:nvCxnSpPr>
        <p:spPr>
          <a:xfrm flipH="1">
            <a:off x="2871367" y="3728250"/>
            <a:ext cx="356404" cy="415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PA_库_直接连接符 15"/>
          <p:cNvCxnSpPr/>
          <p:nvPr>
            <p:custDataLst>
              <p:tags r:id="rId4"/>
            </p:custDataLst>
          </p:nvPr>
        </p:nvCxnSpPr>
        <p:spPr>
          <a:xfrm flipH="1">
            <a:off x="1305324" y="2908715"/>
            <a:ext cx="538355" cy="6276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PA_库_直接连接符 17"/>
          <p:cNvCxnSpPr/>
          <p:nvPr>
            <p:custDataLst>
              <p:tags r:id="rId5"/>
            </p:custDataLst>
          </p:nvPr>
        </p:nvCxnSpPr>
        <p:spPr>
          <a:xfrm flipH="1">
            <a:off x="1192332" y="4279007"/>
            <a:ext cx="538355" cy="62761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6"/>
          <a:stretch>
            <a:fillRect/>
          </a:stretch>
        </p:blipFill>
        <p:spPr>
          <a:xfrm>
            <a:off x="8752958" y="0"/>
            <a:ext cx="3405568" cy="990433"/>
          </a:xfrm>
          <a:prstGeom prst="rect">
            <a:avLst/>
          </a:prstGeom>
        </p:spPr>
      </p:pic>
      <p:sp>
        <p:nvSpPr>
          <p:cNvPr id="6" name="矩形: 圆角 5"/>
          <p:cNvSpPr/>
          <p:nvPr/>
        </p:nvSpPr>
        <p:spPr bwMode="auto">
          <a:xfrm>
            <a:off x="3791007" y="4826995"/>
            <a:ext cx="4493238" cy="449705"/>
          </a:xfrm>
          <a:prstGeom prst="roundRect">
            <a:avLst/>
          </a:prstGeom>
          <a:solidFill>
            <a:schemeClr val="accent1">
              <a:lumMod val="60000"/>
              <a:lumOff val="40000"/>
            </a:schemeClr>
          </a:solidFill>
          <a:ln>
            <a:solidFill>
              <a:schemeClr val="accent1"/>
            </a:solidFill>
          </a:ln>
        </p:spPr>
        <p:txBody>
          <a:bodyPr rtlCol="0" anchor="ctr"/>
          <a:lstStyle/>
          <a:p>
            <a:pPr algn="ctr"/>
            <a:r>
              <a:rPr lang="zh-CN" altLang="en-US" sz="2400" dirty="0">
                <a:latin typeface="方正苏新诗柳楷简体" panose="02000000000000000000" pitchFamily="2" charset="-122"/>
                <a:ea typeface="方正苏新诗柳楷简体" panose="02000000000000000000" pitchFamily="2" charset="-122"/>
              </a:rPr>
              <a:t>主讲人：胡绘杰</a:t>
            </a:r>
            <a:endParaRPr lang="zh-CN" altLang="en-US" sz="2400" dirty="0">
              <a:latin typeface="方正苏新诗柳楷简体" panose="02000000000000000000" pitchFamily="2" charset="-122"/>
              <a:ea typeface="方正苏新诗柳楷简体" panose="020000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6" descr="https://timgsa.baidu.com/timg?image&amp;quality=80&amp;size=b9999_10000&amp;sec=1490164163252&amp;di=045d8f620ca74f32c269a29787f14ee4&amp;imgtype=0&amp;src=http%3A%2F%2Fimg15.3lian.com%2F2015%2Ff2%2F175%2Fd%2F156.jpg"/>
          <p:cNvPicPr>
            <a:picLocks noChangeAspect="1" noChangeArrowheads="1"/>
          </p:cNvPicPr>
          <p:nvPr/>
        </p:nvPicPr>
        <p:blipFill>
          <a:blip r:embed="rId1" cstate="print"/>
          <a:srcRect/>
          <a:stretch>
            <a:fillRect/>
          </a:stretch>
        </p:blipFill>
        <p:spPr bwMode="auto">
          <a:xfrm>
            <a:off x="6282804" y="3066288"/>
            <a:ext cx="5666136" cy="2960439"/>
          </a:xfrm>
          <a:prstGeom prst="rect">
            <a:avLst/>
          </a:prstGeom>
          <a:noFill/>
          <a:ln w="9525">
            <a:noFill/>
            <a:miter lim="800000"/>
            <a:headEnd/>
            <a:tailEnd/>
          </a:ln>
        </p:spPr>
      </p:pic>
      <p:pic>
        <p:nvPicPr>
          <p:cNvPr id="8193" name="Picture 1"/>
          <p:cNvPicPr>
            <a:picLocks noChangeAspect="1" noChangeArrowheads="1"/>
          </p:cNvPicPr>
          <p:nvPr/>
        </p:nvPicPr>
        <p:blipFill>
          <a:blip r:embed="rId2" cstate="print"/>
          <a:srcRect/>
          <a:stretch>
            <a:fillRect/>
          </a:stretch>
        </p:blipFill>
        <p:spPr bwMode="auto">
          <a:xfrm>
            <a:off x="1163542" y="2891702"/>
            <a:ext cx="4062722" cy="2987296"/>
          </a:xfrm>
          <a:prstGeom prst="rect">
            <a:avLst/>
          </a:prstGeom>
          <a:noFill/>
          <a:ln w="9525">
            <a:noFill/>
            <a:miter lim="800000"/>
            <a:headEnd/>
            <a:tailEnd/>
          </a:ln>
        </p:spPr>
      </p:pic>
      <p:sp>
        <p:nvSpPr>
          <p:cNvPr id="11" name="任意多边形 10"/>
          <p:cNvSpPr/>
          <p:nvPr/>
        </p:nvSpPr>
        <p:spPr>
          <a:xfrm>
            <a:off x="1163542" y="1631455"/>
            <a:ext cx="4319542" cy="688770"/>
          </a:xfrm>
          <a:custGeom>
            <a:avLst/>
            <a:gdLst>
              <a:gd name="connsiteX0" fmla="*/ 0 w 2676821"/>
              <a:gd name="connsiteY0" fmla="*/ 173397 h 1733973"/>
              <a:gd name="connsiteX1" fmla="*/ 173397 w 2676821"/>
              <a:gd name="connsiteY1" fmla="*/ 0 h 1733973"/>
              <a:gd name="connsiteX2" fmla="*/ 2503424 w 2676821"/>
              <a:gd name="connsiteY2" fmla="*/ 0 h 1733973"/>
              <a:gd name="connsiteX3" fmla="*/ 2676821 w 2676821"/>
              <a:gd name="connsiteY3" fmla="*/ 173397 h 1733973"/>
              <a:gd name="connsiteX4" fmla="*/ 2676821 w 2676821"/>
              <a:gd name="connsiteY4" fmla="*/ 1560576 h 1733973"/>
              <a:gd name="connsiteX5" fmla="*/ 2503424 w 2676821"/>
              <a:gd name="connsiteY5" fmla="*/ 1733973 h 1733973"/>
              <a:gd name="connsiteX6" fmla="*/ 173397 w 2676821"/>
              <a:gd name="connsiteY6" fmla="*/ 1733973 h 1733973"/>
              <a:gd name="connsiteX7" fmla="*/ 0 w 2676821"/>
              <a:gd name="connsiteY7" fmla="*/ 1560576 h 1733973"/>
              <a:gd name="connsiteX8" fmla="*/ 0 w 2676821"/>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821" h="1733973">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4780" tIns="224780" rIns="1027826" bIns="658273" numCol="1" spcCol="1270" anchor="t" anchorCtr="0">
            <a:noAutofit/>
          </a:bodyPr>
          <a:lstStyle/>
          <a:p>
            <a:endParaRPr lang="zh-CN" altLang="zh-CN" sz="3200" b="1" dirty="0">
              <a:latin typeface="楷体" panose="02010609060101010101" pitchFamily="49" charset="-122"/>
              <a:ea typeface="楷体" panose="02010609060101010101" pitchFamily="49" charset="-122"/>
              <a:sym typeface="+mn-ea"/>
            </a:endParaRPr>
          </a:p>
        </p:txBody>
      </p:sp>
      <p:sp>
        <p:nvSpPr>
          <p:cNvPr id="14" name="矩形 13"/>
          <p:cNvSpPr/>
          <p:nvPr/>
        </p:nvSpPr>
        <p:spPr>
          <a:xfrm>
            <a:off x="1163542" y="1753114"/>
            <a:ext cx="4333238" cy="523220"/>
          </a:xfrm>
          <a:prstGeom prst="rect">
            <a:avLst/>
          </a:prstGeom>
        </p:spPr>
        <p:txBody>
          <a:bodyPr wrap="none">
            <a:spAutoFit/>
          </a:bodyPr>
          <a:lstStyle/>
          <a:p>
            <a:r>
              <a:rPr lang="zh-CN" altLang="en-US" sz="2800" b="1" dirty="0">
                <a:latin typeface="楷体" panose="02010609060101010101" pitchFamily="49" charset="-122"/>
                <a:ea typeface="楷体" panose="02010609060101010101" pitchFamily="49" charset="-122"/>
                <a:sym typeface="+mn-ea"/>
              </a:rPr>
              <a:t>病人异常感觉</a:t>
            </a:r>
            <a:r>
              <a:rPr lang="en-US" altLang="zh-CN" sz="2800" b="1" dirty="0">
                <a:latin typeface="楷体" panose="02010609060101010101" pitchFamily="49" charset="-122"/>
                <a:ea typeface="楷体" panose="02010609060101010101" pitchFamily="49" charset="-122"/>
                <a:sym typeface="+mn-ea"/>
              </a:rPr>
              <a:t>-</a:t>
            </a:r>
            <a:r>
              <a:rPr lang="zh-CN" altLang="en-US" sz="2800" b="1" dirty="0">
                <a:solidFill>
                  <a:srgbClr val="FF0000"/>
                </a:solidFill>
                <a:latin typeface="楷体" panose="02010609060101010101" pitchFamily="49" charset="-122"/>
                <a:ea typeface="楷体" panose="02010609060101010101" pitchFamily="49" charset="-122"/>
              </a:rPr>
              <a:t>感受性降低</a:t>
            </a:r>
            <a:endParaRPr lang="zh-CN" altLang="zh-CN" sz="2800" b="1" dirty="0">
              <a:latin typeface="楷体" panose="02010609060101010101" pitchFamily="49" charset="-122"/>
              <a:ea typeface="楷体" panose="02010609060101010101" pitchFamily="49" charset="-122"/>
              <a:sym typeface="+mn-ea"/>
            </a:endParaRPr>
          </a:p>
        </p:txBody>
      </p:sp>
      <p:sp>
        <p:nvSpPr>
          <p:cNvPr id="16" name="爆炸形 1 15"/>
          <p:cNvSpPr/>
          <p:nvPr/>
        </p:nvSpPr>
        <p:spPr>
          <a:xfrm>
            <a:off x="9678390" y="475013"/>
            <a:ext cx="1781298" cy="121128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TextBox 16"/>
          <p:cNvSpPr txBox="1"/>
          <p:nvPr/>
        </p:nvSpPr>
        <p:spPr>
          <a:xfrm>
            <a:off x="9844645" y="831273"/>
            <a:ext cx="1422184" cy="461665"/>
          </a:xfrm>
          <a:prstGeom prst="rect">
            <a:avLst/>
          </a:prstGeom>
          <a:noFill/>
        </p:spPr>
        <p:txBody>
          <a:bodyPr wrap="none" rtlCol="0">
            <a:spAutoFit/>
          </a:bodyPr>
          <a:lstStyle/>
          <a:p>
            <a:r>
              <a:rPr lang="zh-CN" altLang="en-US" sz="2400" b="1" dirty="0">
                <a:solidFill>
                  <a:schemeClr val="bg1"/>
                </a:solidFill>
                <a:latin typeface="楷体" panose="02010609060101010101" pitchFamily="49" charset="-122"/>
                <a:ea typeface="楷体" panose="02010609060101010101" pitchFamily="49" charset="-122"/>
              </a:rPr>
              <a:t>服务患者</a:t>
            </a:r>
            <a:endParaRPr lang="zh-CN" altLang="en-US" sz="2400" b="1" dirty="0">
              <a:solidFill>
                <a:schemeClr val="bg1"/>
              </a:solidFill>
              <a:latin typeface="楷体" panose="02010609060101010101" pitchFamily="49" charset="-122"/>
              <a:ea typeface="楷体" panose="02010609060101010101" pitchFamily="49" charset="-122"/>
            </a:endParaRPr>
          </a:p>
        </p:txBody>
      </p:sp>
      <p:sp>
        <p:nvSpPr>
          <p:cNvPr id="10" name="文本框 9"/>
          <p:cNvSpPr txBox="1"/>
          <p:nvPr/>
        </p:nvSpPr>
        <p:spPr>
          <a:xfrm>
            <a:off x="3495329" y="355954"/>
            <a:ext cx="5657228" cy="645160"/>
          </a:xfrm>
          <a:prstGeom prst="rect">
            <a:avLst/>
          </a:prstGeom>
          <a:solidFill>
            <a:schemeClr val="bg1"/>
          </a:solidFill>
        </p:spPr>
        <p:txBody>
          <a:bodyPr wrap="square" rtlCol="0">
            <a:spAutoFit/>
          </a:bodyPr>
          <a:lstStyle>
            <a:defPPr>
              <a:defRPr lang="zh-CN"/>
            </a:defPPr>
            <a:lvl1pPr>
              <a:defRPr sz="3200" b="1">
                <a:solidFill>
                  <a:schemeClr val="tx1">
                    <a:alpha val="75000"/>
                  </a:schemeClr>
                </a:solidFill>
                <a:latin typeface="微软雅黑" panose="020B0503020204020204" charset="-122"/>
                <a:ea typeface="微软雅黑" panose="020B0503020204020204" charset="-122"/>
              </a:defRPr>
            </a:lvl1pPr>
          </a:lstStyle>
          <a:p>
            <a:r>
              <a:rPr lang="zh-CN" altLang="en-US" sz="3600" b="0" noProof="0" dirty="0">
                <a:ln>
                  <a:noFill/>
                </a:ln>
                <a:solidFill>
                  <a:prstClr val="blac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Agency FB" panose="020B0503020202020204" pitchFamily="34" charset="0"/>
                <a:sym typeface="+mn-ea"/>
              </a:rPr>
              <a:t>三、感觉与临床护理</a:t>
            </a:r>
            <a:endParaRPr lang="zh-CN" altLang="en-US" sz="3600" b="0" noProof="0" dirty="0">
              <a:ln>
                <a:noFill/>
              </a:ln>
              <a:solidFill>
                <a:prstClr val="blac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Agency FB" panose="020B0503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5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6" grpId="0" bldLvl="0" animBg="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5851988" y="564040"/>
            <a:ext cx="5267497" cy="645160"/>
          </a:xfrm>
          <a:prstGeom prst="rect">
            <a:avLst/>
          </a:prstGeom>
          <a:noFill/>
        </p:spPr>
        <p:txBody>
          <a:bodyPr wrap="square" rtlCol="0">
            <a:spAutoFit/>
          </a:bodyPr>
          <a:lstStyle/>
          <a:p>
            <a:r>
              <a:rPr lang="zh-CN" altLang="en-US" sz="3600" noProof="0" dirty="0">
                <a:ln>
                  <a:noFill/>
                </a:ln>
                <a:solidFill>
                  <a:prstClr val="blac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Agency FB" panose="020B0503020202020204" pitchFamily="34" charset="0"/>
              </a:rPr>
              <a:t>小结</a:t>
            </a:r>
            <a:endParaRPr lang="zh-CN" altLang="en-US" sz="3600" noProof="0" dirty="0">
              <a:ln>
                <a:noFill/>
              </a:ln>
              <a:solidFill>
                <a:prstClr val="blac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Agency FB" panose="020B0503020202020204" pitchFamily="34" charset="0"/>
            </a:endParaRPr>
          </a:p>
        </p:txBody>
      </p:sp>
      <p:grpSp>
        <p:nvGrpSpPr>
          <p:cNvPr id="90" name="组合 89"/>
          <p:cNvGrpSpPr/>
          <p:nvPr/>
        </p:nvGrpSpPr>
        <p:grpSpPr>
          <a:xfrm>
            <a:off x="1208468" y="-355428"/>
            <a:ext cx="3073915" cy="2298260"/>
            <a:chOff x="1514195" y="209550"/>
            <a:chExt cx="3073915" cy="2298260"/>
          </a:xfrm>
        </p:grpSpPr>
        <p:sp>
          <p:nvSpPr>
            <p:cNvPr id="6" name="椭圆 5"/>
            <p:cNvSpPr/>
            <p:nvPr/>
          </p:nvSpPr>
          <p:spPr>
            <a:xfrm>
              <a:off x="2299587" y="666750"/>
              <a:ext cx="1600200" cy="1600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flipH="1">
              <a:off x="3330810" y="330856"/>
              <a:ext cx="62865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3959460" y="209550"/>
              <a:ext cx="62865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720244" y="1593410"/>
              <a:ext cx="62865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1514195" y="2050610"/>
              <a:ext cx="62865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811402" y="666750"/>
              <a:ext cx="62865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992616" y="1931056"/>
              <a:ext cx="628650" cy="4572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3" name="Oval 155"/>
          <p:cNvSpPr>
            <a:spLocks noChangeArrowheads="1"/>
          </p:cNvSpPr>
          <p:nvPr/>
        </p:nvSpPr>
        <p:spPr bwMode="auto">
          <a:xfrm>
            <a:off x="9771062" y="1868220"/>
            <a:ext cx="76200" cy="746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Oval 156"/>
          <p:cNvSpPr>
            <a:spLocks noChangeArrowheads="1"/>
          </p:cNvSpPr>
          <p:nvPr/>
        </p:nvSpPr>
        <p:spPr bwMode="auto">
          <a:xfrm>
            <a:off x="9656762" y="1868220"/>
            <a:ext cx="76200" cy="746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cxnSp>
        <p:nvCxnSpPr>
          <p:cNvPr id="92" name="直接连接符 91"/>
          <p:cNvCxnSpPr/>
          <p:nvPr/>
        </p:nvCxnSpPr>
        <p:spPr>
          <a:xfrm flipV="1">
            <a:off x="632005" y="2147284"/>
            <a:ext cx="4420503" cy="1122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4986122" y="2043746"/>
            <a:ext cx="6720451" cy="34606"/>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35" name="Freeform 41"/>
          <p:cNvSpPr>
            <a:spLocks noEditPoints="1"/>
          </p:cNvSpPr>
          <p:nvPr/>
        </p:nvSpPr>
        <p:spPr bwMode="auto">
          <a:xfrm>
            <a:off x="2053959" y="405590"/>
            <a:ext cx="1480002" cy="947538"/>
          </a:xfrm>
          <a:custGeom>
            <a:avLst/>
            <a:gdLst>
              <a:gd name="T0" fmla="*/ 522 w 674"/>
              <a:gd name="T1" fmla="*/ 221 h 392"/>
              <a:gd name="T2" fmla="*/ 348 w 674"/>
              <a:gd name="T3" fmla="*/ 146 h 392"/>
              <a:gd name="T4" fmla="*/ 151 w 674"/>
              <a:gd name="T5" fmla="*/ 221 h 392"/>
              <a:gd name="T6" fmla="*/ 96 w 674"/>
              <a:gd name="T7" fmla="*/ 198 h 392"/>
              <a:gd name="T8" fmla="*/ 96 w 674"/>
              <a:gd name="T9" fmla="*/ 265 h 392"/>
              <a:gd name="T10" fmla="*/ 111 w 674"/>
              <a:gd name="T11" fmla="*/ 286 h 392"/>
              <a:gd name="T12" fmla="*/ 96 w 674"/>
              <a:gd name="T13" fmla="*/ 306 h 392"/>
              <a:gd name="T14" fmla="*/ 112 w 674"/>
              <a:gd name="T15" fmla="*/ 352 h 392"/>
              <a:gd name="T16" fmla="*/ 64 w 674"/>
              <a:gd name="T17" fmla="*/ 352 h 392"/>
              <a:gd name="T18" fmla="*/ 80 w 674"/>
              <a:gd name="T19" fmla="*/ 306 h 392"/>
              <a:gd name="T20" fmla="*/ 67 w 674"/>
              <a:gd name="T21" fmla="*/ 286 h 392"/>
              <a:gd name="T22" fmla="*/ 80 w 674"/>
              <a:gd name="T23" fmla="*/ 266 h 392"/>
              <a:gd name="T24" fmla="*/ 80 w 674"/>
              <a:gd name="T25" fmla="*/ 191 h 392"/>
              <a:gd name="T26" fmla="*/ 0 w 674"/>
              <a:gd name="T27" fmla="*/ 158 h 392"/>
              <a:gd name="T28" fmla="*/ 352 w 674"/>
              <a:gd name="T29" fmla="*/ 0 h 392"/>
              <a:gd name="T30" fmla="*/ 674 w 674"/>
              <a:gd name="T31" fmla="*/ 160 h 392"/>
              <a:gd name="T32" fmla="*/ 522 w 674"/>
              <a:gd name="T33" fmla="*/ 221 h 392"/>
              <a:gd name="T34" fmla="*/ 344 w 674"/>
              <a:gd name="T35" fmla="*/ 184 h 392"/>
              <a:gd name="T36" fmla="*/ 495 w 674"/>
              <a:gd name="T37" fmla="*/ 238 h 392"/>
              <a:gd name="T38" fmla="*/ 495 w 674"/>
              <a:gd name="T39" fmla="*/ 350 h 392"/>
              <a:gd name="T40" fmla="*/ 336 w 674"/>
              <a:gd name="T41" fmla="*/ 392 h 392"/>
              <a:gd name="T42" fmla="*/ 192 w 674"/>
              <a:gd name="T43" fmla="*/ 350 h 392"/>
              <a:gd name="T44" fmla="*/ 192 w 674"/>
              <a:gd name="T45" fmla="*/ 238 h 392"/>
              <a:gd name="T46" fmla="*/ 344 w 674"/>
              <a:gd name="T47" fmla="*/ 184 h 392"/>
              <a:gd name="T48" fmla="*/ 342 w 674"/>
              <a:gd name="T49" fmla="*/ 368 h 392"/>
              <a:gd name="T50" fmla="*/ 469 w 674"/>
              <a:gd name="T51" fmla="*/ 336 h 392"/>
              <a:gd name="T52" fmla="*/ 342 w 674"/>
              <a:gd name="T53" fmla="*/ 304 h 392"/>
              <a:gd name="T54" fmla="*/ 214 w 674"/>
              <a:gd name="T55" fmla="*/ 336 h 392"/>
              <a:gd name="T56" fmla="*/ 342 w 674"/>
              <a:gd name="T57" fmla="*/ 36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4" h="392">
                <a:moveTo>
                  <a:pt x="522" y="221"/>
                </a:moveTo>
                <a:cubicBezTo>
                  <a:pt x="522" y="221"/>
                  <a:pt x="449" y="146"/>
                  <a:pt x="348" y="146"/>
                </a:cubicBezTo>
                <a:cubicBezTo>
                  <a:pt x="249" y="146"/>
                  <a:pt x="151" y="221"/>
                  <a:pt x="151" y="221"/>
                </a:cubicBezTo>
                <a:cubicBezTo>
                  <a:pt x="96" y="198"/>
                  <a:pt x="96" y="198"/>
                  <a:pt x="96" y="198"/>
                </a:cubicBezTo>
                <a:cubicBezTo>
                  <a:pt x="96" y="265"/>
                  <a:pt x="96" y="265"/>
                  <a:pt x="96" y="265"/>
                </a:cubicBezTo>
                <a:cubicBezTo>
                  <a:pt x="105" y="268"/>
                  <a:pt x="111" y="276"/>
                  <a:pt x="111" y="286"/>
                </a:cubicBezTo>
                <a:cubicBezTo>
                  <a:pt x="111" y="296"/>
                  <a:pt x="104" y="304"/>
                  <a:pt x="96" y="306"/>
                </a:cubicBezTo>
                <a:cubicBezTo>
                  <a:pt x="112" y="352"/>
                  <a:pt x="112" y="352"/>
                  <a:pt x="112" y="352"/>
                </a:cubicBezTo>
                <a:cubicBezTo>
                  <a:pt x="64" y="352"/>
                  <a:pt x="64" y="352"/>
                  <a:pt x="64" y="352"/>
                </a:cubicBezTo>
                <a:cubicBezTo>
                  <a:pt x="80" y="306"/>
                  <a:pt x="80" y="306"/>
                  <a:pt x="80" y="306"/>
                </a:cubicBezTo>
                <a:cubicBezTo>
                  <a:pt x="72" y="303"/>
                  <a:pt x="67" y="295"/>
                  <a:pt x="67" y="286"/>
                </a:cubicBezTo>
                <a:cubicBezTo>
                  <a:pt x="67" y="277"/>
                  <a:pt x="72" y="269"/>
                  <a:pt x="80" y="266"/>
                </a:cubicBezTo>
                <a:cubicBezTo>
                  <a:pt x="80" y="191"/>
                  <a:pt x="80" y="191"/>
                  <a:pt x="80" y="191"/>
                </a:cubicBezTo>
                <a:cubicBezTo>
                  <a:pt x="0" y="158"/>
                  <a:pt x="0" y="158"/>
                  <a:pt x="0" y="158"/>
                </a:cubicBezTo>
                <a:cubicBezTo>
                  <a:pt x="352" y="0"/>
                  <a:pt x="352" y="0"/>
                  <a:pt x="352" y="0"/>
                </a:cubicBezTo>
                <a:cubicBezTo>
                  <a:pt x="674" y="160"/>
                  <a:pt x="674" y="160"/>
                  <a:pt x="674" y="160"/>
                </a:cubicBezTo>
                <a:lnTo>
                  <a:pt x="522" y="221"/>
                </a:lnTo>
                <a:close/>
                <a:moveTo>
                  <a:pt x="344" y="184"/>
                </a:moveTo>
                <a:cubicBezTo>
                  <a:pt x="445" y="184"/>
                  <a:pt x="495" y="238"/>
                  <a:pt x="495" y="238"/>
                </a:cubicBezTo>
                <a:cubicBezTo>
                  <a:pt x="495" y="350"/>
                  <a:pt x="495" y="350"/>
                  <a:pt x="495" y="350"/>
                </a:cubicBezTo>
                <a:cubicBezTo>
                  <a:pt x="495" y="350"/>
                  <a:pt x="443" y="392"/>
                  <a:pt x="336" y="392"/>
                </a:cubicBezTo>
                <a:cubicBezTo>
                  <a:pt x="228" y="392"/>
                  <a:pt x="192" y="350"/>
                  <a:pt x="192" y="350"/>
                </a:cubicBezTo>
                <a:cubicBezTo>
                  <a:pt x="192" y="238"/>
                  <a:pt x="192" y="238"/>
                  <a:pt x="192" y="238"/>
                </a:cubicBezTo>
                <a:cubicBezTo>
                  <a:pt x="192" y="238"/>
                  <a:pt x="242" y="184"/>
                  <a:pt x="344" y="184"/>
                </a:cubicBezTo>
                <a:close/>
                <a:moveTo>
                  <a:pt x="342" y="368"/>
                </a:moveTo>
                <a:cubicBezTo>
                  <a:pt x="412" y="368"/>
                  <a:pt x="469" y="353"/>
                  <a:pt x="469" y="336"/>
                </a:cubicBezTo>
                <a:cubicBezTo>
                  <a:pt x="469" y="318"/>
                  <a:pt x="412" y="304"/>
                  <a:pt x="342" y="304"/>
                </a:cubicBezTo>
                <a:cubicBezTo>
                  <a:pt x="271" y="304"/>
                  <a:pt x="214" y="318"/>
                  <a:pt x="214" y="336"/>
                </a:cubicBezTo>
                <a:cubicBezTo>
                  <a:pt x="214" y="353"/>
                  <a:pt x="271" y="368"/>
                  <a:pt x="342" y="36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梯形 2"/>
          <p:cNvSpPr/>
          <p:nvPr/>
        </p:nvSpPr>
        <p:spPr>
          <a:xfrm rot="7222760">
            <a:off x="6730332" y="4683719"/>
            <a:ext cx="1500030" cy="1039172"/>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F26E2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7" name="梯形 2"/>
          <p:cNvSpPr/>
          <p:nvPr/>
        </p:nvSpPr>
        <p:spPr>
          <a:xfrm rot="14402460">
            <a:off x="4326660" y="4779826"/>
            <a:ext cx="1246393" cy="863461"/>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92D05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8" name="梯形 2"/>
          <p:cNvSpPr/>
          <p:nvPr/>
        </p:nvSpPr>
        <p:spPr>
          <a:xfrm rot="17708635">
            <a:off x="4095161" y="3216480"/>
            <a:ext cx="1391101" cy="963711"/>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B4C7E7"/>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9" name="梯形 2"/>
          <p:cNvSpPr/>
          <p:nvPr/>
        </p:nvSpPr>
        <p:spPr>
          <a:xfrm rot="3089199">
            <a:off x="6725126" y="3011660"/>
            <a:ext cx="1184869" cy="820839"/>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6BBFB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3" name="组合 2"/>
          <p:cNvGrpSpPr/>
          <p:nvPr/>
        </p:nvGrpSpPr>
        <p:grpSpPr>
          <a:xfrm>
            <a:off x="4802061" y="3056922"/>
            <a:ext cx="2648956" cy="2648956"/>
            <a:chOff x="4676072" y="3105442"/>
            <a:chExt cx="2648956" cy="2648956"/>
          </a:xfrm>
        </p:grpSpPr>
        <p:sp>
          <p:nvSpPr>
            <p:cNvPr id="40" name="椭圆 39"/>
            <p:cNvSpPr/>
            <p:nvPr/>
          </p:nvSpPr>
          <p:spPr>
            <a:xfrm>
              <a:off x="4676072" y="3105442"/>
              <a:ext cx="2648956" cy="2648956"/>
            </a:xfrm>
            <a:prstGeom prst="ellipse">
              <a:avLst/>
            </a:prstGeom>
            <a:solidFill>
              <a:srgbClr val="645068"/>
            </a:solidFill>
            <a:ln w="25400" cap="flat" cmpd="sng" algn="ctr">
              <a:noFill/>
              <a:prstDash val="solid"/>
            </a:ln>
            <a:effectLst>
              <a:innerShdw blurRad="114300">
                <a:prstClr val="black"/>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1" name="椭圆 40"/>
            <p:cNvSpPr/>
            <p:nvPr/>
          </p:nvSpPr>
          <p:spPr>
            <a:xfrm>
              <a:off x="4809528" y="3212772"/>
              <a:ext cx="2382044" cy="2382044"/>
            </a:xfrm>
            <a:prstGeom prst="ellipse">
              <a:avLst/>
            </a:prstGeom>
            <a:gradFill flip="none" rotWithShape="1">
              <a:gsLst>
                <a:gs pos="0">
                  <a:sysClr val="window" lastClr="FFFFFF"/>
                </a:gs>
                <a:gs pos="100000">
                  <a:srgbClr val="DED6E0"/>
                </a:gs>
              </a:gsLst>
              <a:path path="circle">
                <a:fillToRect l="50000" t="50000" r="50000" b="50000"/>
              </a:path>
              <a:tileRect/>
            </a:gradFill>
            <a:ln w="25400" cap="flat" cmpd="sng" algn="ctr">
              <a:solidFill>
                <a:sysClr val="window" lastClr="FFFFFF"/>
              </a:solidFill>
              <a:prstDash val="solid"/>
            </a:ln>
            <a:effectLst>
              <a:outerShdw blurRad="50800" dist="889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43" name="椭圆 42"/>
          <p:cNvSpPr/>
          <p:nvPr/>
        </p:nvSpPr>
        <p:spPr>
          <a:xfrm>
            <a:off x="7283944" y="2266838"/>
            <a:ext cx="1191022" cy="1191022"/>
          </a:xfrm>
          <a:prstGeom prst="ellipse">
            <a:avLst/>
          </a:prstGeom>
          <a:gradFill flip="none" rotWithShape="1">
            <a:gsLst>
              <a:gs pos="0">
                <a:sysClr val="window" lastClr="FFFFFF"/>
              </a:gs>
              <a:gs pos="55000">
                <a:srgbClr val="E1DAE3"/>
              </a:gs>
              <a:gs pos="100000">
                <a:sysClr val="window" lastClr="FFFFFF"/>
              </a:gs>
            </a:gsLst>
            <a:lin ang="2700000" scaled="1"/>
            <a:tileRect/>
          </a:gradFill>
          <a:ln w="9525" cap="flat" cmpd="sng" algn="ctr">
            <a:solidFill>
              <a:sysClr val="window" lastClr="FFFFFF"/>
            </a:solidFill>
            <a:prstDash val="solid"/>
          </a:ln>
          <a:effectLst>
            <a:outerShdw blurRad="50800" dist="635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5" name="椭圆 44"/>
          <p:cNvSpPr/>
          <p:nvPr/>
        </p:nvSpPr>
        <p:spPr>
          <a:xfrm>
            <a:off x="3334221" y="2575951"/>
            <a:ext cx="1389403" cy="1389403"/>
          </a:xfrm>
          <a:prstGeom prst="ellipse">
            <a:avLst/>
          </a:prstGeom>
          <a:gradFill flip="none" rotWithShape="1">
            <a:gsLst>
              <a:gs pos="0">
                <a:sysClr val="window" lastClr="FFFFFF"/>
              </a:gs>
              <a:gs pos="55000">
                <a:srgbClr val="E1DAE3"/>
              </a:gs>
              <a:gs pos="100000">
                <a:sysClr val="window" lastClr="FFFFFF"/>
              </a:gs>
            </a:gsLst>
            <a:lin ang="2700000" scaled="1"/>
            <a:tileRect/>
          </a:gradFill>
          <a:ln w="9525" cap="flat" cmpd="sng" algn="ctr">
            <a:solidFill>
              <a:sysClr val="window" lastClr="FFFFFF"/>
            </a:solidFill>
            <a:prstDash val="solid"/>
          </a:ln>
          <a:effectLst>
            <a:outerShdw blurRad="152400" dist="889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6" name="椭圆 45"/>
          <p:cNvSpPr/>
          <p:nvPr/>
        </p:nvSpPr>
        <p:spPr>
          <a:xfrm>
            <a:off x="3014534" y="4768804"/>
            <a:ext cx="1857304" cy="1795704"/>
          </a:xfrm>
          <a:prstGeom prst="ellipse">
            <a:avLst/>
          </a:prstGeom>
          <a:gradFill flip="none" rotWithShape="1">
            <a:gsLst>
              <a:gs pos="0">
                <a:sysClr val="window" lastClr="FFFFFF"/>
              </a:gs>
              <a:gs pos="55000">
                <a:srgbClr val="E1DAE3"/>
              </a:gs>
              <a:gs pos="100000">
                <a:sysClr val="window" lastClr="FFFFFF"/>
              </a:gs>
            </a:gsLst>
            <a:lin ang="2700000" scaled="1"/>
            <a:tileRect/>
          </a:gradFill>
          <a:ln w="9525" cap="flat" cmpd="sng" algn="ctr">
            <a:solidFill>
              <a:sysClr val="window" lastClr="FFFFFF"/>
            </a:solidFill>
            <a:prstDash val="solid"/>
          </a:ln>
          <a:effectLst>
            <a:outerShdw blurRad="50800" dist="635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9" name="椭圆 48"/>
          <p:cNvSpPr/>
          <p:nvPr/>
        </p:nvSpPr>
        <p:spPr>
          <a:xfrm>
            <a:off x="7522220" y="5025066"/>
            <a:ext cx="1531754" cy="1531754"/>
          </a:xfrm>
          <a:prstGeom prst="ellipse">
            <a:avLst/>
          </a:prstGeom>
          <a:gradFill flip="none" rotWithShape="1">
            <a:gsLst>
              <a:gs pos="0">
                <a:sysClr val="window" lastClr="FFFFFF"/>
              </a:gs>
              <a:gs pos="55000">
                <a:srgbClr val="E1DAE3"/>
              </a:gs>
              <a:gs pos="100000">
                <a:sysClr val="window" lastClr="FFFFFF"/>
              </a:gs>
            </a:gsLst>
            <a:lin ang="2700000" scaled="1"/>
            <a:tileRect/>
          </a:gradFill>
          <a:ln w="9525" cap="flat" cmpd="sng" algn="ctr">
            <a:solidFill>
              <a:sysClr val="window" lastClr="FFFFFF"/>
            </a:solidFill>
            <a:prstDash val="solid"/>
          </a:ln>
          <a:effectLst>
            <a:outerShdw blurRad="50800" dist="635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0" name="TextBox 462"/>
          <p:cNvSpPr txBox="1"/>
          <p:nvPr/>
        </p:nvSpPr>
        <p:spPr>
          <a:xfrm>
            <a:off x="1208665" y="2526424"/>
            <a:ext cx="2031319" cy="1944763"/>
          </a:xfrm>
          <a:prstGeom prst="rect">
            <a:avLst/>
          </a:prstGeom>
          <a:noFill/>
        </p:spPr>
        <p:txBody>
          <a:bodyPr wrap="square" rtlCol="0">
            <a:spAutoFit/>
          </a:bodyPr>
          <a:lstStyle/>
          <a:p>
            <a:pPr>
              <a:lnSpc>
                <a:spcPct val="130000"/>
              </a:lnSpc>
              <a:spcBef>
                <a:spcPct val="0"/>
              </a:spcBef>
            </a:pPr>
            <a:r>
              <a:rPr lang="zh-CN" altLang="en-US" sz="2400" b="1" dirty="0">
                <a:latin typeface="楷体" panose="02010609060101010101" pitchFamily="49" charset="-122"/>
                <a:ea typeface="楷体" panose="02010609060101010101" pitchFamily="49" charset="-122"/>
                <a:sym typeface="+mn-ea"/>
              </a:rPr>
              <a:t>人脑对</a:t>
            </a:r>
            <a:r>
              <a:rPr lang="zh-CN" altLang="en-US" sz="2400" b="1" dirty="0">
                <a:solidFill>
                  <a:schemeClr val="tx1"/>
                </a:solidFill>
                <a:latin typeface="楷体" panose="02010609060101010101" pitchFamily="49" charset="-122"/>
                <a:ea typeface="楷体" panose="02010609060101010101" pitchFamily="49" charset="-122"/>
                <a:sym typeface="+mn-ea"/>
              </a:rPr>
              <a:t>直接作用于感觉器官的客观事物个别属性的反映</a:t>
            </a:r>
            <a:endParaRPr lang="zh-CN" altLang="en-US" sz="2400" b="1" dirty="0">
              <a:solidFill>
                <a:schemeClr val="tx1"/>
              </a:solidFill>
              <a:latin typeface="楷体" panose="02010609060101010101" pitchFamily="49" charset="-122"/>
              <a:ea typeface="楷体" panose="02010609060101010101" pitchFamily="49" charset="-122"/>
              <a:sym typeface="+mn-ea"/>
            </a:endParaRPr>
          </a:p>
        </p:txBody>
      </p:sp>
      <p:sp>
        <p:nvSpPr>
          <p:cNvPr id="61" name="文本框 60"/>
          <p:cNvSpPr txBox="1"/>
          <p:nvPr/>
        </p:nvSpPr>
        <p:spPr>
          <a:xfrm>
            <a:off x="3464059" y="2899404"/>
            <a:ext cx="1296486" cy="583565"/>
          </a:xfrm>
          <a:prstGeom prst="rect">
            <a:avLst/>
          </a:prstGeom>
          <a:noFill/>
        </p:spPr>
        <p:txBody>
          <a:bodyPr wrap="square" rtlCol="0">
            <a:spAutoFit/>
          </a:bodyPr>
          <a:lstStyle/>
          <a:p>
            <a:r>
              <a:rPr lang="zh-CN" altLang="en-US" sz="3200" b="1" dirty="0">
                <a:latin typeface="楷体" panose="02010609060101010101" pitchFamily="49" charset="-122"/>
                <a:ea typeface="楷体" panose="02010609060101010101" pitchFamily="49" charset="-122"/>
              </a:rPr>
              <a:t>定义</a:t>
            </a:r>
            <a:endParaRPr lang="zh-CN" altLang="en-US" sz="3200" b="1" dirty="0">
              <a:latin typeface="楷体" panose="02010609060101010101" pitchFamily="49" charset="-122"/>
              <a:ea typeface="楷体" panose="02010609060101010101" pitchFamily="49" charset="-122"/>
            </a:endParaRPr>
          </a:p>
        </p:txBody>
      </p:sp>
      <p:sp>
        <p:nvSpPr>
          <p:cNvPr id="62" name="文本框 61"/>
          <p:cNvSpPr txBox="1"/>
          <p:nvPr/>
        </p:nvSpPr>
        <p:spPr>
          <a:xfrm>
            <a:off x="7762658" y="5237077"/>
            <a:ext cx="1053679" cy="1076325"/>
          </a:xfrm>
          <a:prstGeom prst="rect">
            <a:avLst/>
          </a:prstGeom>
          <a:noFill/>
        </p:spPr>
        <p:txBody>
          <a:bodyPr wrap="square" rtlCol="0">
            <a:spAutoFit/>
          </a:bodyPr>
          <a:lstStyle/>
          <a:p>
            <a:r>
              <a:rPr lang="zh-CN" altLang="en-US" sz="3200" b="1" dirty="0">
                <a:latin typeface="楷体" panose="02010609060101010101" pitchFamily="49" charset="-122"/>
                <a:ea typeface="楷体" panose="02010609060101010101" pitchFamily="49" charset="-122"/>
              </a:rPr>
              <a:t>临床应用</a:t>
            </a:r>
            <a:endParaRPr lang="zh-CN" altLang="en-US" sz="3200" b="1" dirty="0">
              <a:latin typeface="楷体" panose="02010609060101010101" pitchFamily="49" charset="-122"/>
              <a:ea typeface="楷体" panose="02010609060101010101" pitchFamily="49" charset="-122"/>
            </a:endParaRPr>
          </a:p>
        </p:txBody>
      </p:sp>
      <p:sp>
        <p:nvSpPr>
          <p:cNvPr id="65" name="TextBox 462"/>
          <p:cNvSpPr txBox="1"/>
          <p:nvPr/>
        </p:nvSpPr>
        <p:spPr>
          <a:xfrm>
            <a:off x="8579090" y="2446317"/>
            <a:ext cx="3034978" cy="572464"/>
          </a:xfrm>
          <a:prstGeom prst="rect">
            <a:avLst/>
          </a:prstGeom>
          <a:noFill/>
        </p:spPr>
        <p:txBody>
          <a:bodyPr wrap="square" rtlCol="0">
            <a:spAutoFit/>
          </a:bodyPr>
          <a:lstStyle/>
          <a:p>
            <a:pPr>
              <a:lnSpc>
                <a:spcPct val="130000"/>
              </a:lnSpc>
              <a:spcBef>
                <a:spcPct val="0"/>
              </a:spcBef>
            </a:pPr>
            <a:r>
              <a:rPr lang="zh-CN" altLang="en-US" sz="2400" b="1" dirty="0">
                <a:latin typeface="楷体" panose="02010609060101010101" pitchFamily="49" charset="-122"/>
                <a:ea typeface="楷体" panose="02010609060101010101" pitchFamily="49" charset="-122"/>
                <a:sym typeface="微软雅黑" panose="020B0503020204020204" charset="-122"/>
              </a:rPr>
              <a:t>感受性、感觉阈限</a:t>
            </a:r>
            <a:endParaRPr lang="zh-CN" altLang="en-US" sz="2400" b="1" dirty="0">
              <a:latin typeface="楷体" panose="02010609060101010101" pitchFamily="49" charset="-122"/>
              <a:ea typeface="楷体" panose="02010609060101010101" pitchFamily="49" charset="-122"/>
              <a:sym typeface="微软雅黑" panose="020B0503020204020204" charset="-122"/>
            </a:endParaRPr>
          </a:p>
        </p:txBody>
      </p:sp>
      <p:sp>
        <p:nvSpPr>
          <p:cNvPr id="66" name="文本框 65"/>
          <p:cNvSpPr txBox="1"/>
          <p:nvPr/>
        </p:nvSpPr>
        <p:spPr>
          <a:xfrm>
            <a:off x="2919244" y="5446446"/>
            <a:ext cx="1716563" cy="583565"/>
          </a:xfrm>
          <a:prstGeom prst="rect">
            <a:avLst/>
          </a:prstGeom>
          <a:noFill/>
        </p:spPr>
        <p:txBody>
          <a:bodyPr wrap="square" rtlCol="0">
            <a:spAutoFit/>
          </a:bodyPr>
          <a:lstStyle/>
          <a:p>
            <a:r>
              <a:rPr lang="en-US" altLang="zh-CN" sz="3200" b="1" dirty="0">
                <a:latin typeface="楷体" panose="02010609060101010101" pitchFamily="49" charset="-122"/>
                <a:ea typeface="楷体" panose="02010609060101010101" pitchFamily="49" charset="-122"/>
              </a:rPr>
              <a:t>  </a:t>
            </a:r>
            <a:r>
              <a:rPr lang="zh-CN" altLang="en-US" sz="3200" b="1" dirty="0">
                <a:latin typeface="楷体" panose="02010609060101010101" pitchFamily="49" charset="-122"/>
                <a:ea typeface="楷体" panose="02010609060101010101" pitchFamily="49" charset="-122"/>
              </a:rPr>
              <a:t>特性</a:t>
            </a:r>
            <a:endParaRPr lang="zh-CN" altLang="en-US" sz="3200" b="1" dirty="0">
              <a:latin typeface="楷体" panose="02010609060101010101" pitchFamily="49" charset="-122"/>
              <a:ea typeface="楷体" panose="02010609060101010101" pitchFamily="49" charset="-122"/>
            </a:endParaRPr>
          </a:p>
        </p:txBody>
      </p:sp>
      <p:sp>
        <p:nvSpPr>
          <p:cNvPr id="67" name="文本框 66"/>
          <p:cNvSpPr txBox="1"/>
          <p:nvPr/>
        </p:nvSpPr>
        <p:spPr>
          <a:xfrm>
            <a:off x="7342199" y="2609291"/>
            <a:ext cx="1296486" cy="584775"/>
          </a:xfrm>
          <a:prstGeom prst="rect">
            <a:avLst/>
          </a:prstGeom>
          <a:noFill/>
        </p:spPr>
        <p:txBody>
          <a:bodyPr wrap="square" rtlCol="0">
            <a:spAutoFit/>
          </a:bodyPr>
          <a:lstStyle/>
          <a:p>
            <a:r>
              <a:rPr lang="zh-CN" altLang="en-US" sz="3200" b="1" dirty="0">
                <a:latin typeface="楷体" panose="02010609060101010101" pitchFamily="49" charset="-122"/>
                <a:ea typeface="楷体" panose="02010609060101010101" pitchFamily="49" charset="-122"/>
              </a:rPr>
              <a:t>测定</a:t>
            </a:r>
            <a:endParaRPr lang="zh-CN" altLang="en-US" sz="3200" b="1" dirty="0">
              <a:latin typeface="楷体" panose="02010609060101010101" pitchFamily="49" charset="-122"/>
              <a:ea typeface="楷体" panose="02010609060101010101" pitchFamily="49" charset="-122"/>
            </a:endParaRPr>
          </a:p>
        </p:txBody>
      </p:sp>
      <p:sp>
        <p:nvSpPr>
          <p:cNvPr id="69" name="TextBox 462"/>
          <p:cNvSpPr txBox="1"/>
          <p:nvPr/>
        </p:nvSpPr>
        <p:spPr>
          <a:xfrm>
            <a:off x="9192668" y="5161370"/>
            <a:ext cx="2031319" cy="1052596"/>
          </a:xfrm>
          <a:prstGeom prst="rect">
            <a:avLst/>
          </a:prstGeom>
          <a:noFill/>
        </p:spPr>
        <p:txBody>
          <a:bodyPr wrap="square" rtlCol="0">
            <a:spAutoFit/>
          </a:bodyPr>
          <a:lstStyle/>
          <a:p>
            <a:pPr>
              <a:lnSpc>
                <a:spcPct val="130000"/>
              </a:lnSpc>
              <a:spcBef>
                <a:spcPct val="0"/>
              </a:spcBef>
            </a:pPr>
            <a:r>
              <a:rPr lang="zh-CN" altLang="en-US" sz="2400" b="1" dirty="0">
                <a:latin typeface="楷体" panose="02010609060101010101" pitchFamily="49" charset="-122"/>
                <a:ea typeface="楷体" panose="02010609060101010101" pitchFamily="49" charset="-122"/>
                <a:sym typeface="微软雅黑" panose="020B0503020204020204" charset="-122"/>
              </a:rPr>
              <a:t>病房设计、共情患者</a:t>
            </a:r>
            <a:endParaRPr lang="zh-CN" altLang="en-US" sz="2400" b="1" dirty="0">
              <a:solidFill>
                <a:schemeClr val="tx1"/>
              </a:solidFill>
              <a:latin typeface="楷体" panose="02010609060101010101" pitchFamily="49" charset="-122"/>
              <a:ea typeface="楷体" panose="02010609060101010101" pitchFamily="49" charset="-122"/>
              <a:sym typeface="微软雅黑" panose="020B0503020204020204" charset="-122"/>
            </a:endParaRPr>
          </a:p>
        </p:txBody>
      </p:sp>
      <p:sp>
        <p:nvSpPr>
          <p:cNvPr id="79" name="TextBox 462"/>
          <p:cNvSpPr txBox="1"/>
          <p:nvPr/>
        </p:nvSpPr>
        <p:spPr>
          <a:xfrm>
            <a:off x="1225101" y="5199459"/>
            <a:ext cx="2031319" cy="1464632"/>
          </a:xfrm>
          <a:prstGeom prst="rect">
            <a:avLst/>
          </a:prstGeom>
          <a:noFill/>
        </p:spPr>
        <p:txBody>
          <a:bodyPr wrap="square" rtlCol="0">
            <a:spAutoFit/>
          </a:bodyPr>
          <a:lstStyle/>
          <a:p>
            <a:pPr>
              <a:lnSpc>
                <a:spcPct val="130000"/>
              </a:lnSpc>
              <a:spcBef>
                <a:spcPct val="0"/>
              </a:spcBef>
            </a:pPr>
            <a:r>
              <a:rPr lang="zh-CN" altLang="en-US" sz="2400" b="1" dirty="0">
                <a:solidFill>
                  <a:schemeClr val="tx1"/>
                </a:solidFill>
                <a:latin typeface="楷体" panose="02010609060101010101" pitchFamily="49" charset="-122"/>
                <a:ea typeface="楷体" panose="02010609060101010101" pitchFamily="49" charset="-122"/>
                <a:sym typeface="微软雅黑" panose="020B0503020204020204" charset="-122"/>
              </a:rPr>
              <a:t>适应、对比、后像、联觉、补偿</a:t>
            </a:r>
            <a:endParaRPr lang="zh-CN" altLang="en-US" sz="2400" b="1" dirty="0">
              <a:solidFill>
                <a:schemeClr val="tx1"/>
              </a:solidFill>
              <a:latin typeface="楷体" panose="02010609060101010101" pitchFamily="49" charset="-122"/>
              <a:ea typeface="楷体" panose="02010609060101010101" pitchFamily="49" charset="-122"/>
              <a:sym typeface="微软雅黑" panose="020B0503020204020204" charset="-122"/>
            </a:endParaRPr>
          </a:p>
        </p:txBody>
      </p:sp>
      <p:sp>
        <p:nvSpPr>
          <p:cNvPr id="42" name="文本框 41"/>
          <p:cNvSpPr txBox="1"/>
          <p:nvPr/>
        </p:nvSpPr>
        <p:spPr>
          <a:xfrm>
            <a:off x="5268257" y="3785671"/>
            <a:ext cx="1716563" cy="949299"/>
          </a:xfrm>
          <a:prstGeom prst="rect">
            <a:avLst/>
          </a:prstGeom>
          <a:noFill/>
        </p:spPr>
        <p:txBody>
          <a:bodyPr wrap="square" rtlCol="0">
            <a:spAutoFit/>
          </a:bodyPr>
          <a:lstStyle/>
          <a:p>
            <a:pPr algn="ctr">
              <a:lnSpc>
                <a:spcPct val="150000"/>
              </a:lnSpc>
            </a:pPr>
            <a:r>
              <a:rPr lang="zh-CN" altLang="en-US" sz="4400" b="1" dirty="0">
                <a:latin typeface="楷体" panose="02010609060101010101" pitchFamily="49" charset="-122"/>
                <a:ea typeface="楷体" panose="02010609060101010101" pitchFamily="49" charset="-122"/>
              </a:rPr>
              <a:t>感觉</a:t>
            </a:r>
            <a:endParaRPr lang="zh-CN" altLang="en-US" sz="4400" b="1" dirty="0">
              <a:latin typeface="楷体" panose="02010609060101010101" pitchFamily="49" charset="-122"/>
              <a:ea typeface="楷体" panose="02010609060101010101"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txBox="1"/>
          <p:nvPr/>
        </p:nvSpPr>
        <p:spPr>
          <a:xfrm>
            <a:off x="3288419" y="2446199"/>
            <a:ext cx="5701365" cy="1014730"/>
          </a:xfrm>
          <a:prstGeom prst="rect">
            <a:avLst/>
          </a:prstGeom>
          <a:noFill/>
        </p:spPr>
        <p:txBody>
          <a:bodyPr wrap="square" lIns="143962" rtlCol="0" anchor="ctr">
            <a:spAutoFit/>
          </a:bodyPr>
          <a:lstStyle>
            <a:defPPr>
              <a:defRPr lang="zh-CN"/>
            </a:defPPr>
            <a:lvl1pPr algn="ctr" defTabSz="913765">
              <a:defRPr sz="5065" b="1" spc="213">
                <a:blipFill dpi="0" rotWithShape="1">
                  <a:blip r:embed="rId1"/>
                  <a:srcRect/>
                  <a:tile tx="0" ty="0" sx="100000" sy="100000" flip="none" algn="tl"/>
                </a:blipFill>
                <a:latin typeface="+mj-ea"/>
                <a:ea typeface="+mj-ea"/>
              </a:defRPr>
            </a:lvl1pPr>
          </a:lstStyle>
          <a:p>
            <a:r>
              <a:rPr lang="zh-CN" altLang="en-US" sz="6000" spc="600" dirty="0">
                <a:solidFill>
                  <a:schemeClr val="accent1"/>
                </a:solidFill>
                <a:latin typeface="楷体" panose="02010609060101010101" pitchFamily="49" charset="-122"/>
                <a:ea typeface="楷体" panose="02010609060101010101" pitchFamily="49" charset="-122"/>
                <a:sym typeface="微软雅黑" panose="020B0503020204020204" charset="-122"/>
              </a:rPr>
              <a:t>谢谢！</a:t>
            </a:r>
            <a:endParaRPr lang="zh-CN" altLang="en-US" sz="6000" spc="600" dirty="0">
              <a:solidFill>
                <a:schemeClr val="accent1"/>
              </a:solidFill>
              <a:latin typeface="楷体" panose="02010609060101010101" pitchFamily="49" charset="-122"/>
              <a:ea typeface="楷体" panose="02010609060101010101" pitchFamily="49"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1" cstate="print"/>
          <a:srcRect/>
          <a:stretch>
            <a:fillRect/>
          </a:stretch>
        </p:blipFill>
        <p:spPr bwMode="auto">
          <a:xfrm>
            <a:off x="272177" y="380011"/>
            <a:ext cx="7811721" cy="5866410"/>
          </a:xfrm>
          <a:prstGeom prst="rect">
            <a:avLst/>
          </a:prstGeom>
          <a:noFill/>
          <a:ln w="9525">
            <a:noFill/>
            <a:miter lim="800000"/>
            <a:headEnd/>
            <a:tailEnd/>
          </a:ln>
        </p:spPr>
      </p:pic>
      <p:sp>
        <p:nvSpPr>
          <p:cNvPr id="8" name="TextBox 7"/>
          <p:cNvSpPr txBox="1"/>
          <p:nvPr/>
        </p:nvSpPr>
        <p:spPr>
          <a:xfrm>
            <a:off x="2968829" y="926275"/>
            <a:ext cx="2268187" cy="830997"/>
          </a:xfrm>
          <a:prstGeom prst="rect">
            <a:avLst/>
          </a:prstGeom>
          <a:noFill/>
        </p:spPr>
        <p:txBody>
          <a:bodyPr wrap="square" rtlCol="0">
            <a:spAutoFit/>
          </a:bodyPr>
          <a:lstStyle/>
          <a:p>
            <a:r>
              <a:rPr lang="zh-CN" altLang="en-US" sz="4000" b="1" dirty="0">
                <a:latin typeface="楷体" panose="02010609060101010101" pitchFamily="49" charset="-122"/>
                <a:ea typeface="楷体" panose="02010609060101010101" pitchFamily="49" charset="-122"/>
              </a:rPr>
              <a:t>  </a:t>
            </a:r>
            <a:r>
              <a:rPr lang="zh-CN" altLang="en-US" sz="4800" b="1" dirty="0">
                <a:latin typeface="楷体" panose="02010609060101010101" pitchFamily="49" charset="-122"/>
                <a:ea typeface="楷体" panose="02010609060101010101" pitchFamily="49" charset="-122"/>
              </a:rPr>
              <a:t>感觉？</a:t>
            </a:r>
            <a:endParaRPr lang="zh-CN" altLang="en-US" sz="4800" b="1" dirty="0">
              <a:latin typeface="楷体" panose="02010609060101010101" pitchFamily="49" charset="-122"/>
              <a:ea typeface="楷体" panose="02010609060101010101" pitchFamily="49" charset="-122"/>
            </a:endParaRPr>
          </a:p>
        </p:txBody>
      </p:sp>
      <p:sp>
        <p:nvSpPr>
          <p:cNvPr id="9" name="TextBox 8"/>
          <p:cNvSpPr txBox="1"/>
          <p:nvPr/>
        </p:nvSpPr>
        <p:spPr>
          <a:xfrm>
            <a:off x="8241475" y="1258784"/>
            <a:ext cx="3716082" cy="523220"/>
          </a:xfrm>
          <a:prstGeom prst="rect">
            <a:avLst/>
          </a:prstGeom>
          <a:noFill/>
        </p:spPr>
        <p:txBody>
          <a:bodyPr wrap="none" rtlCol="0">
            <a:spAutoFit/>
          </a:bodyPr>
          <a:lstStyle/>
          <a:p>
            <a:pPr>
              <a:buFont typeface="Wingdings" panose="05000000000000000000" pitchFamily="2" charset="2"/>
              <a:buChar char="Ø"/>
            </a:pPr>
            <a:r>
              <a:rPr lang="zh-CN" altLang="en-US" sz="2800" b="1" dirty="0">
                <a:latin typeface="楷体" panose="02010609060101010101" pitchFamily="49" charset="-122"/>
                <a:ea typeface="楷体" panose="02010609060101010101" pitchFamily="49" charset="-122"/>
              </a:rPr>
              <a:t>歌曲</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跟着</a:t>
            </a:r>
            <a:r>
              <a:rPr lang="zh-CN" altLang="en-US" sz="2800" b="1" dirty="0">
                <a:solidFill>
                  <a:srgbClr val="FF0000"/>
                </a:solidFill>
                <a:latin typeface="楷体" panose="02010609060101010101" pitchFamily="49" charset="-122"/>
                <a:ea typeface="楷体" panose="02010609060101010101" pitchFamily="49" charset="-122"/>
              </a:rPr>
              <a:t>感觉</a:t>
            </a:r>
            <a:r>
              <a:rPr lang="zh-CN" altLang="en-US" sz="2800" b="1" dirty="0">
                <a:latin typeface="楷体" panose="02010609060101010101" pitchFamily="49" charset="-122"/>
                <a:ea typeface="楷体" panose="02010609060101010101" pitchFamily="49" charset="-122"/>
              </a:rPr>
              <a:t>走</a:t>
            </a:r>
            <a:r>
              <a:rPr lang="en-US" altLang="zh-CN" sz="2800" b="1" dirty="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10" name="TextBox 9"/>
          <p:cNvSpPr txBox="1"/>
          <p:nvPr/>
        </p:nvSpPr>
        <p:spPr>
          <a:xfrm>
            <a:off x="8358249" y="2242457"/>
            <a:ext cx="2994731" cy="523220"/>
          </a:xfrm>
          <a:prstGeom prst="rect">
            <a:avLst/>
          </a:prstGeom>
          <a:noFill/>
        </p:spPr>
        <p:txBody>
          <a:bodyPr wrap="none" rtlCol="0">
            <a:spAutoFit/>
          </a:bodyPr>
          <a:lstStyle/>
          <a:p>
            <a:pPr>
              <a:buFont typeface="Wingdings" panose="05000000000000000000" pitchFamily="2" charset="2"/>
              <a:buChar char="Ø"/>
            </a:pPr>
            <a:r>
              <a:rPr lang="zh-CN" altLang="en-US" sz="2800" b="1" dirty="0">
                <a:latin typeface="楷体" panose="02010609060101010101" pitchFamily="49" charset="-122"/>
                <a:ea typeface="楷体" panose="02010609060101010101" pitchFamily="49" charset="-122"/>
              </a:rPr>
              <a:t>我对你没有</a:t>
            </a:r>
            <a:r>
              <a:rPr lang="zh-CN" altLang="en-US" sz="2800" b="1" dirty="0">
                <a:solidFill>
                  <a:srgbClr val="FF0000"/>
                </a:solidFill>
                <a:latin typeface="楷体" panose="02010609060101010101" pitchFamily="49" charset="-122"/>
                <a:ea typeface="楷体" panose="02010609060101010101" pitchFamily="49" charset="-122"/>
              </a:rPr>
              <a:t>感觉</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1" name="TextBox 10"/>
          <p:cNvSpPr txBox="1"/>
          <p:nvPr/>
        </p:nvSpPr>
        <p:spPr>
          <a:xfrm>
            <a:off x="8411689" y="4342411"/>
            <a:ext cx="3602181" cy="954107"/>
          </a:xfrm>
          <a:prstGeom prst="rect">
            <a:avLst/>
          </a:prstGeom>
          <a:noFill/>
        </p:spPr>
        <p:txBody>
          <a:bodyPr wrap="square" rtlCol="0">
            <a:spAutoFit/>
          </a:bodyPr>
          <a:lstStyle/>
          <a:p>
            <a:pPr>
              <a:buFont typeface="Wingdings" panose="05000000000000000000" pitchFamily="2" charset="2"/>
              <a:buChar char="Ø"/>
            </a:pPr>
            <a:r>
              <a:rPr lang="zh-CN" altLang="en-US" sz="2800" b="1" dirty="0">
                <a:latin typeface="楷体" panose="02010609060101010101" pitchFamily="49" charset="-122"/>
                <a:ea typeface="楷体" panose="02010609060101010101" pitchFamily="49" charset="-122"/>
              </a:rPr>
              <a:t>我</a:t>
            </a:r>
            <a:r>
              <a:rPr lang="zh-CN" altLang="en-US" sz="2800" b="1" dirty="0">
                <a:solidFill>
                  <a:srgbClr val="FF0000"/>
                </a:solidFill>
                <a:latin typeface="楷体" panose="02010609060101010101" pitchFamily="49" charset="-122"/>
                <a:ea typeface="楷体" panose="02010609060101010101" pitchFamily="49" charset="-122"/>
              </a:rPr>
              <a:t>感觉</a:t>
            </a:r>
            <a:r>
              <a:rPr lang="zh-CN" altLang="en-US" sz="2800" b="1" dirty="0">
                <a:latin typeface="楷体" panose="02010609060101010101" pitchFamily="49" charset="-122"/>
                <a:ea typeface="楷体" panose="02010609060101010101" pitchFamily="49" charset="-122"/>
              </a:rPr>
              <a:t>您今天精神好多了</a:t>
            </a:r>
            <a:endParaRPr lang="zh-CN" altLang="en-US" sz="2800" b="1" dirty="0">
              <a:latin typeface="楷体" panose="02010609060101010101" pitchFamily="49" charset="-122"/>
              <a:ea typeface="楷体" panose="02010609060101010101" pitchFamily="49" charset="-122"/>
            </a:endParaRPr>
          </a:p>
        </p:txBody>
      </p:sp>
      <p:sp>
        <p:nvSpPr>
          <p:cNvPr id="12" name="TextBox 11"/>
          <p:cNvSpPr txBox="1"/>
          <p:nvPr/>
        </p:nvSpPr>
        <p:spPr>
          <a:xfrm>
            <a:off x="8427522" y="3321133"/>
            <a:ext cx="2634054" cy="523220"/>
          </a:xfrm>
          <a:prstGeom prst="rect">
            <a:avLst/>
          </a:prstGeom>
          <a:noFill/>
        </p:spPr>
        <p:txBody>
          <a:bodyPr wrap="none" rtlCol="0">
            <a:spAutoFit/>
          </a:bodyPr>
          <a:lstStyle/>
          <a:p>
            <a:pPr>
              <a:buFont typeface="Wingdings" panose="05000000000000000000" pitchFamily="2" charset="2"/>
              <a:buChar char="Ø"/>
            </a:pPr>
            <a:r>
              <a:rPr lang="zh-CN" altLang="en-US" sz="2800" b="1" dirty="0">
                <a:latin typeface="楷体" panose="02010609060101010101" pitchFamily="49" charset="-122"/>
                <a:ea typeface="楷体" panose="02010609060101010101" pitchFamily="49" charset="-122"/>
              </a:rPr>
              <a:t>你</a:t>
            </a:r>
            <a:r>
              <a:rPr lang="zh-CN" altLang="en-US" sz="2800" b="1" dirty="0">
                <a:solidFill>
                  <a:srgbClr val="FF0000"/>
                </a:solidFill>
                <a:latin typeface="楷体" panose="02010609060101010101" pitchFamily="49" charset="-122"/>
                <a:ea typeface="楷体" panose="02010609060101010101" pitchFamily="49" charset="-122"/>
              </a:rPr>
              <a:t>感觉</a:t>
            </a:r>
            <a:r>
              <a:rPr lang="zh-CN" altLang="en-US" sz="2800" b="1" dirty="0">
                <a:latin typeface="楷体" panose="02010609060101010101" pitchFamily="49" charset="-122"/>
                <a:ea typeface="楷体" panose="02010609060101010101" pitchFamily="49" charset="-122"/>
              </a:rPr>
              <a:t>他好吗</a:t>
            </a:r>
            <a:endParaRPr lang="zh-CN" altLang="en-US" sz="2800" b="1" dirty="0">
              <a:latin typeface="楷体" panose="02010609060101010101" pitchFamily="49" charset="-122"/>
              <a:ea typeface="楷体" panose="0201060906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4773758" y="564040"/>
            <a:ext cx="5267497" cy="922020"/>
          </a:xfrm>
          <a:prstGeom prst="rect">
            <a:avLst/>
          </a:prstGeom>
          <a:noFill/>
        </p:spPr>
        <p:txBody>
          <a:bodyPr wrap="square" rtlCol="0">
            <a:spAutoFit/>
          </a:bodyPr>
          <a:lstStyle/>
          <a:p>
            <a:r>
              <a:rPr lang="zh-CN" altLang="zh-CN" sz="5400" b="1" spc="300" dirty="0">
                <a:solidFill>
                  <a:srgbClr val="2E75B6"/>
                </a:solidFill>
                <a:latin typeface="楷体" panose="02010609060101010101" pitchFamily="49" charset="-122"/>
                <a:ea typeface="楷体" panose="02010609060101010101" pitchFamily="49" charset="-122"/>
              </a:rPr>
              <a:t>教学目标</a:t>
            </a:r>
            <a:endParaRPr lang="zh-CN" altLang="zh-CN" sz="5400" b="1" spc="300" dirty="0">
              <a:solidFill>
                <a:srgbClr val="2E75B6"/>
              </a:solidFill>
              <a:latin typeface="楷体" panose="02010609060101010101" pitchFamily="49" charset="-122"/>
              <a:ea typeface="楷体" panose="02010609060101010101" pitchFamily="49" charset="-122"/>
            </a:endParaRPr>
          </a:p>
        </p:txBody>
      </p:sp>
      <p:grpSp>
        <p:nvGrpSpPr>
          <p:cNvPr id="90" name="组合 89"/>
          <p:cNvGrpSpPr/>
          <p:nvPr/>
        </p:nvGrpSpPr>
        <p:grpSpPr>
          <a:xfrm>
            <a:off x="1208468" y="-355428"/>
            <a:ext cx="3073915" cy="2298260"/>
            <a:chOff x="1514195" y="209550"/>
            <a:chExt cx="3073915" cy="2298260"/>
          </a:xfrm>
        </p:grpSpPr>
        <p:sp>
          <p:nvSpPr>
            <p:cNvPr id="6" name="椭圆 5"/>
            <p:cNvSpPr/>
            <p:nvPr/>
          </p:nvSpPr>
          <p:spPr>
            <a:xfrm>
              <a:off x="2299587" y="666750"/>
              <a:ext cx="1600200" cy="1600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flipH="1">
              <a:off x="3330810" y="330856"/>
              <a:ext cx="62865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3959460" y="209550"/>
              <a:ext cx="62865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720244" y="1593410"/>
              <a:ext cx="62865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1514195" y="2050610"/>
              <a:ext cx="62865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811402" y="666750"/>
              <a:ext cx="62865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992616" y="1931056"/>
              <a:ext cx="628650" cy="4572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3" name="Oval 155"/>
          <p:cNvSpPr>
            <a:spLocks noChangeArrowheads="1"/>
          </p:cNvSpPr>
          <p:nvPr/>
        </p:nvSpPr>
        <p:spPr bwMode="auto">
          <a:xfrm>
            <a:off x="9771062" y="1868220"/>
            <a:ext cx="76200" cy="746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Oval 156"/>
          <p:cNvSpPr>
            <a:spLocks noChangeArrowheads="1"/>
          </p:cNvSpPr>
          <p:nvPr/>
        </p:nvSpPr>
        <p:spPr bwMode="auto">
          <a:xfrm>
            <a:off x="9656762" y="1868220"/>
            <a:ext cx="76200" cy="746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cxnSp>
        <p:nvCxnSpPr>
          <p:cNvPr id="92" name="直接连接符 91"/>
          <p:cNvCxnSpPr/>
          <p:nvPr/>
        </p:nvCxnSpPr>
        <p:spPr>
          <a:xfrm flipV="1">
            <a:off x="540565" y="2204434"/>
            <a:ext cx="4420503" cy="1122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4986122" y="2043746"/>
            <a:ext cx="6720451" cy="34606"/>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98096" y="350200"/>
            <a:ext cx="1103343" cy="1103343"/>
          </a:xfrm>
          <a:prstGeom prst="rect">
            <a:avLst/>
          </a:prstGeom>
        </p:spPr>
      </p:pic>
      <p:grpSp>
        <p:nvGrpSpPr>
          <p:cNvPr id="24" name="组合 23"/>
          <p:cNvGrpSpPr/>
          <p:nvPr/>
        </p:nvGrpSpPr>
        <p:grpSpPr>
          <a:xfrm>
            <a:off x="1311275" y="3270885"/>
            <a:ext cx="9315450" cy="340360"/>
            <a:chOff x="366264" y="2693948"/>
            <a:chExt cx="8503266" cy="340422"/>
          </a:xfrm>
          <a:solidFill>
            <a:schemeClr val="bg1">
              <a:lumMod val="85000"/>
            </a:schemeClr>
          </a:solidFill>
        </p:grpSpPr>
        <p:sp>
          <p:nvSpPr>
            <p:cNvPr id="3" name="矩形 2"/>
            <p:cNvSpPr/>
            <p:nvPr/>
          </p:nvSpPr>
          <p:spPr>
            <a:xfrm>
              <a:off x="8536311" y="2798477"/>
              <a:ext cx="39157" cy="131361"/>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fontAlgn="base">
                <a:lnSpc>
                  <a:spcPct val="120000"/>
                </a:lnSpc>
              </a:pPr>
              <a:endParaRPr lang="zh-CN" altLang="en-US" b="1" strike="noStrike" kern="0" noProof="1">
                <a:solidFill>
                  <a:schemeClr val="tx1">
                    <a:lumMod val="50000"/>
                    <a:lumOff val="50000"/>
                  </a:schemeClr>
                </a:solidFill>
                <a:cs typeface="+mn-ea"/>
              </a:endParaRPr>
            </a:p>
          </p:txBody>
        </p:sp>
        <p:grpSp>
          <p:nvGrpSpPr>
            <p:cNvPr id="4" name="组合 3"/>
            <p:cNvGrpSpPr/>
            <p:nvPr/>
          </p:nvGrpSpPr>
          <p:grpSpPr>
            <a:xfrm>
              <a:off x="366264" y="2693948"/>
              <a:ext cx="8503266" cy="340422"/>
              <a:chOff x="623889" y="3209929"/>
              <a:chExt cx="10944224" cy="438144"/>
            </a:xfrm>
            <a:grpFill/>
          </p:grpSpPr>
          <p:sp>
            <p:nvSpPr>
              <p:cNvPr id="5" name="矩形 4"/>
              <p:cNvSpPr/>
              <p:nvPr/>
            </p:nvSpPr>
            <p:spPr>
              <a:xfrm>
                <a:off x="623889" y="3344465"/>
                <a:ext cx="50397" cy="16906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fontAlgn="base">
                  <a:lnSpc>
                    <a:spcPct val="120000"/>
                  </a:lnSpc>
                </a:pPr>
                <a:endParaRPr lang="zh-CN" altLang="en-US" b="1" strike="noStrike" kern="0" noProof="1">
                  <a:solidFill>
                    <a:schemeClr val="tx1">
                      <a:lumMod val="50000"/>
                      <a:lumOff val="50000"/>
                    </a:schemeClr>
                  </a:solidFill>
                  <a:cs typeface="+mn-ea"/>
                </a:endParaRPr>
              </a:p>
            </p:txBody>
          </p:sp>
          <p:sp>
            <p:nvSpPr>
              <p:cNvPr id="7" name="矩形 6"/>
              <p:cNvSpPr/>
              <p:nvPr/>
            </p:nvSpPr>
            <p:spPr>
              <a:xfrm>
                <a:off x="717047" y="3344465"/>
                <a:ext cx="107093" cy="16906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fontAlgn="base">
                  <a:lnSpc>
                    <a:spcPct val="120000"/>
                  </a:lnSpc>
                </a:pPr>
                <a:endParaRPr lang="zh-CN" altLang="en-US" b="1" strike="noStrike" kern="0" noProof="1">
                  <a:solidFill>
                    <a:schemeClr val="tx1">
                      <a:lumMod val="50000"/>
                      <a:lumOff val="50000"/>
                    </a:schemeClr>
                  </a:solidFill>
                  <a:cs typeface="+mn-ea"/>
                </a:endParaRPr>
              </a:p>
            </p:txBody>
          </p:sp>
          <p:sp>
            <p:nvSpPr>
              <p:cNvPr id="8" name="矩形 7"/>
              <p:cNvSpPr/>
              <p:nvPr/>
            </p:nvSpPr>
            <p:spPr>
              <a:xfrm>
                <a:off x="866901" y="3344465"/>
                <a:ext cx="198437" cy="16906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fontAlgn="base">
                  <a:lnSpc>
                    <a:spcPct val="120000"/>
                  </a:lnSpc>
                </a:pPr>
                <a:endParaRPr lang="zh-CN" altLang="en-US" b="1" strike="noStrike" kern="0" noProof="1">
                  <a:solidFill>
                    <a:schemeClr val="tx1">
                      <a:lumMod val="50000"/>
                      <a:lumOff val="50000"/>
                    </a:schemeClr>
                  </a:solidFill>
                  <a:cs typeface="+mn-ea"/>
                </a:endParaRPr>
              </a:p>
            </p:txBody>
          </p:sp>
          <p:sp>
            <p:nvSpPr>
              <p:cNvPr id="9" name="矩形 8"/>
              <p:cNvSpPr/>
              <p:nvPr/>
            </p:nvSpPr>
            <p:spPr>
              <a:xfrm>
                <a:off x="1108099" y="3344465"/>
                <a:ext cx="9613876" cy="16906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50800" dir="8100000" algn="tr" rotWithShape="0">
                  <a:prstClr val="black">
                    <a:alpha val="40000"/>
                  </a:prstClr>
                </a:outerShdw>
              </a:effectLst>
            </p:spPr>
            <p:txBody>
              <a:bodyPr anchor="ctr"/>
              <a:lstStyle/>
              <a:p>
                <a:pPr algn="ctr" fontAlgn="base">
                  <a:lnSpc>
                    <a:spcPct val="120000"/>
                  </a:lnSpc>
                </a:pPr>
                <a:endParaRPr lang="zh-CN" altLang="en-US" b="1" strike="noStrike" kern="0" noProof="1">
                  <a:solidFill>
                    <a:schemeClr val="tx1">
                      <a:lumMod val="50000"/>
                      <a:lumOff val="50000"/>
                    </a:schemeClr>
                  </a:solidFill>
                  <a:cs typeface="+mn-ea"/>
                </a:endParaRPr>
              </a:p>
            </p:txBody>
          </p:sp>
          <p:sp>
            <p:nvSpPr>
              <p:cNvPr id="10" name="矩形 9"/>
              <p:cNvSpPr/>
              <p:nvPr/>
            </p:nvSpPr>
            <p:spPr>
              <a:xfrm>
                <a:off x="10994902" y="3344465"/>
                <a:ext cx="107093" cy="16906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fontAlgn="base">
                  <a:lnSpc>
                    <a:spcPct val="120000"/>
                  </a:lnSpc>
                </a:pPr>
                <a:endParaRPr lang="zh-CN" altLang="en-US" b="1" strike="noStrike" kern="0" noProof="1">
                  <a:solidFill>
                    <a:schemeClr val="tx1">
                      <a:lumMod val="50000"/>
                      <a:lumOff val="50000"/>
                    </a:schemeClr>
                  </a:solidFill>
                  <a:cs typeface="+mn-ea"/>
                </a:endParaRPr>
              </a:p>
            </p:txBody>
          </p:sp>
          <p:sp>
            <p:nvSpPr>
              <p:cNvPr id="32" name="矩形 31"/>
              <p:cNvSpPr/>
              <p:nvPr/>
            </p:nvSpPr>
            <p:spPr>
              <a:xfrm>
                <a:off x="10759220" y="3344465"/>
                <a:ext cx="198437" cy="16906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fontAlgn="base">
                  <a:lnSpc>
                    <a:spcPct val="120000"/>
                  </a:lnSpc>
                </a:pPr>
                <a:endParaRPr lang="zh-CN" altLang="en-US" b="1" strike="noStrike" kern="0" noProof="1">
                  <a:solidFill>
                    <a:schemeClr val="tx1">
                      <a:lumMod val="50000"/>
                      <a:lumOff val="50000"/>
                    </a:schemeClr>
                  </a:solidFill>
                  <a:cs typeface="+mn-ea"/>
                </a:endParaRPr>
              </a:p>
            </p:txBody>
          </p:sp>
          <p:sp>
            <p:nvSpPr>
              <p:cNvPr id="33" name="等腰三角形 32"/>
              <p:cNvSpPr/>
              <p:nvPr/>
            </p:nvSpPr>
            <p:spPr>
              <a:xfrm rot="5400000">
                <a:off x="11159803" y="3239763"/>
                <a:ext cx="438144" cy="378476"/>
              </a:xfrm>
              <a:prstGeom prst="triangl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fontAlgn="base">
                  <a:lnSpc>
                    <a:spcPct val="120000"/>
                  </a:lnSpc>
                </a:pPr>
                <a:endParaRPr lang="zh-CN" altLang="en-US" b="1" strike="noStrike" kern="0" noProof="1">
                  <a:solidFill>
                    <a:schemeClr val="tx1">
                      <a:lumMod val="50000"/>
                      <a:lumOff val="50000"/>
                    </a:schemeClr>
                  </a:solidFill>
                  <a:cs typeface="+mn-ea"/>
                </a:endParaRPr>
              </a:p>
            </p:txBody>
          </p:sp>
        </p:grpSp>
      </p:grpSp>
      <p:grpSp>
        <p:nvGrpSpPr>
          <p:cNvPr id="11268" name="组合 20"/>
          <p:cNvGrpSpPr/>
          <p:nvPr/>
        </p:nvGrpSpPr>
        <p:grpSpPr>
          <a:xfrm>
            <a:off x="2394585" y="2636323"/>
            <a:ext cx="1500521" cy="1414978"/>
            <a:chOff x="1403649" y="1535626"/>
            <a:chExt cx="1260000" cy="1260000"/>
          </a:xfrm>
        </p:grpSpPr>
        <p:sp>
          <p:nvSpPr>
            <p:cNvPr id="35" name="MH_Other_8"/>
            <p:cNvSpPr/>
            <p:nvPr>
              <p:custDataLst>
                <p:tags r:id="rId2"/>
              </p:custDataLst>
            </p:nvPr>
          </p:nvSpPr>
          <p:spPr>
            <a:xfrm>
              <a:off x="1403649" y="1535626"/>
              <a:ext cx="1260000" cy="1260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lang="zh-CN" altLang="en-US" strike="noStrike" noProof="1">
                <a:solidFill>
                  <a:prstClr val="white"/>
                </a:solidFill>
              </a:endParaRPr>
            </a:p>
          </p:txBody>
        </p:sp>
        <p:sp>
          <p:nvSpPr>
            <p:cNvPr id="36" name="MH_Other_9"/>
            <p:cNvSpPr/>
            <p:nvPr>
              <p:custDataLst>
                <p:tags r:id="rId3"/>
              </p:custDataLst>
            </p:nvPr>
          </p:nvSpPr>
          <p:spPr>
            <a:xfrm>
              <a:off x="1589817" y="1711246"/>
              <a:ext cx="907200" cy="908758"/>
            </a:xfrm>
            <a:prstGeom prst="ellipse">
              <a:avLst/>
            </a:prstGeom>
            <a:solidFill>
              <a:schemeClr val="accent1"/>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defRPr/>
              </a:pPr>
              <a:endParaRPr lang="zh-CN" altLang="en-US" sz="2700" strike="noStrike" noProof="1">
                <a:latin typeface="Calibri" panose="020F0502020204030204" charset="0"/>
                <a:ea typeface="微软雅黑" panose="020B0503020204020204" charset="-122"/>
              </a:endParaRPr>
            </a:p>
          </p:txBody>
        </p:sp>
        <p:sp>
          <p:nvSpPr>
            <p:cNvPr id="11271" name="TextBox 19"/>
            <p:cNvSpPr txBox="1"/>
            <p:nvPr/>
          </p:nvSpPr>
          <p:spPr>
            <a:xfrm>
              <a:off x="1655702" y="1784685"/>
              <a:ext cx="760790" cy="849607"/>
            </a:xfrm>
            <a:prstGeom prst="rect">
              <a:avLst/>
            </a:prstGeom>
            <a:noFill/>
            <a:ln w="9525">
              <a:noFill/>
            </a:ln>
          </p:spPr>
          <p:txBody>
            <a:bodyPr wrap="none" anchor="t" anchorCtr="0">
              <a:spAutoFit/>
            </a:bodyPr>
            <a:lstStyle/>
            <a:p>
              <a:pPr algn="ctr"/>
              <a:r>
                <a:rPr lang="zh-CN" altLang="en-US" sz="2800" b="1" dirty="0">
                  <a:solidFill>
                    <a:schemeClr val="bg1"/>
                  </a:solidFill>
                  <a:latin typeface="楷体" panose="02010609060101010101" pitchFamily="49" charset="-122"/>
                  <a:ea typeface="楷体" panose="02010609060101010101" pitchFamily="49" charset="-122"/>
                </a:rPr>
                <a:t>知识</a:t>
              </a:r>
              <a:endParaRPr lang="en-US" altLang="zh-CN" sz="2800" b="1" dirty="0">
                <a:solidFill>
                  <a:schemeClr val="bg1"/>
                </a:solidFill>
                <a:latin typeface="楷体" panose="02010609060101010101" pitchFamily="49" charset="-122"/>
                <a:ea typeface="楷体" panose="02010609060101010101" pitchFamily="49" charset="-122"/>
              </a:endParaRPr>
            </a:p>
            <a:p>
              <a:pPr algn="ctr"/>
              <a:r>
                <a:rPr lang="zh-CN" altLang="en-US" sz="2800" b="1" dirty="0">
                  <a:solidFill>
                    <a:schemeClr val="bg1"/>
                  </a:solidFill>
                  <a:latin typeface="楷体" panose="02010609060101010101" pitchFamily="49" charset="-122"/>
                  <a:ea typeface="楷体" panose="02010609060101010101" pitchFamily="49" charset="-122"/>
                </a:rPr>
                <a:t>目标</a:t>
              </a:r>
              <a:endParaRPr lang="zh-CN" altLang="en-US" sz="2800" b="1" dirty="0">
                <a:solidFill>
                  <a:schemeClr val="bg1"/>
                </a:solidFill>
                <a:latin typeface="楷体" panose="02010609060101010101" pitchFamily="49" charset="-122"/>
                <a:ea typeface="楷体" panose="02010609060101010101" pitchFamily="49" charset="-122"/>
              </a:endParaRPr>
            </a:p>
          </p:txBody>
        </p:sp>
      </p:grpSp>
      <p:grpSp>
        <p:nvGrpSpPr>
          <p:cNvPr id="11272" name="组合 75"/>
          <p:cNvGrpSpPr/>
          <p:nvPr/>
        </p:nvGrpSpPr>
        <p:grpSpPr>
          <a:xfrm>
            <a:off x="5081588" y="2600696"/>
            <a:ext cx="1556718" cy="1424569"/>
            <a:chOff x="3804700" y="1535626"/>
            <a:chExt cx="1260000" cy="1260000"/>
          </a:xfrm>
        </p:grpSpPr>
        <p:sp>
          <p:nvSpPr>
            <p:cNvPr id="15" name="MH_Other_4"/>
            <p:cNvSpPr/>
            <p:nvPr>
              <p:custDataLst>
                <p:tags r:id="rId4"/>
              </p:custDataLst>
            </p:nvPr>
          </p:nvSpPr>
          <p:spPr>
            <a:xfrm>
              <a:off x="3804700" y="1535626"/>
              <a:ext cx="1260000" cy="1260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lang="zh-CN" altLang="en-US" strike="noStrike" noProof="1">
                <a:solidFill>
                  <a:prstClr val="white"/>
                </a:solidFill>
              </a:endParaRPr>
            </a:p>
          </p:txBody>
        </p:sp>
        <p:sp>
          <p:nvSpPr>
            <p:cNvPr id="40" name="MH_Other_5"/>
            <p:cNvSpPr/>
            <p:nvPr>
              <p:custDataLst>
                <p:tags r:id="rId5"/>
              </p:custDataLst>
            </p:nvPr>
          </p:nvSpPr>
          <p:spPr>
            <a:xfrm>
              <a:off x="3991867" y="1711246"/>
              <a:ext cx="907200" cy="908758"/>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defRPr/>
              </a:pPr>
              <a:endParaRPr lang="zh-CN" altLang="en-US" sz="2700" strike="noStrike" noProof="1">
                <a:latin typeface="Calibri" panose="020F0502020204030204" charset="0"/>
                <a:ea typeface="微软雅黑" panose="020B0503020204020204" charset="-122"/>
              </a:endParaRPr>
            </a:p>
          </p:txBody>
        </p:sp>
        <p:sp>
          <p:nvSpPr>
            <p:cNvPr id="11275" name="TextBox 73"/>
            <p:cNvSpPr txBox="1"/>
            <p:nvPr/>
          </p:nvSpPr>
          <p:spPr>
            <a:xfrm>
              <a:off x="3960267" y="1752827"/>
              <a:ext cx="1034066" cy="843887"/>
            </a:xfrm>
            <a:prstGeom prst="rect">
              <a:avLst/>
            </a:prstGeom>
            <a:noFill/>
            <a:ln w="9525">
              <a:noFill/>
            </a:ln>
          </p:spPr>
          <p:txBody>
            <a:bodyPr wrap="square" anchor="t" anchorCtr="0">
              <a:spAutoFit/>
            </a:bodyPr>
            <a:lstStyle/>
            <a:p>
              <a:pPr algn="ctr"/>
              <a:r>
                <a:rPr lang="zh-CN" altLang="en-US" sz="2800" b="1" dirty="0">
                  <a:solidFill>
                    <a:schemeClr val="bg1"/>
                  </a:solidFill>
                  <a:latin typeface="楷体" panose="02010609060101010101" pitchFamily="49" charset="-122"/>
                  <a:ea typeface="楷体" panose="02010609060101010101" pitchFamily="49" charset="-122"/>
                </a:rPr>
                <a:t>技能</a:t>
              </a:r>
              <a:endParaRPr lang="en-US" altLang="zh-CN" sz="2800" b="1" dirty="0">
                <a:solidFill>
                  <a:schemeClr val="bg1"/>
                </a:solidFill>
                <a:latin typeface="楷体" panose="02010609060101010101" pitchFamily="49" charset="-122"/>
                <a:ea typeface="楷体" panose="02010609060101010101" pitchFamily="49" charset="-122"/>
              </a:endParaRPr>
            </a:p>
            <a:p>
              <a:pPr algn="ctr"/>
              <a:r>
                <a:rPr lang="zh-CN" altLang="en-US" sz="2800" b="1" dirty="0">
                  <a:solidFill>
                    <a:schemeClr val="bg1"/>
                  </a:solidFill>
                  <a:latin typeface="楷体" panose="02010609060101010101" pitchFamily="49" charset="-122"/>
                  <a:ea typeface="楷体" panose="02010609060101010101" pitchFamily="49" charset="-122"/>
                </a:rPr>
                <a:t>目标</a:t>
              </a:r>
              <a:endParaRPr lang="zh-CN" altLang="en-US" sz="2800" b="1" dirty="0">
                <a:solidFill>
                  <a:schemeClr val="bg1"/>
                </a:solidFill>
                <a:latin typeface="楷体" panose="02010609060101010101" pitchFamily="49" charset="-122"/>
                <a:ea typeface="楷体" panose="02010609060101010101" pitchFamily="49" charset="-122"/>
              </a:endParaRPr>
            </a:p>
          </p:txBody>
        </p:sp>
      </p:grpSp>
      <p:grpSp>
        <p:nvGrpSpPr>
          <p:cNvPr id="11276" name="组合 76"/>
          <p:cNvGrpSpPr/>
          <p:nvPr/>
        </p:nvGrpSpPr>
        <p:grpSpPr>
          <a:xfrm>
            <a:off x="7826696" y="2576947"/>
            <a:ext cx="1495433" cy="1389190"/>
            <a:chOff x="6133743" y="1535626"/>
            <a:chExt cx="1260000" cy="1260000"/>
          </a:xfrm>
        </p:grpSpPr>
        <p:sp>
          <p:nvSpPr>
            <p:cNvPr id="43" name="MH_Other_10"/>
            <p:cNvSpPr/>
            <p:nvPr>
              <p:custDataLst>
                <p:tags r:id="rId6"/>
              </p:custDataLst>
            </p:nvPr>
          </p:nvSpPr>
          <p:spPr>
            <a:xfrm flipH="1">
              <a:off x="6133743" y="1535626"/>
              <a:ext cx="1260000" cy="1260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lang="zh-CN" altLang="en-US" strike="noStrike" noProof="1">
                <a:solidFill>
                  <a:prstClr val="white"/>
                </a:solidFill>
              </a:endParaRPr>
            </a:p>
          </p:txBody>
        </p:sp>
        <p:sp>
          <p:nvSpPr>
            <p:cNvPr id="44" name="MH_Other_11"/>
            <p:cNvSpPr/>
            <p:nvPr>
              <p:custDataLst>
                <p:tags r:id="rId7"/>
              </p:custDataLst>
            </p:nvPr>
          </p:nvSpPr>
          <p:spPr>
            <a:xfrm>
              <a:off x="6320909" y="1711955"/>
              <a:ext cx="907200" cy="907341"/>
            </a:xfrm>
            <a:prstGeom prst="ellipse">
              <a:avLst/>
            </a:prstGeom>
            <a:solidFill>
              <a:schemeClr val="accent1"/>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defRPr/>
              </a:pPr>
              <a:endParaRPr lang="zh-CN" altLang="en-US" sz="2700" strike="noStrike" noProof="1">
                <a:latin typeface="Calibri" panose="020F0502020204030204" charset="0"/>
                <a:ea typeface="微软雅黑" panose="020B0503020204020204" charset="-122"/>
              </a:endParaRPr>
            </a:p>
          </p:txBody>
        </p:sp>
        <p:sp>
          <p:nvSpPr>
            <p:cNvPr id="11279" name="TextBox 74"/>
            <p:cNvSpPr txBox="1"/>
            <p:nvPr/>
          </p:nvSpPr>
          <p:spPr>
            <a:xfrm>
              <a:off x="6438756" y="1773894"/>
              <a:ext cx="763378" cy="865378"/>
            </a:xfrm>
            <a:prstGeom prst="rect">
              <a:avLst/>
            </a:prstGeom>
            <a:noFill/>
            <a:ln w="9525">
              <a:noFill/>
            </a:ln>
          </p:spPr>
          <p:txBody>
            <a:bodyPr wrap="none" anchor="t" anchorCtr="0">
              <a:spAutoFit/>
            </a:bodyPr>
            <a:lstStyle/>
            <a:p>
              <a:pPr algn="ctr"/>
              <a:r>
                <a:rPr lang="zh-CN" altLang="en-US" sz="2800" b="1" dirty="0">
                  <a:solidFill>
                    <a:schemeClr val="bg1"/>
                  </a:solidFill>
                  <a:latin typeface="楷体" panose="02010609060101010101" pitchFamily="49" charset="-122"/>
                  <a:ea typeface="楷体" panose="02010609060101010101" pitchFamily="49" charset="-122"/>
                </a:rPr>
                <a:t>情感</a:t>
              </a:r>
              <a:endParaRPr lang="en-US" altLang="zh-CN" sz="2800" b="1" dirty="0">
                <a:solidFill>
                  <a:schemeClr val="bg1"/>
                </a:solidFill>
                <a:latin typeface="楷体" panose="02010609060101010101" pitchFamily="49" charset="-122"/>
                <a:ea typeface="楷体" panose="02010609060101010101" pitchFamily="49" charset="-122"/>
              </a:endParaRPr>
            </a:p>
            <a:p>
              <a:pPr algn="ctr"/>
              <a:r>
                <a:rPr lang="zh-CN" altLang="en-US" sz="2800" b="1" dirty="0">
                  <a:solidFill>
                    <a:schemeClr val="bg1"/>
                  </a:solidFill>
                  <a:latin typeface="楷体" panose="02010609060101010101" pitchFamily="49" charset="-122"/>
                  <a:ea typeface="楷体" panose="02010609060101010101" pitchFamily="49" charset="-122"/>
                </a:rPr>
                <a:t>目标</a:t>
              </a:r>
              <a:endParaRPr lang="zh-CN" altLang="en-US" sz="2800" b="1" dirty="0">
                <a:solidFill>
                  <a:schemeClr val="bg1"/>
                </a:solidFill>
                <a:latin typeface="楷体" panose="02010609060101010101" pitchFamily="49" charset="-122"/>
                <a:ea typeface="楷体" panose="02010609060101010101" pitchFamily="49" charset="-122"/>
              </a:endParaRPr>
            </a:p>
          </p:txBody>
        </p:sp>
      </p:grpSp>
      <p:sp>
        <p:nvSpPr>
          <p:cNvPr id="58" name="椭圆 57"/>
          <p:cNvSpPr>
            <a:spLocks noChangeAspect="1"/>
          </p:cNvSpPr>
          <p:nvPr/>
        </p:nvSpPr>
        <p:spPr>
          <a:xfrm>
            <a:off x="5231342" y="2591222"/>
            <a:ext cx="468000" cy="46800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50927" rIns="0" bIns="50927" anchor="ctr"/>
          <a:lstStyle/>
          <a:p>
            <a:pPr algn="ctr" fontAlgn="base"/>
            <a:r>
              <a:rPr lang="en-US" altLang="zh-CN" strike="noStrike" noProof="1">
                <a:solidFill>
                  <a:schemeClr val="accent1"/>
                </a:solidFill>
                <a:latin typeface="Impact" panose="020B0806030902050204" pitchFamily="34" charset="0"/>
              </a:rPr>
              <a:t>02</a:t>
            </a:r>
            <a:endParaRPr lang="zh-CN" altLang="en-US" strike="noStrike" noProof="1">
              <a:solidFill>
                <a:schemeClr val="accent1"/>
              </a:solidFill>
              <a:latin typeface="Impact" panose="020B0806030902050204" pitchFamily="34" charset="0"/>
            </a:endParaRPr>
          </a:p>
        </p:txBody>
      </p:sp>
      <p:sp>
        <p:nvSpPr>
          <p:cNvPr id="59" name="椭圆 58"/>
          <p:cNvSpPr>
            <a:spLocks noChangeAspect="1"/>
          </p:cNvSpPr>
          <p:nvPr/>
        </p:nvSpPr>
        <p:spPr>
          <a:xfrm>
            <a:off x="7830262" y="2650598"/>
            <a:ext cx="468000" cy="46800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50927" rIns="0" bIns="50927" anchor="ctr"/>
          <a:lstStyle/>
          <a:p>
            <a:pPr algn="ctr" fontAlgn="base"/>
            <a:r>
              <a:rPr lang="en-US" altLang="zh-CN" strike="noStrike" noProof="1">
                <a:solidFill>
                  <a:schemeClr val="accent2"/>
                </a:solidFill>
                <a:latin typeface="Impact" panose="020B0806030902050204" pitchFamily="34" charset="0"/>
              </a:rPr>
              <a:t>03</a:t>
            </a:r>
            <a:endParaRPr lang="zh-CN" altLang="en-US" strike="noStrike" noProof="1">
              <a:solidFill>
                <a:schemeClr val="accent2"/>
              </a:solidFill>
              <a:latin typeface="Impact" panose="020B0806030902050204" pitchFamily="34" charset="0"/>
            </a:endParaRPr>
          </a:p>
        </p:txBody>
      </p:sp>
      <p:sp>
        <p:nvSpPr>
          <p:cNvPr id="61" name="椭圆 60"/>
          <p:cNvSpPr>
            <a:spLocks noChangeAspect="1"/>
          </p:cNvSpPr>
          <p:nvPr/>
        </p:nvSpPr>
        <p:spPr>
          <a:xfrm>
            <a:off x="2465412" y="2626848"/>
            <a:ext cx="468000" cy="46800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50927" rIns="0" bIns="50927" anchor="ctr"/>
          <a:lstStyle/>
          <a:p>
            <a:pPr algn="ctr" fontAlgn="base"/>
            <a:r>
              <a:rPr lang="en-US" altLang="zh-CN" strike="noStrike" noProof="1">
                <a:solidFill>
                  <a:schemeClr val="accent2"/>
                </a:solidFill>
                <a:latin typeface="Impact" panose="020B0806030902050204" pitchFamily="34" charset="0"/>
              </a:rPr>
              <a:t>01</a:t>
            </a:r>
            <a:endParaRPr lang="zh-CN" altLang="en-US" strike="noStrike" noProof="1">
              <a:solidFill>
                <a:schemeClr val="accent2"/>
              </a:solidFill>
              <a:latin typeface="Impact" panose="020B0806030902050204" pitchFamily="34" charset="0"/>
            </a:endParaRPr>
          </a:p>
        </p:txBody>
      </p:sp>
      <p:sp>
        <p:nvSpPr>
          <p:cNvPr id="11283" name="矩形 14"/>
          <p:cNvSpPr/>
          <p:nvPr/>
        </p:nvSpPr>
        <p:spPr>
          <a:xfrm>
            <a:off x="4348480" y="4500880"/>
            <a:ext cx="3034030" cy="1198880"/>
          </a:xfrm>
          <a:prstGeom prst="rect">
            <a:avLst/>
          </a:prstGeom>
          <a:noFill/>
          <a:ln w="9525" cap="flat" cmpd="sng">
            <a:solidFill>
              <a:srgbClr val="DC9334"/>
            </a:solidFill>
            <a:prstDash val="dash"/>
            <a:miter/>
            <a:headEnd type="none" w="med" len="med"/>
            <a:tailEnd type="none" w="med" len="med"/>
          </a:ln>
        </p:spPr>
        <p:txBody>
          <a:bodyPr wrap="square" anchor="t" anchorCtr="0">
            <a:spAutoFit/>
          </a:bodyPr>
          <a:lstStyle/>
          <a:p>
            <a:pPr eaLnBrk="0" hangingPunct="0">
              <a:lnSpc>
                <a:spcPct val="150000"/>
              </a:lnSpc>
            </a:pPr>
            <a:r>
              <a:rPr lang="zh-CN" altLang="en-US" sz="2400" b="1" dirty="0">
                <a:latin typeface="楷体" panose="02010609060101010101" pitchFamily="49" charset="-122"/>
                <a:ea typeface="楷体" panose="02010609060101010101" pitchFamily="49" charset="-122"/>
              </a:rPr>
              <a:t>学会将感觉的特性应用到护理实践中</a:t>
            </a:r>
            <a:endParaRPr lang="zh-CN" altLang="en-US" sz="2400" b="1" dirty="0">
              <a:latin typeface="楷体" panose="02010609060101010101" pitchFamily="49" charset="-122"/>
              <a:ea typeface="楷体" panose="02010609060101010101" pitchFamily="49" charset="-122"/>
            </a:endParaRPr>
          </a:p>
        </p:txBody>
      </p:sp>
      <p:sp>
        <p:nvSpPr>
          <p:cNvPr id="11284" name="矩形 14"/>
          <p:cNvSpPr/>
          <p:nvPr/>
        </p:nvSpPr>
        <p:spPr>
          <a:xfrm>
            <a:off x="1687195" y="4500880"/>
            <a:ext cx="2140585" cy="1200329"/>
          </a:xfrm>
          <a:prstGeom prst="rect">
            <a:avLst/>
          </a:prstGeom>
          <a:noFill/>
          <a:ln w="9525" cap="flat" cmpd="sng">
            <a:solidFill>
              <a:srgbClr val="DC9334"/>
            </a:solidFill>
            <a:prstDash val="dash"/>
            <a:miter/>
            <a:headEnd type="none" w="med" len="med"/>
            <a:tailEnd type="none" w="med" len="med"/>
          </a:ln>
        </p:spPr>
        <p:txBody>
          <a:bodyPr wrap="square" anchor="t" anchorCtr="0">
            <a:spAutoFit/>
          </a:bodyPr>
          <a:lstStyle/>
          <a:p>
            <a:pPr eaLnBrk="0" hangingPunct="0">
              <a:lnSpc>
                <a:spcPct val="150000"/>
              </a:lnSpc>
            </a:pPr>
            <a:r>
              <a:rPr lang="zh-CN" altLang="en-US" sz="2400" b="1" dirty="0">
                <a:latin typeface="楷体" panose="02010609060101010101" pitchFamily="49" charset="-122"/>
                <a:ea typeface="楷体" panose="02010609060101010101" pitchFamily="49" charset="-122"/>
                <a:cs typeface="楷体" panose="02010609060101010101" pitchFamily="49" charset="-122"/>
              </a:rPr>
              <a:t>识记感觉的概念、特性    </a:t>
            </a:r>
            <a:r>
              <a:rPr lang="zh-CN" altLang="en-US" sz="2000" dirty="0">
                <a:latin typeface="楷体" panose="02010609060101010101" pitchFamily="49" charset="-122"/>
                <a:ea typeface="楷体" panose="02010609060101010101" pitchFamily="49" charset="-122"/>
              </a:rPr>
              <a:t>           </a:t>
            </a:r>
            <a:endParaRPr lang="zh-CN" altLang="en-US" sz="2000" dirty="0">
              <a:latin typeface="楷体" panose="02010609060101010101" pitchFamily="49" charset="-122"/>
              <a:ea typeface="楷体" panose="02010609060101010101" pitchFamily="49" charset="-122"/>
            </a:endParaRPr>
          </a:p>
        </p:txBody>
      </p:sp>
      <p:sp>
        <p:nvSpPr>
          <p:cNvPr id="11285" name="矩形 14"/>
          <p:cNvSpPr/>
          <p:nvPr/>
        </p:nvSpPr>
        <p:spPr>
          <a:xfrm>
            <a:off x="7669530" y="4502150"/>
            <a:ext cx="3162300" cy="1198880"/>
          </a:xfrm>
          <a:prstGeom prst="rect">
            <a:avLst/>
          </a:prstGeom>
          <a:noFill/>
          <a:ln w="9525" cap="flat" cmpd="sng">
            <a:solidFill>
              <a:srgbClr val="DC9334"/>
            </a:solidFill>
            <a:prstDash val="dash"/>
            <a:miter/>
            <a:headEnd type="none" w="med" len="med"/>
            <a:tailEnd type="none" w="med" len="med"/>
          </a:ln>
        </p:spPr>
        <p:txBody>
          <a:bodyPr wrap="square" anchor="t" anchorCtr="0">
            <a:spAutoFit/>
          </a:bodyPr>
          <a:lstStyle/>
          <a:p>
            <a:pPr eaLnBrk="0" hangingPunct="0">
              <a:lnSpc>
                <a:spcPct val="150000"/>
              </a:lnSpc>
            </a:pPr>
            <a:r>
              <a:rPr lang="zh-CN" altLang="en-US" sz="2400" b="1" dirty="0">
                <a:latin typeface="楷体" panose="02010609060101010101" pitchFamily="49" charset="-122"/>
                <a:ea typeface="楷体" panose="02010609060101010101" pitchFamily="49" charset="-122"/>
                <a:cs typeface="楷体" panose="02010609060101010101" pitchFamily="49" charset="-122"/>
              </a:rPr>
              <a:t>培养理解关爱病人的意识以及人文精神     </a:t>
            </a:r>
            <a:r>
              <a:rPr lang="zh-CN" altLang="en-US" sz="2000" dirty="0">
                <a:latin typeface="楷体" panose="02010609060101010101" pitchFamily="49" charset="-122"/>
                <a:ea typeface="楷体" panose="02010609060101010101" pitchFamily="49" charset="-122"/>
              </a:rPr>
              <a:t>  </a:t>
            </a:r>
            <a:endParaRPr lang="zh-CN" altLang="en-US" sz="2000" dirty="0">
              <a:latin typeface="楷体" panose="02010609060101010101" pitchFamily="49" charset="-122"/>
              <a:ea typeface="楷体" panose="0201060906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987800" y="478790"/>
            <a:ext cx="4706172" cy="645160"/>
          </a:xfrm>
          <a:prstGeom prst="rect">
            <a:avLst/>
          </a:prstGeom>
          <a:solidFill>
            <a:schemeClr val="bg1"/>
          </a:solidFill>
        </p:spPr>
        <p:txBody>
          <a:bodyPr wrap="square" rtlCol="0">
            <a:spAutoFit/>
          </a:bodyPr>
          <a:lstStyle>
            <a:defPPr>
              <a:defRPr lang="zh-CN"/>
            </a:defPPr>
            <a:lvl1pPr>
              <a:defRPr sz="3200" b="1">
                <a:solidFill>
                  <a:schemeClr val="tx1">
                    <a:alpha val="75000"/>
                  </a:schemeClr>
                </a:solidFill>
                <a:latin typeface="微软雅黑" panose="020B0503020204020204" charset="-122"/>
                <a:ea typeface="微软雅黑" panose="020B0503020204020204" charset="-122"/>
              </a:defRPr>
            </a:lvl1pPr>
          </a:lstStyle>
          <a:p>
            <a:r>
              <a:rPr lang="zh-CN" altLang="en-US" sz="3600" b="0" noProof="0" dirty="0">
                <a:ln>
                  <a:noFill/>
                </a:ln>
                <a:solidFill>
                  <a:prstClr val="blac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Agency FB" panose="020B0503020202020204" pitchFamily="34" charset="0"/>
                <a:sym typeface="+mn-ea"/>
              </a:rPr>
              <a:t>一、感觉的概念</a:t>
            </a:r>
            <a:endParaRPr lang="zh-CN" altLang="en-US" sz="4000" b="0" dirty="0">
              <a:solidFill>
                <a:schemeClr val="tx1"/>
              </a:solidFill>
              <a:latin typeface="楷体" panose="02010609060101010101" pitchFamily="49" charset="-122"/>
              <a:ea typeface="楷体" panose="02010609060101010101" pitchFamily="49" charset="-122"/>
              <a:sym typeface="+mn-ea"/>
            </a:endParaRPr>
          </a:p>
        </p:txBody>
      </p:sp>
      <p:cxnSp>
        <p:nvCxnSpPr>
          <p:cNvPr id="11" name="直接连接符 10"/>
          <p:cNvCxnSpPr/>
          <p:nvPr/>
        </p:nvCxnSpPr>
        <p:spPr>
          <a:xfrm>
            <a:off x="2136973" y="3645024"/>
            <a:ext cx="0"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608774" y="2780928"/>
            <a:ext cx="0"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608774" y="3645024"/>
            <a:ext cx="0"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131179" y="3645024"/>
            <a:ext cx="0"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629107" y="2780928"/>
            <a:ext cx="0"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629107" y="3645024"/>
            <a:ext cx="0"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790063" y="3645024"/>
            <a:ext cx="0"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850944" y="2780928"/>
            <a:ext cx="0"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850944" y="3645024"/>
            <a:ext cx="0"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546610" y="2780928"/>
            <a:ext cx="0"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546610" y="3645024"/>
            <a:ext cx="0"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464117" y="2780928"/>
            <a:ext cx="0"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464117" y="3645024"/>
            <a:ext cx="0"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494382" y="2780928"/>
            <a:ext cx="0"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494382" y="3645024"/>
            <a:ext cx="0"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3813950" y="3228945"/>
            <a:ext cx="347233" cy="398780"/>
          </a:xfrm>
          <a:prstGeom prst="rect">
            <a:avLst/>
          </a:prstGeom>
          <a:noFill/>
        </p:spPr>
        <p:txBody>
          <a:bodyPr wrap="square" rtlCol="0">
            <a:spAutoFit/>
          </a:bodyPr>
          <a:lstStyle/>
          <a:p>
            <a:r>
              <a:rPr lang="en-US" altLang="zh-CN" sz="2000" dirty="0">
                <a:solidFill>
                  <a:prstClr val="white"/>
                </a:solidFill>
                <a:latin typeface="微软雅黑" panose="020B0503020204020204" charset="-122"/>
                <a:ea typeface="微软雅黑" panose="020B0503020204020204" charset="-122"/>
              </a:rPr>
              <a:t>7</a:t>
            </a:r>
            <a:endParaRPr lang="zh-CN" altLang="en-US" sz="2000" dirty="0">
              <a:solidFill>
                <a:prstClr val="white"/>
              </a:solidFill>
              <a:latin typeface="微软雅黑" panose="020B0503020204020204" charset="-122"/>
              <a:ea typeface="微软雅黑" panose="020B0503020204020204" charset="-122"/>
            </a:endParaRPr>
          </a:p>
        </p:txBody>
      </p:sp>
      <p:sp>
        <p:nvSpPr>
          <p:cNvPr id="37" name="文本框 36"/>
          <p:cNvSpPr txBox="1"/>
          <p:nvPr/>
        </p:nvSpPr>
        <p:spPr>
          <a:xfrm>
            <a:off x="4307134" y="3228945"/>
            <a:ext cx="347233" cy="398780"/>
          </a:xfrm>
          <a:prstGeom prst="rect">
            <a:avLst/>
          </a:prstGeom>
          <a:noFill/>
        </p:spPr>
        <p:txBody>
          <a:bodyPr wrap="square" rtlCol="0">
            <a:spAutoFit/>
          </a:bodyPr>
          <a:lstStyle/>
          <a:p>
            <a:r>
              <a:rPr lang="en-US" altLang="zh-CN" sz="2000" dirty="0">
                <a:solidFill>
                  <a:prstClr val="white"/>
                </a:solidFill>
                <a:latin typeface="微软雅黑" panose="020B0503020204020204" charset="-122"/>
                <a:ea typeface="微软雅黑" panose="020B0503020204020204" charset="-122"/>
              </a:rPr>
              <a:t>8</a:t>
            </a:r>
            <a:endParaRPr lang="zh-CN" altLang="en-US" sz="2000" dirty="0">
              <a:solidFill>
                <a:prstClr val="white"/>
              </a:solidFill>
              <a:latin typeface="微软雅黑" panose="020B0503020204020204" charset="-122"/>
              <a:ea typeface="微软雅黑" panose="020B0503020204020204" charset="-122"/>
            </a:endParaRPr>
          </a:p>
        </p:txBody>
      </p:sp>
      <p:sp>
        <p:nvSpPr>
          <p:cNvPr id="38" name="文本框 37"/>
          <p:cNvSpPr txBox="1"/>
          <p:nvPr/>
        </p:nvSpPr>
        <p:spPr>
          <a:xfrm>
            <a:off x="4800318" y="3228945"/>
            <a:ext cx="347233" cy="398780"/>
          </a:xfrm>
          <a:prstGeom prst="rect">
            <a:avLst/>
          </a:prstGeom>
          <a:noFill/>
        </p:spPr>
        <p:txBody>
          <a:bodyPr wrap="square" rtlCol="0">
            <a:spAutoFit/>
          </a:bodyPr>
          <a:lstStyle/>
          <a:p>
            <a:r>
              <a:rPr lang="en-US" altLang="zh-CN" sz="2000" dirty="0">
                <a:solidFill>
                  <a:prstClr val="white"/>
                </a:solidFill>
                <a:latin typeface="微软雅黑" panose="020B0503020204020204" charset="-122"/>
                <a:ea typeface="微软雅黑" panose="020B0503020204020204" charset="-122"/>
              </a:rPr>
              <a:t>9</a:t>
            </a:r>
            <a:endParaRPr lang="zh-CN" altLang="en-US" sz="2000" dirty="0">
              <a:solidFill>
                <a:prstClr val="white"/>
              </a:solidFill>
              <a:latin typeface="微软雅黑" panose="020B0503020204020204" charset="-122"/>
              <a:ea typeface="微软雅黑" panose="020B0503020204020204" charset="-122"/>
            </a:endParaRPr>
          </a:p>
        </p:txBody>
      </p:sp>
      <p:sp>
        <p:nvSpPr>
          <p:cNvPr id="39" name="文本框 38"/>
          <p:cNvSpPr txBox="1"/>
          <p:nvPr/>
        </p:nvSpPr>
        <p:spPr>
          <a:xfrm>
            <a:off x="5293502" y="3228945"/>
            <a:ext cx="506216" cy="398780"/>
          </a:xfrm>
          <a:prstGeom prst="rect">
            <a:avLst/>
          </a:prstGeom>
          <a:noFill/>
        </p:spPr>
        <p:txBody>
          <a:bodyPr wrap="square" rtlCol="0">
            <a:spAutoFit/>
          </a:bodyPr>
          <a:lstStyle/>
          <a:p>
            <a:r>
              <a:rPr lang="en-US" altLang="zh-CN" sz="2000" dirty="0">
                <a:solidFill>
                  <a:prstClr val="white"/>
                </a:solidFill>
                <a:latin typeface="微软雅黑" panose="020B0503020204020204" charset="-122"/>
                <a:ea typeface="微软雅黑" panose="020B0503020204020204" charset="-122"/>
              </a:rPr>
              <a:t>10</a:t>
            </a:r>
            <a:endParaRPr lang="zh-CN" altLang="en-US" sz="2000" dirty="0">
              <a:solidFill>
                <a:prstClr val="white"/>
              </a:solidFill>
              <a:latin typeface="微软雅黑" panose="020B0503020204020204" charset="-122"/>
              <a:ea typeface="微软雅黑" panose="020B0503020204020204" charset="-122"/>
            </a:endParaRPr>
          </a:p>
        </p:txBody>
      </p:sp>
      <p:sp>
        <p:nvSpPr>
          <p:cNvPr id="41" name="文本框 40"/>
          <p:cNvSpPr txBox="1"/>
          <p:nvPr/>
        </p:nvSpPr>
        <p:spPr>
          <a:xfrm>
            <a:off x="6597836" y="3228945"/>
            <a:ext cx="506216" cy="398780"/>
          </a:xfrm>
          <a:prstGeom prst="rect">
            <a:avLst/>
          </a:prstGeom>
          <a:noFill/>
        </p:spPr>
        <p:txBody>
          <a:bodyPr wrap="square" rtlCol="0">
            <a:spAutoFit/>
          </a:bodyPr>
          <a:lstStyle/>
          <a:p>
            <a:r>
              <a:rPr lang="en-US" altLang="zh-CN" sz="2000" dirty="0">
                <a:solidFill>
                  <a:prstClr val="white"/>
                </a:solidFill>
                <a:latin typeface="微软雅黑" panose="020B0503020204020204" charset="-122"/>
                <a:ea typeface="微软雅黑" panose="020B0503020204020204" charset="-122"/>
              </a:rPr>
              <a:t>2</a:t>
            </a:r>
            <a:endParaRPr lang="zh-CN" altLang="en-US" sz="2000" dirty="0">
              <a:solidFill>
                <a:prstClr val="white"/>
              </a:solidFill>
              <a:latin typeface="微软雅黑" panose="020B0503020204020204" charset="-122"/>
              <a:ea typeface="微软雅黑" panose="020B0503020204020204" charset="-122"/>
            </a:endParaRPr>
          </a:p>
        </p:txBody>
      </p:sp>
      <p:sp>
        <p:nvSpPr>
          <p:cNvPr id="42" name="文本框 41"/>
          <p:cNvSpPr txBox="1"/>
          <p:nvPr/>
        </p:nvSpPr>
        <p:spPr>
          <a:xfrm>
            <a:off x="8476075" y="3228945"/>
            <a:ext cx="344378" cy="398780"/>
          </a:xfrm>
          <a:prstGeom prst="rect">
            <a:avLst/>
          </a:prstGeom>
          <a:noFill/>
        </p:spPr>
        <p:txBody>
          <a:bodyPr wrap="square" rtlCol="0">
            <a:spAutoFit/>
          </a:bodyPr>
          <a:lstStyle/>
          <a:p>
            <a:r>
              <a:rPr lang="en-US" altLang="zh-CN" sz="2000" dirty="0">
                <a:solidFill>
                  <a:prstClr val="white"/>
                </a:solidFill>
                <a:latin typeface="微软雅黑" panose="020B0503020204020204" charset="-122"/>
                <a:ea typeface="微软雅黑" panose="020B0503020204020204" charset="-122"/>
              </a:rPr>
              <a:t>1</a:t>
            </a:r>
            <a:endParaRPr lang="zh-CN" altLang="en-US" sz="2000" dirty="0">
              <a:solidFill>
                <a:prstClr val="white"/>
              </a:solidFill>
              <a:latin typeface="微软雅黑" panose="020B0503020204020204" charset="-122"/>
              <a:ea typeface="微软雅黑" panose="020B0503020204020204" charset="-122"/>
            </a:endParaRPr>
          </a:p>
        </p:txBody>
      </p:sp>
      <p:sp>
        <p:nvSpPr>
          <p:cNvPr id="43" name="文本框 42"/>
          <p:cNvSpPr txBox="1"/>
          <p:nvPr/>
        </p:nvSpPr>
        <p:spPr>
          <a:xfrm>
            <a:off x="8966404" y="3228945"/>
            <a:ext cx="323328" cy="398780"/>
          </a:xfrm>
          <a:prstGeom prst="rect">
            <a:avLst/>
          </a:prstGeom>
          <a:noFill/>
        </p:spPr>
        <p:txBody>
          <a:bodyPr wrap="square" rtlCol="0">
            <a:spAutoFit/>
          </a:bodyPr>
          <a:lstStyle/>
          <a:p>
            <a:r>
              <a:rPr lang="en-US" altLang="zh-CN" sz="2000" dirty="0">
                <a:solidFill>
                  <a:prstClr val="white"/>
                </a:solidFill>
                <a:latin typeface="微软雅黑" panose="020B0503020204020204" charset="-122"/>
                <a:ea typeface="微软雅黑" panose="020B0503020204020204" charset="-122"/>
              </a:rPr>
              <a:t>2</a:t>
            </a:r>
            <a:endParaRPr lang="zh-CN" altLang="en-US" sz="2000" dirty="0">
              <a:solidFill>
                <a:prstClr val="white"/>
              </a:solidFill>
              <a:latin typeface="微软雅黑" panose="020B0503020204020204" charset="-122"/>
              <a:ea typeface="微软雅黑" panose="020B0503020204020204" charset="-122"/>
            </a:endParaRPr>
          </a:p>
        </p:txBody>
      </p:sp>
      <p:sp>
        <p:nvSpPr>
          <p:cNvPr id="44" name="文本框 43"/>
          <p:cNvSpPr txBox="1"/>
          <p:nvPr/>
        </p:nvSpPr>
        <p:spPr>
          <a:xfrm>
            <a:off x="9435683" y="3228945"/>
            <a:ext cx="323328" cy="398780"/>
          </a:xfrm>
          <a:prstGeom prst="rect">
            <a:avLst/>
          </a:prstGeom>
          <a:noFill/>
        </p:spPr>
        <p:txBody>
          <a:bodyPr wrap="square" rtlCol="0">
            <a:spAutoFit/>
          </a:bodyPr>
          <a:lstStyle/>
          <a:p>
            <a:r>
              <a:rPr lang="en-US" altLang="zh-CN" sz="2000" dirty="0">
                <a:solidFill>
                  <a:prstClr val="white"/>
                </a:solidFill>
                <a:latin typeface="微软雅黑" panose="020B0503020204020204" charset="-122"/>
                <a:ea typeface="微软雅黑" panose="020B0503020204020204" charset="-122"/>
              </a:rPr>
              <a:t>3</a:t>
            </a:r>
            <a:endParaRPr lang="zh-CN" altLang="en-US" sz="2000" dirty="0">
              <a:solidFill>
                <a:prstClr val="white"/>
              </a:solidFill>
              <a:latin typeface="微软雅黑" panose="020B0503020204020204" charset="-122"/>
              <a:ea typeface="微软雅黑" panose="020B0503020204020204" charset="-122"/>
            </a:endParaRPr>
          </a:p>
        </p:txBody>
      </p:sp>
      <p:sp>
        <p:nvSpPr>
          <p:cNvPr id="45" name="文本框 44"/>
          <p:cNvSpPr txBox="1"/>
          <p:nvPr/>
        </p:nvSpPr>
        <p:spPr>
          <a:xfrm>
            <a:off x="9904964" y="3228945"/>
            <a:ext cx="323328" cy="398780"/>
          </a:xfrm>
          <a:prstGeom prst="rect">
            <a:avLst/>
          </a:prstGeom>
          <a:noFill/>
        </p:spPr>
        <p:txBody>
          <a:bodyPr wrap="square" rtlCol="0">
            <a:spAutoFit/>
          </a:bodyPr>
          <a:lstStyle/>
          <a:p>
            <a:r>
              <a:rPr lang="en-US" altLang="zh-CN" sz="2000" dirty="0">
                <a:solidFill>
                  <a:prstClr val="white"/>
                </a:solidFill>
                <a:latin typeface="微软雅黑" panose="020B0503020204020204" charset="-122"/>
                <a:ea typeface="微软雅黑" panose="020B0503020204020204" charset="-122"/>
              </a:rPr>
              <a:t>4</a:t>
            </a:r>
            <a:endParaRPr lang="zh-CN" altLang="en-US" sz="2000" dirty="0">
              <a:solidFill>
                <a:prstClr val="white"/>
              </a:solidFill>
              <a:latin typeface="微软雅黑" panose="020B0503020204020204" charset="-122"/>
              <a:ea typeface="微软雅黑" panose="020B0503020204020204" charset="-122"/>
            </a:endParaRPr>
          </a:p>
        </p:txBody>
      </p:sp>
      <p:cxnSp>
        <p:nvCxnSpPr>
          <p:cNvPr id="46" name="直接连接符 45"/>
          <p:cNvCxnSpPr/>
          <p:nvPr/>
        </p:nvCxnSpPr>
        <p:spPr>
          <a:xfrm>
            <a:off x="3001198" y="2780928"/>
            <a:ext cx="0"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001198" y="3645024"/>
            <a:ext cx="0"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987566" y="2780928"/>
            <a:ext cx="0"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987566" y="3645024"/>
            <a:ext cx="0"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953137" y="2780928"/>
            <a:ext cx="0"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4953137" y="3645024"/>
            <a:ext cx="0"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6198777" y="2780928"/>
            <a:ext cx="0"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198777" y="3645024"/>
            <a:ext cx="0"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0066945" y="2780928"/>
            <a:ext cx="0"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0066945" y="3645024"/>
            <a:ext cx="0"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bwMode="auto">
          <a:xfrm>
            <a:off x="3456706" y="1609048"/>
            <a:ext cx="7146925" cy="1713391"/>
          </a:xfrm>
          <a:prstGeom prst="roundRect">
            <a:avLst>
              <a:gd name="adj" fmla="val 7635"/>
            </a:avLst>
          </a:prstGeom>
          <a:gradFill flip="none" rotWithShape="1">
            <a:gsLst>
              <a:gs pos="50000">
                <a:sysClr val="window" lastClr="FFFFFF">
                  <a:lumMod val="95000"/>
                </a:sysClr>
              </a:gs>
              <a:gs pos="100000">
                <a:sysClr val="window" lastClr="FFFFFF">
                  <a:lumMod val="75000"/>
                </a:sysClr>
              </a:gs>
            </a:gsLst>
            <a:lin ang="2700000" scaled="1"/>
            <a:tileRect/>
          </a:gradFill>
          <a:ln w="38100" cap="flat" cmpd="sng" algn="ctr">
            <a:solidFill>
              <a:srgbClr val="002060"/>
            </a:solidFill>
            <a:prstDash val="solid"/>
          </a:ln>
          <a:effectLst>
            <a:outerShdw blurRad="225425" dist="38100" dir="5220000" algn="ctr">
              <a:srgbClr val="000000">
                <a:alpha val="33000"/>
              </a:srgbClr>
            </a:outerShdw>
          </a:effectLst>
          <a:scene3d>
            <a:camera prst="orthographicFront"/>
            <a:lightRig rig="flat" dir="t"/>
          </a:scene3d>
          <a:sp3d contourW="19050">
            <a:bevelT w="127000" prst="convex"/>
            <a:bevelB w="0" h="0"/>
            <a:contourClr>
              <a:sysClr val="window" lastClr="FFFFFF"/>
            </a:contourClr>
          </a:sp3d>
        </p:spPr>
        <p:txBody>
          <a:bodyPr lIns="91418" tIns="45709" rIns="91418" bIns="45709" anchor="ctr"/>
          <a:lstStyle/>
          <a:p>
            <a:pPr>
              <a:lnSpc>
                <a:spcPct val="150000"/>
              </a:lnSpc>
            </a:pPr>
            <a:r>
              <a:rPr lang="zh-CN" altLang="en-US" sz="3200" b="1" dirty="0">
                <a:latin typeface="楷体" panose="02010609060101010101" pitchFamily="49" charset="-122"/>
                <a:ea typeface="楷体" panose="02010609060101010101" pitchFamily="49" charset="-122"/>
                <a:sym typeface="+mn-ea"/>
              </a:rPr>
              <a:t>人脑对</a:t>
            </a:r>
            <a:r>
              <a:rPr lang="zh-CN" altLang="en-US" sz="3200" b="1" u="sng" dirty="0">
                <a:solidFill>
                  <a:srgbClr val="FF0000"/>
                </a:solidFill>
                <a:latin typeface="楷体" panose="02010609060101010101" pitchFamily="49" charset="-122"/>
                <a:ea typeface="楷体" panose="02010609060101010101" pitchFamily="49" charset="-122"/>
                <a:sym typeface="+mn-ea"/>
              </a:rPr>
              <a:t>直接作用</a:t>
            </a:r>
            <a:r>
              <a:rPr lang="zh-CN" altLang="en-US" sz="3200" b="1" dirty="0">
                <a:latin typeface="楷体" panose="02010609060101010101" pitchFamily="49" charset="-122"/>
                <a:ea typeface="楷体" panose="02010609060101010101" pitchFamily="49" charset="-122"/>
                <a:sym typeface="+mn-ea"/>
              </a:rPr>
              <a:t>于感觉器官的客观事物</a:t>
            </a:r>
            <a:r>
              <a:rPr lang="zh-CN" altLang="en-US" sz="3200" b="1" u="sng" dirty="0">
                <a:solidFill>
                  <a:srgbClr val="FF0000"/>
                </a:solidFill>
                <a:latin typeface="楷体" panose="02010609060101010101" pitchFamily="49" charset="-122"/>
                <a:ea typeface="楷体" panose="02010609060101010101" pitchFamily="49" charset="-122"/>
                <a:sym typeface="+mn-ea"/>
              </a:rPr>
              <a:t>个别属性</a:t>
            </a:r>
            <a:r>
              <a:rPr lang="zh-CN" altLang="en-US" sz="3200" b="1" dirty="0">
                <a:latin typeface="楷体" panose="02010609060101010101" pitchFamily="49" charset="-122"/>
                <a:ea typeface="楷体" panose="02010609060101010101" pitchFamily="49" charset="-122"/>
                <a:sym typeface="+mn-ea"/>
              </a:rPr>
              <a:t>的反映。</a:t>
            </a:r>
            <a:endParaRPr kumimoji="0" lang="zh-CN" altLang="en-US" sz="32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pic>
        <p:nvPicPr>
          <p:cNvPr id="43010" name="Picture 5" descr="E:\仝德志文件，勿删！\03-参考文档\！PPT图片及版面资源\06-PPT精选插图\12-标签\绿色边框01.png"/>
          <p:cNvPicPr>
            <a:picLocks noChangeAspect="1"/>
          </p:cNvPicPr>
          <p:nvPr/>
        </p:nvPicPr>
        <p:blipFill>
          <a:blip r:embed="rId1" cstate="print"/>
          <a:stretch>
            <a:fillRect/>
          </a:stretch>
        </p:blipFill>
        <p:spPr>
          <a:xfrm rot="-8520000" flipH="1">
            <a:off x="1359503" y="1693050"/>
            <a:ext cx="1264201" cy="1264201"/>
          </a:xfrm>
          <a:prstGeom prst="rect">
            <a:avLst/>
          </a:prstGeom>
          <a:noFill/>
          <a:ln w="9525">
            <a:noFill/>
          </a:ln>
        </p:spPr>
      </p:pic>
      <p:sp>
        <p:nvSpPr>
          <p:cNvPr id="43011" name="文本框 1"/>
          <p:cNvSpPr txBox="1"/>
          <p:nvPr/>
        </p:nvSpPr>
        <p:spPr>
          <a:xfrm>
            <a:off x="1402457" y="1996670"/>
            <a:ext cx="1228448" cy="646331"/>
          </a:xfrm>
          <a:prstGeom prst="rect">
            <a:avLst/>
          </a:prstGeom>
          <a:noFill/>
          <a:ln w="9525">
            <a:noFill/>
          </a:ln>
        </p:spPr>
        <p:txBody>
          <a:bodyPr wrap="square" anchor="t">
            <a:spAutoFit/>
          </a:bodyPr>
          <a:lstStyle/>
          <a:p>
            <a:r>
              <a:rPr lang="zh-CN" altLang="en-US" sz="3600" b="1" dirty="0">
                <a:latin typeface="楷体" panose="02010609060101010101" pitchFamily="49" charset="-122"/>
                <a:ea typeface="楷体" panose="02010609060101010101" pitchFamily="49" charset="-122"/>
              </a:rPr>
              <a:t>感觉</a:t>
            </a:r>
            <a:endParaRPr lang="zh-CN" altLang="en-US" sz="3600" b="1" dirty="0">
              <a:latin typeface="楷体" panose="02010609060101010101" pitchFamily="49" charset="-122"/>
              <a:ea typeface="楷体" panose="02010609060101010101" pitchFamily="49" charset="-122"/>
            </a:endParaRPr>
          </a:p>
        </p:txBody>
      </p:sp>
      <p:sp>
        <p:nvSpPr>
          <p:cNvPr id="21506" name="AutoShape 2" descr="https://photo.tuchong.com/3238304/f/526965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21507" name="Picture 3" descr="C:\Users\Administrator\Desktop\52696540.jpg"/>
          <p:cNvPicPr>
            <a:picLocks noChangeAspect="1" noChangeArrowheads="1"/>
          </p:cNvPicPr>
          <p:nvPr/>
        </p:nvPicPr>
        <p:blipFill>
          <a:blip r:embed="rId2" cstate="print"/>
          <a:srcRect/>
          <a:stretch>
            <a:fillRect/>
          </a:stretch>
        </p:blipFill>
        <p:spPr bwMode="auto">
          <a:xfrm>
            <a:off x="1120238" y="3940608"/>
            <a:ext cx="3657600" cy="2301875"/>
          </a:xfrm>
          <a:prstGeom prst="rect">
            <a:avLst/>
          </a:prstGeom>
          <a:noFill/>
        </p:spPr>
      </p:pic>
      <p:pic>
        <p:nvPicPr>
          <p:cNvPr id="21508" name="Picture 4"/>
          <p:cNvPicPr>
            <a:picLocks noChangeAspect="1" noChangeArrowheads="1"/>
          </p:cNvPicPr>
          <p:nvPr/>
        </p:nvPicPr>
        <p:blipFill>
          <a:blip r:embed="rId3" cstate="print"/>
          <a:srcRect/>
          <a:stretch>
            <a:fillRect/>
          </a:stretch>
        </p:blipFill>
        <p:spPr bwMode="auto">
          <a:xfrm>
            <a:off x="4831836" y="3902549"/>
            <a:ext cx="3005879" cy="2517178"/>
          </a:xfrm>
          <a:prstGeom prst="rect">
            <a:avLst/>
          </a:prstGeom>
          <a:noFill/>
          <a:ln w="9525">
            <a:noFill/>
            <a:miter lim="800000"/>
            <a:headEnd/>
            <a:tailEnd/>
          </a:ln>
        </p:spPr>
      </p:pic>
      <p:pic>
        <p:nvPicPr>
          <p:cNvPr id="21509" name="Picture 5"/>
          <p:cNvPicPr>
            <a:picLocks noChangeAspect="1" noChangeArrowheads="1"/>
          </p:cNvPicPr>
          <p:nvPr/>
        </p:nvPicPr>
        <p:blipFill>
          <a:blip r:embed="rId4" cstate="print"/>
          <a:srcRect/>
          <a:stretch>
            <a:fillRect/>
          </a:stretch>
        </p:blipFill>
        <p:spPr bwMode="auto">
          <a:xfrm>
            <a:off x="7948812" y="4037610"/>
            <a:ext cx="3071489" cy="23275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4294967295"/>
          </p:nvPr>
        </p:nvSpPr>
        <p:spPr>
          <a:xfrm>
            <a:off x="731323" y="1686296"/>
            <a:ext cx="10336480" cy="4405746"/>
          </a:xfrm>
        </p:spPr>
        <p:txBody>
          <a:bodyPr/>
          <a:lstStyle/>
          <a:p>
            <a:pPr eaLnBrk="1" hangingPunct="1">
              <a:lnSpc>
                <a:spcPct val="140000"/>
              </a:lnSpc>
              <a:buSzPct val="70000"/>
              <a:buFont typeface="Wingdings" panose="05000000000000000000" pitchFamily="2" charset="2"/>
              <a:buChar char=""/>
            </a:pPr>
            <a:r>
              <a:rPr lang="zh-CN" altLang="en-US" sz="2800" b="1" dirty="0">
                <a:solidFill>
                  <a:srgbClr val="FF0000"/>
                </a:solidFill>
                <a:latin typeface="楷体" panose="02010609060101010101" pitchFamily="49" charset="-122"/>
                <a:ea typeface="楷体" panose="02010609060101010101" pitchFamily="49" charset="-122"/>
              </a:rPr>
              <a:t>感受性</a:t>
            </a:r>
            <a:r>
              <a:rPr lang="en-US" altLang="zh-CN" sz="2800" b="1" dirty="0">
                <a:latin typeface="楷体" panose="02010609060101010101" pitchFamily="49" charset="-122"/>
                <a:ea typeface="楷体" panose="02010609060101010101" pitchFamily="49" charset="-122"/>
              </a:rPr>
              <a:t>(sensitivity)</a:t>
            </a:r>
            <a:r>
              <a:rPr lang="zh-CN" altLang="en-US" sz="2800" b="1" dirty="0">
                <a:latin typeface="楷体" panose="02010609060101010101" pitchFamily="49" charset="-122"/>
                <a:ea typeface="楷体" panose="02010609060101010101" pitchFamily="49" charset="-122"/>
              </a:rPr>
              <a:t>是机体对刺激的感觉能力的大小，也就是人对刺激的感觉灵敏程度。</a:t>
            </a:r>
            <a:endParaRPr lang="zh-CN" altLang="en-US" sz="2800" b="1" dirty="0">
              <a:latin typeface="楷体" panose="02010609060101010101" pitchFamily="49" charset="-122"/>
              <a:ea typeface="楷体" panose="02010609060101010101" pitchFamily="49" charset="-122"/>
            </a:endParaRPr>
          </a:p>
          <a:p>
            <a:pPr eaLnBrk="1" hangingPunct="1">
              <a:lnSpc>
                <a:spcPct val="140000"/>
              </a:lnSpc>
              <a:buSzPct val="70000"/>
              <a:buFont typeface="Wingdings" panose="05000000000000000000" pitchFamily="2" charset="2"/>
              <a:buChar char=""/>
            </a:pPr>
            <a:r>
              <a:rPr lang="zh-CN" altLang="en-US" sz="2800" b="1" dirty="0">
                <a:solidFill>
                  <a:srgbClr val="FF0000"/>
                </a:solidFill>
                <a:latin typeface="楷体" panose="02010609060101010101" pitchFamily="49" charset="-122"/>
                <a:ea typeface="楷体" panose="02010609060101010101" pitchFamily="49" charset="-122"/>
              </a:rPr>
              <a:t>感觉阈限</a:t>
            </a:r>
            <a:r>
              <a:rPr lang="zh-CN" altLang="en-US" sz="2800" b="1" dirty="0">
                <a:latin typeface="楷体" panose="02010609060101010101" pitchFamily="49" charset="-122"/>
                <a:ea typeface="楷体" panose="02010609060101010101" pitchFamily="49" charset="-122"/>
              </a:rPr>
              <a:t>是衡量感受性大小的指标。</a:t>
            </a:r>
            <a:endParaRPr lang="zh-CN" altLang="en-US" sz="2800" b="1" dirty="0">
              <a:latin typeface="楷体" panose="02010609060101010101" pitchFamily="49" charset="-122"/>
              <a:ea typeface="楷体" panose="02010609060101010101" pitchFamily="49" charset="-122"/>
            </a:endParaRPr>
          </a:p>
        </p:txBody>
      </p:sp>
      <p:pic>
        <p:nvPicPr>
          <p:cNvPr id="19457" name="Picture 1"/>
          <p:cNvPicPr>
            <a:picLocks noChangeAspect="1" noChangeArrowheads="1"/>
          </p:cNvPicPr>
          <p:nvPr/>
        </p:nvPicPr>
        <p:blipFill>
          <a:blip r:embed="rId1" cstate="print"/>
          <a:srcRect/>
          <a:stretch>
            <a:fillRect/>
          </a:stretch>
        </p:blipFill>
        <p:spPr bwMode="auto">
          <a:xfrm>
            <a:off x="8906493" y="4308681"/>
            <a:ext cx="3071751" cy="2311813"/>
          </a:xfrm>
          <a:prstGeom prst="rect">
            <a:avLst/>
          </a:prstGeom>
          <a:noFill/>
          <a:ln w="9525">
            <a:noFill/>
            <a:miter lim="800000"/>
            <a:headEnd/>
            <a:tailEnd/>
          </a:ln>
        </p:spPr>
      </p:pic>
      <p:sp>
        <p:nvSpPr>
          <p:cNvPr id="11" name="矩形 10"/>
          <p:cNvSpPr/>
          <p:nvPr/>
        </p:nvSpPr>
        <p:spPr>
          <a:xfrm>
            <a:off x="793167" y="3918857"/>
            <a:ext cx="8885221" cy="695575"/>
          </a:xfrm>
          <a:prstGeom prst="rect">
            <a:avLst/>
          </a:prstGeom>
        </p:spPr>
        <p:txBody>
          <a:bodyPr wrap="square">
            <a:spAutoFit/>
          </a:bodyPr>
          <a:lstStyle/>
          <a:p>
            <a:pPr>
              <a:lnSpc>
                <a:spcPct val="140000"/>
              </a:lnSpc>
              <a:buSzPct val="70000"/>
              <a:buFont typeface="Wingdings" panose="05000000000000000000" pitchFamily="2" charset="2"/>
              <a:buChar char=""/>
            </a:pPr>
            <a:r>
              <a:rPr lang="zh-CN" altLang="en-US" sz="2800" b="1" dirty="0">
                <a:latin typeface="楷体" panose="02010609060101010101" pitchFamily="49" charset="-122"/>
                <a:ea typeface="楷体" panose="02010609060101010101" pitchFamily="49" charset="-122"/>
              </a:rPr>
              <a:t>感受性和感觉阈限成</a:t>
            </a:r>
            <a:r>
              <a:rPr lang="zh-CN" altLang="en-US" sz="2800" b="1" dirty="0">
                <a:solidFill>
                  <a:srgbClr val="FF0000"/>
                </a:solidFill>
                <a:latin typeface="楷体" panose="02010609060101010101" pitchFamily="49" charset="-122"/>
                <a:ea typeface="楷体" panose="02010609060101010101" pitchFamily="49" charset="-122"/>
              </a:rPr>
              <a:t>反比</a:t>
            </a:r>
            <a:r>
              <a:rPr lang="zh-CN" altLang="en-US" sz="2800" b="1" dirty="0">
                <a:latin typeface="楷体" panose="02010609060101010101" pitchFamily="49" charset="-122"/>
                <a:ea typeface="楷体" panose="02010609060101010101" pitchFamily="49" charset="-122"/>
              </a:rPr>
              <a:t>。感觉阈限越大，感受性越差。</a:t>
            </a:r>
            <a:endParaRPr lang="zh-CN" altLang="en-US" sz="2800" b="1" dirty="0">
              <a:latin typeface="楷体" panose="02010609060101010101" pitchFamily="49" charset="-122"/>
              <a:ea typeface="楷体" panose="02010609060101010101" pitchFamily="49" charset="-122"/>
            </a:endParaRPr>
          </a:p>
        </p:txBody>
      </p:sp>
      <p:sp>
        <p:nvSpPr>
          <p:cNvPr id="2" name="文本框 1"/>
          <p:cNvSpPr txBox="1"/>
          <p:nvPr/>
        </p:nvSpPr>
        <p:spPr>
          <a:xfrm>
            <a:off x="3882390" y="788035"/>
            <a:ext cx="4706172" cy="645160"/>
          </a:xfrm>
          <a:prstGeom prst="rect">
            <a:avLst/>
          </a:prstGeom>
          <a:solidFill>
            <a:schemeClr val="bg1"/>
          </a:solidFill>
        </p:spPr>
        <p:txBody>
          <a:bodyPr wrap="square" rtlCol="0">
            <a:spAutoFit/>
          </a:bodyPr>
          <a:lstStyle>
            <a:defPPr>
              <a:defRPr lang="zh-CN"/>
            </a:defPPr>
            <a:lvl1pPr>
              <a:defRPr sz="3200" b="1">
                <a:solidFill>
                  <a:schemeClr val="tx1">
                    <a:alpha val="75000"/>
                  </a:schemeClr>
                </a:solidFill>
                <a:latin typeface="微软雅黑" panose="020B0503020204020204" charset="-122"/>
                <a:ea typeface="微软雅黑" panose="020B0503020204020204" charset="-122"/>
              </a:defRPr>
            </a:lvl1pPr>
          </a:lstStyle>
          <a:p>
            <a:r>
              <a:rPr lang="zh-CN" altLang="en-US" sz="3600" b="0" noProof="0" dirty="0">
                <a:ln>
                  <a:noFill/>
                </a:ln>
                <a:solidFill>
                  <a:prstClr val="blac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Agency FB" panose="020B0503020202020204" pitchFamily="34" charset="0"/>
                <a:sym typeface="+mn-ea"/>
              </a:rPr>
              <a:t>一、感觉的概念</a:t>
            </a:r>
            <a:endParaRPr lang="zh-CN" altLang="en-US" sz="4000" b="0" dirty="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p:cTn id="7" dur="1000" fill="hold"/>
                                        <p:tgtEl>
                                          <p:spTgt spid="2560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560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560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5603">
                                            <p:txEl>
                                              <p:pRg st="1" end="1"/>
                                            </p:txEl>
                                          </p:spTgt>
                                        </p:tgtEl>
                                        <p:attrNameLst>
                                          <p:attrName>style.visibility</p:attrName>
                                        </p:attrNameLst>
                                      </p:cBhvr>
                                      <p:to>
                                        <p:strVal val="visible"/>
                                      </p:to>
                                    </p:set>
                                    <p:anim calcmode="lin" valueType="num">
                                      <p:cBhvr>
                                        <p:cTn id="14" dur="1000" fill="hold"/>
                                        <p:tgtEl>
                                          <p:spTgt spid="2560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560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560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9457"/>
                                        </p:tgtEl>
                                        <p:attrNameLst>
                                          <p:attrName>style.visibility</p:attrName>
                                        </p:attrNameLst>
                                      </p:cBhvr>
                                      <p:to>
                                        <p:strVal val="visible"/>
                                      </p:to>
                                    </p:set>
                                    <p:animEffect transition="in" filter="blinds(horizontal)">
                                      <p:cBhvr>
                                        <p:cTn id="21" dur="500"/>
                                        <p:tgtEl>
                                          <p:spTgt spid="1945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7539038" y="3946525"/>
            <a:ext cx="2335212" cy="1658938"/>
            <a:chOff x="4231488" y="2767021"/>
            <a:chExt cx="1657762" cy="1221509"/>
          </a:xfrm>
        </p:grpSpPr>
        <p:sp>
          <p:nvSpPr>
            <p:cNvPr id="63" name="五边形 62"/>
            <p:cNvSpPr/>
            <p:nvPr/>
          </p:nvSpPr>
          <p:spPr>
            <a:xfrm rot="16200000" flipV="1">
              <a:off x="4449606" y="2548887"/>
              <a:ext cx="1221509" cy="1657762"/>
            </a:xfrm>
            <a:prstGeom prst="homePlate">
              <a:avLst/>
            </a:prstGeom>
            <a:gradFill>
              <a:gsLst>
                <a:gs pos="0">
                  <a:srgbClr val="4BAF31"/>
                </a:gs>
                <a:gs pos="100000">
                  <a:srgbClr val="004B7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70341" name="矩形 63"/>
            <p:cNvSpPr/>
            <p:nvPr/>
          </p:nvSpPr>
          <p:spPr>
            <a:xfrm>
              <a:off x="4333503" y="3395950"/>
              <a:ext cx="1453732" cy="461665"/>
            </a:xfrm>
            <a:prstGeom prst="rect">
              <a:avLst/>
            </a:prstGeom>
            <a:noFill/>
            <a:ln w="9525">
              <a:noFill/>
            </a:ln>
          </p:spPr>
          <p:txBody>
            <a:bodyPr wrap="square" anchor="t" anchorCtr="0"/>
            <a:lstStyle/>
            <a:p>
              <a:pPr algn="ctr"/>
              <a:r>
                <a:rPr lang="zh-CN" altLang="en-US" sz="2400" b="1" dirty="0">
                  <a:solidFill>
                    <a:srgbClr val="FFFFFF"/>
                  </a:solidFill>
                  <a:latin typeface="微软雅黑" panose="020B0503020204020204" charset="-122"/>
                  <a:ea typeface="微软雅黑" panose="020B0503020204020204" charset="-122"/>
                </a:rPr>
                <a:t>感觉补偿</a:t>
              </a:r>
              <a:endParaRPr lang="zh-CN" altLang="en-US" sz="2400" b="1" dirty="0">
                <a:solidFill>
                  <a:srgbClr val="FFFFFF"/>
                </a:solidFill>
                <a:latin typeface="微软雅黑" panose="020B0503020204020204" charset="-122"/>
                <a:ea typeface="微软雅黑" panose="020B0503020204020204" charset="-122"/>
              </a:endParaRPr>
            </a:p>
          </p:txBody>
        </p:sp>
      </p:grpSp>
      <p:grpSp>
        <p:nvGrpSpPr>
          <p:cNvPr id="11" name="组合 10"/>
          <p:cNvGrpSpPr/>
          <p:nvPr/>
        </p:nvGrpSpPr>
        <p:grpSpPr>
          <a:xfrm>
            <a:off x="6138863" y="2795588"/>
            <a:ext cx="2333625" cy="1666875"/>
            <a:chOff x="5205788" y="2025390"/>
            <a:chExt cx="1657762" cy="1221509"/>
          </a:xfrm>
        </p:grpSpPr>
        <p:sp>
          <p:nvSpPr>
            <p:cNvPr id="12" name="五边形 11"/>
            <p:cNvSpPr/>
            <p:nvPr/>
          </p:nvSpPr>
          <p:spPr>
            <a:xfrm rot="5400000">
              <a:off x="5423906" y="1807256"/>
              <a:ext cx="1221509" cy="1657762"/>
            </a:xfrm>
            <a:prstGeom prst="homePlate">
              <a:avLst/>
            </a:prstGeom>
            <a:gradFill>
              <a:gsLst>
                <a:gs pos="0">
                  <a:srgbClr val="4BAF31"/>
                </a:gs>
                <a:gs pos="100000">
                  <a:srgbClr val="004B7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70344" name="矩形 56"/>
            <p:cNvSpPr/>
            <p:nvPr/>
          </p:nvSpPr>
          <p:spPr>
            <a:xfrm>
              <a:off x="5205788" y="2304138"/>
              <a:ext cx="1657762" cy="461665"/>
            </a:xfrm>
            <a:prstGeom prst="rect">
              <a:avLst/>
            </a:prstGeom>
            <a:noFill/>
            <a:ln w="9525">
              <a:noFill/>
            </a:ln>
          </p:spPr>
          <p:txBody>
            <a:bodyPr wrap="square" anchor="t" anchorCtr="0"/>
            <a:lstStyle/>
            <a:p>
              <a:pPr algn="ctr"/>
              <a:r>
                <a:rPr lang="zh-CN" altLang="en-US" sz="2400" b="1" dirty="0">
                  <a:solidFill>
                    <a:srgbClr val="FFFFFF"/>
                  </a:solidFill>
                  <a:latin typeface="微软雅黑" panose="020B0503020204020204" charset="-122"/>
                  <a:ea typeface="微软雅黑" panose="020B0503020204020204" charset="-122"/>
                </a:rPr>
                <a:t>感觉对比</a:t>
              </a:r>
              <a:endParaRPr lang="zh-CN" altLang="en-US" sz="2400" b="1" dirty="0">
                <a:solidFill>
                  <a:srgbClr val="FFFFFF"/>
                </a:solidFill>
                <a:latin typeface="微软雅黑" panose="020B0503020204020204" charset="-122"/>
                <a:ea typeface="微软雅黑" panose="020B0503020204020204" charset="-122"/>
              </a:endParaRPr>
            </a:p>
          </p:txBody>
        </p:sp>
      </p:grpSp>
      <p:grpSp>
        <p:nvGrpSpPr>
          <p:cNvPr id="14" name="组合 13"/>
          <p:cNvGrpSpPr/>
          <p:nvPr/>
        </p:nvGrpSpPr>
        <p:grpSpPr>
          <a:xfrm>
            <a:off x="2198688" y="3946525"/>
            <a:ext cx="2389187" cy="1695450"/>
            <a:chOff x="2282892" y="2767021"/>
            <a:chExt cx="1657762" cy="1221509"/>
          </a:xfrm>
        </p:grpSpPr>
        <p:sp>
          <p:nvSpPr>
            <p:cNvPr id="15" name="五边形 14"/>
            <p:cNvSpPr/>
            <p:nvPr/>
          </p:nvSpPr>
          <p:spPr>
            <a:xfrm rot="16200000" flipV="1">
              <a:off x="2501010" y="2548887"/>
              <a:ext cx="1221509" cy="1657762"/>
            </a:xfrm>
            <a:prstGeom prst="homePlate">
              <a:avLst/>
            </a:prstGeom>
            <a:gradFill>
              <a:gsLst>
                <a:gs pos="0">
                  <a:srgbClr val="4BAF31"/>
                </a:gs>
                <a:gs pos="100000">
                  <a:srgbClr val="004B7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70347" name="矩形 47"/>
            <p:cNvSpPr/>
            <p:nvPr/>
          </p:nvSpPr>
          <p:spPr>
            <a:xfrm>
              <a:off x="2354595" y="3395950"/>
              <a:ext cx="1453732" cy="461665"/>
            </a:xfrm>
            <a:prstGeom prst="rect">
              <a:avLst/>
            </a:prstGeom>
            <a:noFill/>
            <a:ln w="9525">
              <a:noFill/>
            </a:ln>
          </p:spPr>
          <p:txBody>
            <a:bodyPr wrap="square" anchor="t" anchorCtr="0"/>
            <a:lstStyle/>
            <a:p>
              <a:pPr algn="ctr"/>
              <a:r>
                <a:rPr lang="zh-CN" altLang="en-US" sz="2400" b="1" dirty="0">
                  <a:solidFill>
                    <a:srgbClr val="FFFFFF"/>
                  </a:solidFill>
                  <a:latin typeface="微软雅黑" panose="020B0503020204020204" charset="-122"/>
                  <a:ea typeface="微软雅黑" panose="020B0503020204020204" charset="-122"/>
                </a:rPr>
                <a:t>感觉后像</a:t>
              </a:r>
              <a:endParaRPr lang="zh-CN" altLang="en-US" sz="2400" b="1" dirty="0">
                <a:solidFill>
                  <a:srgbClr val="FFFFFF"/>
                </a:solidFill>
                <a:latin typeface="微软雅黑" panose="020B0503020204020204" charset="-122"/>
                <a:ea typeface="微软雅黑" panose="020B0503020204020204" charset="-122"/>
              </a:endParaRPr>
            </a:p>
          </p:txBody>
        </p:sp>
      </p:grpSp>
      <p:grpSp>
        <p:nvGrpSpPr>
          <p:cNvPr id="17" name="组合 16"/>
          <p:cNvGrpSpPr/>
          <p:nvPr/>
        </p:nvGrpSpPr>
        <p:grpSpPr>
          <a:xfrm>
            <a:off x="4949825" y="3946525"/>
            <a:ext cx="2171700" cy="1695450"/>
            <a:chOff x="4231488" y="2767021"/>
            <a:chExt cx="1657762" cy="1221509"/>
          </a:xfrm>
        </p:grpSpPr>
        <p:sp>
          <p:nvSpPr>
            <p:cNvPr id="18" name="五边形 17"/>
            <p:cNvSpPr/>
            <p:nvPr/>
          </p:nvSpPr>
          <p:spPr>
            <a:xfrm rot="16200000" flipV="1">
              <a:off x="4449606" y="2548887"/>
              <a:ext cx="1221509" cy="1657762"/>
            </a:xfrm>
            <a:prstGeom prst="homePlate">
              <a:avLst/>
            </a:prstGeom>
            <a:gradFill>
              <a:gsLst>
                <a:gs pos="0">
                  <a:srgbClr val="4BAF31"/>
                </a:gs>
                <a:gs pos="100000">
                  <a:srgbClr val="004B7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70350" name="矩形 50"/>
            <p:cNvSpPr/>
            <p:nvPr/>
          </p:nvSpPr>
          <p:spPr>
            <a:xfrm>
              <a:off x="4333503" y="3395950"/>
              <a:ext cx="1453732" cy="461665"/>
            </a:xfrm>
            <a:prstGeom prst="rect">
              <a:avLst/>
            </a:prstGeom>
            <a:noFill/>
            <a:ln w="9525">
              <a:noFill/>
            </a:ln>
          </p:spPr>
          <p:txBody>
            <a:bodyPr wrap="square" anchor="t" anchorCtr="0"/>
            <a:lstStyle/>
            <a:p>
              <a:pPr algn="ctr"/>
              <a:r>
                <a:rPr lang="zh-CN" altLang="en-US" sz="2400" b="1" dirty="0">
                  <a:solidFill>
                    <a:srgbClr val="FFFFFF"/>
                  </a:solidFill>
                  <a:latin typeface="微软雅黑" panose="020B0503020204020204" charset="-122"/>
                  <a:ea typeface="微软雅黑" panose="020B0503020204020204" charset="-122"/>
                </a:rPr>
                <a:t>联觉</a:t>
              </a:r>
              <a:endParaRPr lang="zh-CN" altLang="en-US" sz="2400" b="1" dirty="0">
                <a:solidFill>
                  <a:srgbClr val="FFFFFF"/>
                </a:solidFill>
                <a:latin typeface="微软雅黑" panose="020B0503020204020204" charset="-122"/>
                <a:ea typeface="微软雅黑" panose="020B0503020204020204" charset="-122"/>
              </a:endParaRPr>
            </a:p>
          </p:txBody>
        </p:sp>
      </p:grpSp>
      <p:grpSp>
        <p:nvGrpSpPr>
          <p:cNvPr id="20" name="组合 19"/>
          <p:cNvGrpSpPr/>
          <p:nvPr/>
        </p:nvGrpSpPr>
        <p:grpSpPr>
          <a:xfrm>
            <a:off x="3540125" y="2759075"/>
            <a:ext cx="2308225" cy="1666875"/>
            <a:chOff x="3257190" y="2025390"/>
            <a:chExt cx="1657762" cy="1221509"/>
          </a:xfrm>
        </p:grpSpPr>
        <p:sp>
          <p:nvSpPr>
            <p:cNvPr id="21" name="五边形 20"/>
            <p:cNvSpPr/>
            <p:nvPr/>
          </p:nvSpPr>
          <p:spPr>
            <a:xfrm rot="5400000">
              <a:off x="3475308" y="1807256"/>
              <a:ext cx="1221509" cy="1657762"/>
            </a:xfrm>
            <a:prstGeom prst="homePlate">
              <a:avLst/>
            </a:prstGeom>
            <a:gradFill flip="none" rotWithShape="1">
              <a:gsLst>
                <a:gs pos="0">
                  <a:srgbClr val="4BAF31"/>
                </a:gs>
                <a:gs pos="100000">
                  <a:srgbClr val="004B7D"/>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70353" name="矩形 53"/>
            <p:cNvSpPr/>
            <p:nvPr/>
          </p:nvSpPr>
          <p:spPr>
            <a:xfrm>
              <a:off x="3298587" y="2340617"/>
              <a:ext cx="1514348" cy="461665"/>
            </a:xfrm>
            <a:prstGeom prst="rect">
              <a:avLst/>
            </a:prstGeom>
            <a:noFill/>
            <a:ln w="9525">
              <a:noFill/>
            </a:ln>
          </p:spPr>
          <p:txBody>
            <a:bodyPr wrap="square" anchor="t" anchorCtr="0"/>
            <a:lstStyle/>
            <a:p>
              <a:pPr algn="ctr"/>
              <a:r>
                <a:rPr lang="zh-CN" altLang="en-US" sz="2400" b="1" dirty="0">
                  <a:solidFill>
                    <a:srgbClr val="FFFFFF"/>
                  </a:solidFill>
                  <a:latin typeface="微软雅黑" panose="020B0503020204020204" charset="-122"/>
                  <a:ea typeface="微软雅黑" panose="020B0503020204020204" charset="-122"/>
                </a:rPr>
                <a:t>感觉适应</a:t>
              </a:r>
              <a:endParaRPr lang="zh-CN" altLang="en-US" sz="2400" b="1" dirty="0">
                <a:solidFill>
                  <a:srgbClr val="FFFFFF"/>
                </a:solidFill>
                <a:latin typeface="微软雅黑" panose="020B0503020204020204" charset="-122"/>
                <a:ea typeface="微软雅黑" panose="020B0503020204020204" charset="-122"/>
              </a:endParaRPr>
            </a:p>
          </p:txBody>
        </p:sp>
      </p:grpSp>
      <p:sp>
        <p:nvSpPr>
          <p:cNvPr id="13" name="文本框 12"/>
          <p:cNvSpPr txBox="1"/>
          <p:nvPr/>
        </p:nvSpPr>
        <p:spPr>
          <a:xfrm>
            <a:off x="4324985" y="708025"/>
            <a:ext cx="4706172" cy="645160"/>
          </a:xfrm>
          <a:prstGeom prst="rect">
            <a:avLst/>
          </a:prstGeom>
          <a:solidFill>
            <a:schemeClr val="bg1"/>
          </a:solidFill>
        </p:spPr>
        <p:txBody>
          <a:bodyPr wrap="square" rtlCol="0">
            <a:spAutoFit/>
          </a:bodyPr>
          <a:lstStyle>
            <a:defPPr>
              <a:defRPr lang="zh-CN"/>
            </a:defPPr>
            <a:lvl1pPr>
              <a:defRPr sz="3200" b="1">
                <a:solidFill>
                  <a:schemeClr val="tx1">
                    <a:alpha val="75000"/>
                  </a:schemeClr>
                </a:solidFill>
                <a:latin typeface="微软雅黑" panose="020B0503020204020204" charset="-122"/>
                <a:ea typeface="微软雅黑" panose="020B0503020204020204" charset="-122"/>
              </a:defRPr>
            </a:lvl1pPr>
          </a:lstStyle>
          <a:p>
            <a:r>
              <a:rPr lang="zh-CN" altLang="en-US" sz="3600" b="0" noProof="0" dirty="0">
                <a:ln>
                  <a:noFill/>
                </a:ln>
                <a:solidFill>
                  <a:prstClr val="blac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Agency FB" panose="020B0503020202020204" pitchFamily="34" charset="0"/>
                <a:sym typeface="+mn-ea"/>
              </a:rPr>
              <a:t>二、感觉的特性</a:t>
            </a:r>
            <a:endParaRPr lang="zh-CN" altLang="en-US" sz="3600" b="0" noProof="0" dirty="0">
              <a:ln>
                <a:noFill/>
              </a:ln>
              <a:solidFill>
                <a:prstClr val="blac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Agency FB" panose="020B0503020202020204" pitchFamily="34" charset="0"/>
              <a:sym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矩形 10"/>
          <p:cNvSpPr/>
          <p:nvPr/>
        </p:nvSpPr>
        <p:spPr>
          <a:xfrm>
            <a:off x="1035050" y="966470"/>
            <a:ext cx="10121900" cy="3046095"/>
          </a:xfrm>
          <a:prstGeom prst="rect">
            <a:avLst/>
          </a:prstGeom>
          <a:noFill/>
          <a:ln w="9525">
            <a:noFill/>
          </a:ln>
        </p:spPr>
        <p:txBody>
          <a:bodyPr wrap="square" anchor="t" anchorCtr="0">
            <a:spAutoFit/>
          </a:bodyPr>
          <a:lstStyle/>
          <a:p>
            <a:pPr marL="273050" indent="-273050">
              <a:lnSpc>
                <a:spcPct val="150000"/>
              </a:lnSpc>
            </a:pPr>
            <a:r>
              <a:rPr lang="en-US" altLang="zh-CN" sz="3200" b="1" dirty="0">
                <a:solidFill>
                  <a:srgbClr val="005DA2"/>
                </a:solidFill>
                <a:latin typeface="Arial" panose="020B0604020202020204" pitchFamily="34" charset="0"/>
                <a:ea typeface="宋体" panose="02010600030101010101" pitchFamily="2" charset="-122"/>
              </a:rPr>
              <a:t> </a:t>
            </a:r>
            <a:r>
              <a:rPr lang="en-US" altLang="zh-CN" sz="2800" b="1" noProof="0" dirty="0">
                <a:ln>
                  <a:noFill/>
                </a:ln>
                <a:solidFill>
                  <a:srgbClr val="1F497D"/>
                </a:solidFill>
                <a:effectLst/>
                <a:uLnTx/>
                <a:uFillTx/>
                <a:latin typeface="黑体" panose="02010609060101010101" pitchFamily="49" charset="-122"/>
                <a:ea typeface="黑体" panose="02010609060101010101" pitchFamily="49" charset="-122"/>
                <a:cs typeface="宋体" panose="02010600030101010101" pitchFamily="2" charset="-122"/>
              </a:rPr>
              <a:t>（一） 感觉适应</a:t>
            </a:r>
            <a:endParaRPr lang="en-US" altLang="zh-CN" sz="3200" b="1" dirty="0">
              <a:solidFill>
                <a:srgbClr val="005DA2"/>
              </a:solidFill>
              <a:latin typeface="Arial" panose="020B0604020202020204" pitchFamily="34" charset="0"/>
              <a:ea typeface="宋体" panose="02010600030101010101" pitchFamily="2" charset="-122"/>
            </a:endParaRPr>
          </a:p>
          <a:p>
            <a:pPr marL="273050" indent="-273050">
              <a:lnSpc>
                <a:spcPct val="150000"/>
              </a:lnSpc>
            </a:pPr>
            <a:r>
              <a:rPr lang="en-US" altLang="zh-CN" sz="2800" dirty="0">
                <a:solidFill>
                  <a:schemeClr val="tx2"/>
                </a:solidFill>
                <a:latin typeface="Arial" panose="020B0604020202020204" pitchFamily="34" charset="0"/>
                <a:ea typeface="宋体" panose="02010600030101010101" pitchFamily="2" charset="-122"/>
              </a:rPr>
              <a:t>        </a:t>
            </a:r>
            <a:r>
              <a:rPr lang="zh-CN" altLang="en-US" sz="2800" b="1" dirty="0">
                <a:latin typeface="楷体" panose="02010609060101010101" pitchFamily="49" charset="-122"/>
                <a:ea typeface="楷体" panose="02010609060101010101" pitchFamily="49" charset="-122"/>
              </a:rPr>
              <a:t>由于刺激物对感受器的持续作用而使感受性发生变化的现象。（痛觉有无适应？有什么意义？）</a:t>
            </a:r>
            <a:endParaRPr lang="en-US" altLang="zh-CN" sz="2800" b="1" dirty="0">
              <a:latin typeface="楷体" panose="02010609060101010101" pitchFamily="49" charset="-122"/>
              <a:ea typeface="楷体" panose="02010609060101010101" pitchFamily="49" charset="-122"/>
            </a:endParaRPr>
          </a:p>
          <a:p>
            <a:pPr marL="273050" indent="-273050">
              <a:lnSpc>
                <a:spcPct val="150000"/>
              </a:lnSpc>
            </a:pPr>
            <a:endParaRPr lang="en-US" altLang="zh-CN" sz="2000" dirty="0">
              <a:solidFill>
                <a:schemeClr val="tx2"/>
              </a:solidFill>
              <a:latin typeface="Arial" panose="020B0604020202020204" pitchFamily="34" charset="0"/>
              <a:ea typeface="宋体" panose="02010600030101010101" pitchFamily="2" charset="-122"/>
            </a:endParaRPr>
          </a:p>
          <a:p>
            <a:pPr marL="273050" indent="-273050">
              <a:lnSpc>
                <a:spcPct val="150000"/>
              </a:lnSpc>
            </a:pPr>
            <a:endParaRPr lang="en-US" altLang="zh-CN" sz="2000" dirty="0">
              <a:solidFill>
                <a:schemeClr val="tx2"/>
              </a:solidFill>
              <a:latin typeface="Arial" panose="020B0604020202020204" pitchFamily="34" charset="0"/>
              <a:ea typeface="宋体" panose="02010600030101010101" pitchFamily="2" charset="-122"/>
            </a:endParaRPr>
          </a:p>
        </p:txBody>
      </p:sp>
      <p:sp>
        <p:nvSpPr>
          <p:cNvPr id="40962" name="矩形 10"/>
          <p:cNvSpPr/>
          <p:nvPr/>
        </p:nvSpPr>
        <p:spPr>
          <a:xfrm>
            <a:off x="2577130" y="5729714"/>
            <a:ext cx="7942262" cy="574581"/>
          </a:xfrm>
          <a:prstGeom prst="rect">
            <a:avLst/>
          </a:prstGeom>
          <a:noFill/>
          <a:ln w="9525">
            <a:noFill/>
          </a:ln>
        </p:spPr>
        <p:txBody>
          <a:bodyPr wrap="square" anchor="t" anchorCtr="0">
            <a:spAutoFit/>
          </a:bodyPr>
          <a:lstStyle/>
          <a:p>
            <a:pPr marL="273050" indent="-273050">
              <a:lnSpc>
                <a:spcPct val="150000"/>
              </a:lnSpc>
            </a:pPr>
            <a:r>
              <a:rPr lang="zh-CN" altLang="en-US" sz="2400" b="1" dirty="0">
                <a:solidFill>
                  <a:srgbClr val="005DA2"/>
                </a:solidFill>
                <a:latin typeface="Arial" panose="020B0604020202020204" pitchFamily="34" charset="0"/>
                <a:ea typeface="宋体" panose="02010600030101010101" pitchFamily="2" charset="-122"/>
              </a:rPr>
              <a:t>“入芝兰之室久而不闻其香，   如鲍鱼之肆久而不闻其臭”</a:t>
            </a:r>
            <a:endParaRPr lang="zh-CN" altLang="en-US" sz="2400" b="1" dirty="0">
              <a:solidFill>
                <a:srgbClr val="005DA2"/>
              </a:solidFill>
              <a:latin typeface="Arial" panose="020B0604020202020204" pitchFamily="34" charset="0"/>
              <a:ea typeface="宋体" panose="02010600030101010101" pitchFamily="2" charset="-122"/>
            </a:endParaRPr>
          </a:p>
        </p:txBody>
      </p:sp>
      <p:pic>
        <p:nvPicPr>
          <p:cNvPr id="271364" name="图片 8" descr="timg.jpg"/>
          <p:cNvPicPr>
            <a:picLocks noChangeAspect="1"/>
          </p:cNvPicPr>
          <p:nvPr/>
        </p:nvPicPr>
        <p:blipFill>
          <a:blip r:embed="rId1"/>
          <a:stretch>
            <a:fillRect/>
          </a:stretch>
        </p:blipFill>
        <p:spPr>
          <a:xfrm>
            <a:off x="1593215" y="3326130"/>
            <a:ext cx="2762250" cy="2268220"/>
          </a:xfrm>
          <a:prstGeom prst="rect">
            <a:avLst/>
          </a:prstGeom>
          <a:noFill/>
          <a:ln w="9525">
            <a:noFill/>
          </a:ln>
        </p:spPr>
      </p:pic>
      <p:pic>
        <p:nvPicPr>
          <p:cNvPr id="271365" name="图片 100"/>
          <p:cNvPicPr/>
          <p:nvPr/>
        </p:nvPicPr>
        <p:blipFill>
          <a:blip r:embed="rId2"/>
          <a:stretch>
            <a:fillRect/>
          </a:stretch>
        </p:blipFill>
        <p:spPr>
          <a:xfrm>
            <a:off x="5062220" y="3326130"/>
            <a:ext cx="2971800" cy="2091055"/>
          </a:xfrm>
          <a:prstGeom prst="rect">
            <a:avLst/>
          </a:prstGeom>
          <a:noFill/>
          <a:ln w="9525">
            <a:noFill/>
          </a:ln>
        </p:spPr>
      </p:pic>
      <p:pic>
        <p:nvPicPr>
          <p:cNvPr id="271366" name="图片 102"/>
          <p:cNvPicPr/>
          <p:nvPr/>
        </p:nvPicPr>
        <p:blipFill>
          <a:blip r:embed="rId3"/>
          <a:stretch>
            <a:fillRect/>
          </a:stretch>
        </p:blipFill>
        <p:spPr>
          <a:xfrm>
            <a:off x="8836660" y="3213100"/>
            <a:ext cx="2590165" cy="2258060"/>
          </a:xfrm>
          <a:prstGeom prst="rect">
            <a:avLst/>
          </a:prstGeom>
          <a:noFill/>
          <a:ln w="9525">
            <a:noFill/>
          </a:ln>
        </p:spPr>
      </p:pic>
      <p:sp>
        <p:nvSpPr>
          <p:cNvPr id="13" name="文本框 12"/>
          <p:cNvSpPr txBox="1"/>
          <p:nvPr/>
        </p:nvSpPr>
        <p:spPr>
          <a:xfrm>
            <a:off x="4130675" y="497840"/>
            <a:ext cx="4706172" cy="645160"/>
          </a:xfrm>
          <a:prstGeom prst="rect">
            <a:avLst/>
          </a:prstGeom>
          <a:solidFill>
            <a:schemeClr val="bg1"/>
          </a:solidFill>
        </p:spPr>
        <p:txBody>
          <a:bodyPr wrap="square" rtlCol="0">
            <a:spAutoFit/>
          </a:bodyPr>
          <a:lstStyle>
            <a:defPPr>
              <a:defRPr lang="zh-CN"/>
            </a:defPPr>
            <a:lvl1pPr>
              <a:defRPr sz="3200" b="1">
                <a:solidFill>
                  <a:schemeClr val="tx1">
                    <a:alpha val="75000"/>
                  </a:schemeClr>
                </a:solidFill>
                <a:latin typeface="微软雅黑" panose="020B0503020204020204" charset="-122"/>
                <a:ea typeface="微软雅黑" panose="020B0503020204020204" charset="-122"/>
              </a:defRPr>
            </a:lvl1pPr>
          </a:lstStyle>
          <a:p>
            <a:r>
              <a:rPr lang="zh-CN" altLang="en-US" sz="3600" b="0" noProof="0" dirty="0">
                <a:ln>
                  <a:noFill/>
                </a:ln>
                <a:solidFill>
                  <a:prstClr val="blac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Agency FB" panose="020B0503020202020204" pitchFamily="34" charset="0"/>
                <a:sym typeface="+mn-ea"/>
              </a:rPr>
              <a:t>二、感觉的特性</a:t>
            </a:r>
            <a:endParaRPr lang="zh-CN" altLang="en-US" sz="3600" b="0" noProof="0" dirty="0">
              <a:ln>
                <a:noFill/>
              </a:ln>
              <a:solidFill>
                <a:prstClr val="blac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Agency FB" panose="020B0503020202020204" pitchFamily="34" charset="0"/>
              <a:sym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00"/>
                                  </p:stCondLst>
                                  <p:childTnLst>
                                    <p:set>
                                      <p:cBhvr>
                                        <p:cTn id="6" dur="1" fill="hold">
                                          <p:stCondLst>
                                            <p:cond delay="0"/>
                                          </p:stCondLst>
                                        </p:cTn>
                                        <p:tgtEl>
                                          <p:spTgt spid="40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矩形 10"/>
          <p:cNvSpPr/>
          <p:nvPr/>
        </p:nvSpPr>
        <p:spPr>
          <a:xfrm>
            <a:off x="1550987" y="1808956"/>
            <a:ext cx="9093200" cy="872034"/>
          </a:xfrm>
          <a:prstGeom prst="rect">
            <a:avLst/>
          </a:prstGeom>
          <a:noFill/>
          <a:ln w="9525">
            <a:noFill/>
          </a:ln>
        </p:spPr>
        <p:txBody>
          <a:bodyPr wrap="square" anchor="t" anchorCtr="0">
            <a:spAutoFit/>
          </a:bodyPr>
          <a:lstStyle/>
          <a:p>
            <a:pPr marL="273050" indent="-273050">
              <a:lnSpc>
                <a:spcPct val="150000"/>
              </a:lnSpc>
            </a:pPr>
            <a:r>
              <a:rPr lang="en-US" altLang="zh-CN" dirty="0">
                <a:latin typeface="Arial" panose="020B0604020202020204" pitchFamily="34" charset="0"/>
                <a:ea typeface="宋体" panose="02010600030101010101" pitchFamily="2" charset="-122"/>
              </a:rPr>
              <a:t>     </a:t>
            </a:r>
            <a:endParaRPr lang="en-US" altLang="zh-CN" dirty="0">
              <a:latin typeface="Arial" panose="020B0604020202020204" pitchFamily="34" charset="0"/>
              <a:ea typeface="宋体" panose="02010600030101010101" pitchFamily="2" charset="-122"/>
            </a:endParaRPr>
          </a:p>
          <a:p>
            <a:pPr marL="273050" indent="-273050">
              <a:lnSpc>
                <a:spcPct val="150000"/>
              </a:lnSpc>
            </a:pPr>
            <a:r>
              <a:rPr lang="en-US" altLang="zh-CN" dirty="0">
                <a:latin typeface="Arial" panose="020B0604020202020204" pitchFamily="34" charset="0"/>
                <a:ea typeface="宋体" panose="02010600030101010101" pitchFamily="2" charset="-122"/>
              </a:rPr>
              <a:t>  </a:t>
            </a:r>
            <a:endParaRPr lang="en-US" altLang="zh-CN" dirty="0">
              <a:solidFill>
                <a:srgbClr val="FF0000"/>
              </a:solidFill>
              <a:latin typeface="Arial" panose="020B0604020202020204" pitchFamily="34" charset="0"/>
              <a:ea typeface="宋体" panose="02010600030101010101" pitchFamily="2" charset="-122"/>
            </a:endParaRPr>
          </a:p>
        </p:txBody>
      </p:sp>
      <p:sp>
        <p:nvSpPr>
          <p:cNvPr id="272387" name="矩形 10"/>
          <p:cNvSpPr/>
          <p:nvPr/>
        </p:nvSpPr>
        <p:spPr>
          <a:xfrm>
            <a:off x="1086551" y="1878912"/>
            <a:ext cx="10620375" cy="1284006"/>
          </a:xfrm>
          <a:prstGeom prst="rect">
            <a:avLst/>
          </a:prstGeom>
          <a:noFill/>
          <a:ln w="9525">
            <a:noFill/>
          </a:ln>
        </p:spPr>
        <p:txBody>
          <a:bodyPr wrap="square" anchor="t" anchorCtr="0">
            <a:spAutoFit/>
          </a:bodyPr>
          <a:lstStyle/>
          <a:p>
            <a:pPr marL="273050" indent="-273050">
              <a:lnSpc>
                <a:spcPct val="150000"/>
              </a:lnSpc>
            </a:pPr>
            <a:r>
              <a:rPr lang="en-US" altLang="zh-CN" sz="2800" b="1" dirty="0">
                <a:solidFill>
                  <a:srgbClr val="005DA2"/>
                </a:solidFill>
                <a:latin typeface="楷体" panose="02010609060101010101" pitchFamily="49" charset="-122"/>
                <a:ea typeface="楷体" panose="02010609060101010101" pitchFamily="49" charset="-122"/>
              </a:rPr>
              <a:t>1.</a:t>
            </a:r>
            <a:r>
              <a:rPr lang="zh-CN" altLang="en-US" sz="2800" b="1" dirty="0">
                <a:solidFill>
                  <a:srgbClr val="005DA2"/>
                </a:solidFill>
                <a:latin typeface="楷体" panose="02010609060101010101" pitchFamily="49" charset="-122"/>
                <a:ea typeface="楷体" panose="02010609060101010101" pitchFamily="49" charset="-122"/>
              </a:rPr>
              <a:t>同时对比</a:t>
            </a:r>
            <a:endParaRPr lang="en-US" altLang="zh-CN" sz="2800" b="1" dirty="0">
              <a:latin typeface="楷体" panose="02010609060101010101" pitchFamily="49" charset="-122"/>
              <a:ea typeface="楷体" panose="02010609060101010101" pitchFamily="49" charset="-122"/>
            </a:endParaRPr>
          </a:p>
          <a:p>
            <a:pPr marL="273050" indent="-273050">
              <a:lnSpc>
                <a:spcPct val="150000"/>
              </a:lnSpc>
            </a:pPr>
            <a:r>
              <a:rPr lang="zh-CN" altLang="en-US" sz="2800" b="1" dirty="0">
                <a:latin typeface="楷体" panose="02010609060101010101" pitchFamily="49" charset="-122"/>
                <a:ea typeface="楷体" panose="02010609060101010101" pitchFamily="49" charset="-122"/>
              </a:rPr>
              <a:t>  几个刺激物同时作用于同一感受器时产生的感觉对比。</a:t>
            </a:r>
            <a:endParaRPr lang="zh-CN" altLang="en-US" sz="2800" b="1" dirty="0">
              <a:latin typeface="楷体" panose="02010609060101010101" pitchFamily="49" charset="-122"/>
              <a:ea typeface="楷体" panose="02010609060101010101" pitchFamily="49" charset="-122"/>
            </a:endParaRPr>
          </a:p>
        </p:txBody>
      </p:sp>
      <p:pic>
        <p:nvPicPr>
          <p:cNvPr id="272388" name="Picture 5"/>
          <p:cNvPicPr>
            <a:picLocks noChangeAspect="1"/>
          </p:cNvPicPr>
          <p:nvPr/>
        </p:nvPicPr>
        <p:blipFill>
          <a:blip r:embed="rId1"/>
          <a:stretch>
            <a:fillRect/>
          </a:stretch>
        </p:blipFill>
        <p:spPr>
          <a:xfrm>
            <a:off x="3418541" y="3429000"/>
            <a:ext cx="5526088" cy="2578100"/>
          </a:xfrm>
          <a:prstGeom prst="rect">
            <a:avLst/>
          </a:prstGeom>
          <a:noFill/>
          <a:ln w="9525">
            <a:noFill/>
          </a:ln>
        </p:spPr>
      </p:pic>
      <p:sp>
        <p:nvSpPr>
          <p:cNvPr id="7" name="文本框 6"/>
          <p:cNvSpPr txBox="1"/>
          <p:nvPr/>
        </p:nvSpPr>
        <p:spPr>
          <a:xfrm>
            <a:off x="871397" y="1141737"/>
            <a:ext cx="6096000" cy="737235"/>
          </a:xfrm>
          <a:prstGeom prst="rect">
            <a:avLst/>
          </a:prstGeom>
          <a:noFill/>
        </p:spPr>
        <p:txBody>
          <a:bodyPr wrap="square">
            <a:spAutoFit/>
          </a:bodyPr>
          <a:lstStyle/>
          <a:p>
            <a:pPr marL="273050" indent="-273050" algn="l">
              <a:lnSpc>
                <a:spcPct val="150000"/>
              </a:lnSpc>
              <a:buClrTx/>
              <a:buSzTx/>
              <a:buFontTx/>
            </a:pPr>
            <a:r>
              <a:rPr kumimoji="0" lang="en-US" altLang="zh-CN" sz="2800" b="1" i="0" u="none" strike="noStrike" kern="1200" cap="none" spc="0" normalizeH="0" baseline="0" noProof="0" dirty="0">
                <a:ln>
                  <a:noFill/>
                </a:ln>
                <a:solidFill>
                  <a:srgbClr val="1F497D"/>
                </a:solidFill>
                <a:effectLst/>
                <a:uLnTx/>
                <a:uFillTx/>
                <a:latin typeface="黑体" panose="02010609060101010101" pitchFamily="49" charset="-122"/>
                <a:ea typeface="黑体" panose="02010609060101010101" pitchFamily="49" charset="-122"/>
                <a:cs typeface="宋体" panose="02010600030101010101" pitchFamily="2" charset="-122"/>
              </a:rPr>
              <a:t>（二） 感觉</a:t>
            </a:r>
            <a:r>
              <a:rPr lang="en-US" altLang="zh-CN" sz="2800" b="1" noProof="0" dirty="0">
                <a:ln>
                  <a:noFill/>
                </a:ln>
                <a:solidFill>
                  <a:srgbClr val="1F497D"/>
                </a:solidFill>
                <a:effectLst/>
                <a:uLnTx/>
                <a:uFillTx/>
                <a:latin typeface="黑体" panose="02010609060101010101" pitchFamily="49" charset="-122"/>
                <a:ea typeface="黑体" panose="02010609060101010101" pitchFamily="49" charset="-122"/>
                <a:cs typeface="宋体" panose="02010600030101010101" pitchFamily="2" charset="-122"/>
              </a:rPr>
              <a:t>对比</a:t>
            </a:r>
            <a:endParaRPr lang="en-US" altLang="zh-CN" sz="2800" b="1" noProof="0" dirty="0">
              <a:ln>
                <a:noFill/>
              </a:ln>
              <a:solidFill>
                <a:srgbClr val="1F497D"/>
              </a:solidFill>
              <a:effectLst/>
              <a:uLnTx/>
              <a:uFillTx/>
              <a:latin typeface="黑体" panose="02010609060101010101" pitchFamily="49" charset="-122"/>
              <a:ea typeface="黑体" panose="02010609060101010101" pitchFamily="49" charset="-122"/>
              <a:cs typeface="宋体" panose="02010600030101010101" pitchFamily="2" charset="-122"/>
            </a:endParaRPr>
          </a:p>
        </p:txBody>
      </p:sp>
      <p:sp>
        <p:nvSpPr>
          <p:cNvPr id="2" name="文本框 1"/>
          <p:cNvSpPr txBox="1"/>
          <p:nvPr/>
        </p:nvSpPr>
        <p:spPr>
          <a:xfrm>
            <a:off x="4130675" y="497840"/>
            <a:ext cx="4706172" cy="645160"/>
          </a:xfrm>
          <a:prstGeom prst="rect">
            <a:avLst/>
          </a:prstGeom>
          <a:solidFill>
            <a:schemeClr val="bg1"/>
          </a:solidFill>
        </p:spPr>
        <p:txBody>
          <a:bodyPr wrap="square" rtlCol="0">
            <a:spAutoFit/>
          </a:bodyPr>
          <a:lstStyle>
            <a:defPPr>
              <a:defRPr lang="zh-CN"/>
            </a:defPPr>
            <a:lvl1pPr>
              <a:defRPr sz="3200" b="1">
                <a:solidFill>
                  <a:schemeClr val="tx1">
                    <a:alpha val="75000"/>
                  </a:schemeClr>
                </a:solidFill>
                <a:latin typeface="微软雅黑" panose="020B0503020204020204" charset="-122"/>
                <a:ea typeface="微软雅黑" panose="020B0503020204020204" charset="-122"/>
              </a:defRPr>
            </a:lvl1pPr>
          </a:lstStyle>
          <a:p>
            <a:r>
              <a:rPr lang="zh-CN" altLang="en-US" sz="3600" b="0" noProof="0" dirty="0">
                <a:ln>
                  <a:noFill/>
                </a:ln>
                <a:solidFill>
                  <a:prstClr val="blac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Agency FB" panose="020B0503020202020204" pitchFamily="34" charset="0"/>
                <a:sym typeface="+mn-ea"/>
              </a:rPr>
              <a:t>二、感觉的特性</a:t>
            </a:r>
            <a:endParaRPr lang="zh-CN" altLang="en-US" sz="3600" b="0" noProof="0" dirty="0">
              <a:ln>
                <a:noFill/>
              </a:ln>
              <a:solidFill>
                <a:prstClr val="black"/>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Agency FB" panose="020B0503020202020204" pitchFamily="34" charset="0"/>
              <a:sym typeface="+mn-ea"/>
            </a:endParaRPr>
          </a:p>
        </p:txBody>
      </p:sp>
    </p:spTree>
  </p:cSld>
  <p:clrMapOvr>
    <a:masterClrMapping/>
  </p:clrMapOvr>
  <p:transition>
    <p:wipe dir="r"/>
  </p:transition>
  <p:timing>
    <p:tnLst>
      <p:par>
        <p:cTn id="1" dur="indefinite" restart="never" nodeType="tmRoot"/>
      </p:par>
    </p:tn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MH" val="20160202215101"/>
  <p:tag name="MH_LIBRARY" val="GRAPHIC"/>
  <p:tag name="MH_TYPE" val="Other"/>
  <p:tag name="MH_ORDER" val="10"/>
</p:tagLst>
</file>

<file path=ppt/tags/tag11.xml><?xml version="1.0" encoding="utf-8"?>
<p:tagLst xmlns:p="http://schemas.openxmlformats.org/presentationml/2006/main">
  <p:tag name="MH" val="20160202215101"/>
  <p:tag name="MH_LIBRARY" val="GRAPHIC"/>
  <p:tag name="MH_TYPE" val="Other"/>
  <p:tag name="MH_ORDER" val="11"/>
</p:tagLst>
</file>

<file path=ppt/tags/tag12.xml><?xml version="1.0" encoding="utf-8"?>
<p:tagLst xmlns:p="http://schemas.openxmlformats.org/presentationml/2006/main">
  <p:tag name="KSO_WPP_MARK_KEY" val="8951e472-03c7-49f8-bac3-66b87a93f34d"/>
  <p:tag name="COMMONDATA" val="eyJoZGlkIjoiMjA3ZTM2YjJlNzQ1Yzc1MWM2YWYxODYzNGNkYWVkMDkifQ=="/>
  <p:tag name="commondata" val="eyJoZGlkIjoiZmRjMTVlYzE3Y2QwODNkNWM1N2Y3N2JkMjgyYjA2YWUifQ=="/>
  <p:tag name="resource_record_key" val="{&quot;13&quot;:[19971662,19965466,20481812],&quot;29&quot;:[20750898,20740257],&quot;70&quot;:[3327682,3318375,3315773,3323414,3318897]}"/>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MH" val="20160202215101"/>
  <p:tag name="MH_LIBRARY" val="GRAPHIC"/>
  <p:tag name="MH_TYPE" val="Other"/>
  <p:tag name="MH_ORDER" val="8"/>
</p:tagLst>
</file>

<file path=ppt/tags/tag7.xml><?xml version="1.0" encoding="utf-8"?>
<p:tagLst xmlns:p="http://schemas.openxmlformats.org/presentationml/2006/main">
  <p:tag name="MH" val="20160202215101"/>
  <p:tag name="MH_LIBRARY" val="GRAPHIC"/>
  <p:tag name="MH_TYPE" val="Other"/>
  <p:tag name="MH_ORDER" val="9"/>
</p:tagLst>
</file>

<file path=ppt/tags/tag8.xml><?xml version="1.0" encoding="utf-8"?>
<p:tagLst xmlns:p="http://schemas.openxmlformats.org/presentationml/2006/main">
  <p:tag name="MH" val="20160202215101"/>
  <p:tag name="MH_LIBRARY" val="GRAPHIC"/>
  <p:tag name="MH_TYPE" val="Other"/>
  <p:tag name="MH_ORDER" val="4"/>
</p:tagLst>
</file>

<file path=ppt/tags/tag9.xml><?xml version="1.0" encoding="utf-8"?>
<p:tagLst xmlns:p="http://schemas.openxmlformats.org/presentationml/2006/main">
  <p:tag name="MH" val="20160202215101"/>
  <p:tag name="MH_LIBRARY" val="GRAPHIC"/>
  <p:tag name="MH_TYPE" val="Other"/>
  <p:tag name="MH_ORDER" val="5"/>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楷体"/>
        <a:ea typeface=""/>
        <a:cs typeface=""/>
        <a:font script="Jpan" typeface="游ゴシック Light"/>
        <a:font script="Hang" typeface="맑은 고딕"/>
        <a:font script="Hans" typeface="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1323</Words>
  <Application>WPS 演示</Application>
  <PresentationFormat>宽屏</PresentationFormat>
  <Paragraphs>229</Paragraphs>
  <Slides>22</Slides>
  <Notes>1</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22</vt:i4>
      </vt:variant>
    </vt:vector>
  </HeadingPairs>
  <TitlesOfParts>
    <vt:vector size="41" baseType="lpstr">
      <vt:lpstr>Arial</vt:lpstr>
      <vt:lpstr>宋体</vt:lpstr>
      <vt:lpstr>Wingdings</vt:lpstr>
      <vt:lpstr>黑体</vt:lpstr>
      <vt:lpstr>汉仪楷体繁</vt:lpstr>
      <vt:lpstr>微软雅黑</vt:lpstr>
      <vt:lpstr>楷体</vt:lpstr>
      <vt:lpstr>华光行楷_CNKI</vt:lpstr>
      <vt:lpstr>字魂59号-创粗黑</vt:lpstr>
      <vt:lpstr>方正苏新诗柳楷简体</vt:lpstr>
      <vt:lpstr>Calibri</vt:lpstr>
      <vt:lpstr>Impact</vt:lpstr>
      <vt:lpstr>Agency FB</vt:lpstr>
      <vt:lpstr>Arial Unicode MS</vt:lpstr>
      <vt:lpstr>等线</vt:lpstr>
      <vt:lpstr>Calibri</vt:lpstr>
      <vt:lpstr>等线 Light</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 森</dc:creator>
  <cp:lastModifiedBy>henrietta  慧杰</cp:lastModifiedBy>
  <cp:revision>518</cp:revision>
  <dcterms:created xsi:type="dcterms:W3CDTF">2021-12-06T09:01:00Z</dcterms:created>
  <dcterms:modified xsi:type="dcterms:W3CDTF">2024-10-24T08:00:58Z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B88ADC037B5245498424C89C869D7668_13</vt:lpwstr>
  </property>
  <property fmtid="{D5CDD505-2E9C-101B-9397-08002B2CF9AE}" pid="3" name="KSOProductBuildVer">
    <vt:lpwstr>2052-12.1.0.18608</vt:lpwstr>
  </property>
</Properties>
</file>